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1858" r:id="rId3"/>
    <p:sldId id="1981" r:id="rId4"/>
    <p:sldId id="1982" r:id="rId5"/>
    <p:sldId id="1983" r:id="rId6"/>
    <p:sldId id="1984" r:id="rId7"/>
    <p:sldId id="19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6"/>
    <p:restoredTop sz="94804"/>
  </p:normalViewPr>
  <p:slideViewPr>
    <p:cSldViewPr snapToGrid="0" snapToObjects="1">
      <p:cViewPr varScale="1">
        <p:scale>
          <a:sx n="104" d="100"/>
          <a:sy n="104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6A1C6-E471-BF41-BBF9-CF9DA852625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8D31-7B83-B447-A863-4D6DAE0D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www.igbp.net</a:t>
            </a:r>
            <a:r>
              <a:rPr lang="en-US" dirty="0"/>
              <a:t>/news/features/features/havewereachedpeakco2.5.1b8ae20512db692f2a680003465.html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0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www.igbp.net</a:t>
            </a:r>
            <a:r>
              <a:rPr lang="en-US" dirty="0"/>
              <a:t>/news/features/features/havewereachedpeakco2.5.1b8ae20512db692f2a680003465.html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5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www.igbp.net</a:t>
            </a:r>
            <a:r>
              <a:rPr lang="en-US" dirty="0"/>
              <a:t>/news/features/features/havewereachedpeakco2.5.1b8ae20512db692f2a680003465.html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7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www.igbp.net</a:t>
            </a:r>
            <a:r>
              <a:rPr lang="en-US" dirty="0"/>
              <a:t>/news/features/features/havewereachedpeakco2.5.1b8ae20512db692f2a680003465.html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6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www.igbp.net</a:t>
            </a:r>
            <a:r>
              <a:rPr lang="en-US" dirty="0"/>
              <a:t>/news/features/features/havewereachedpeakco2.5.1b8ae20512db692f2a680003465.html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4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 the temperature if CO2 continues to rise. If we reduce CO2 emissions to zero.</a:t>
            </a:r>
          </a:p>
        </p:txBody>
      </p:sp>
    </p:spTree>
    <p:extLst>
      <p:ext uri="{BB962C8B-B14F-4D97-AF65-F5344CB8AC3E}">
        <p14:creationId xmlns:p14="http://schemas.microsoft.com/office/powerpoint/2010/main" val="296403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C4-864C-3B4C-BAA5-3A52204FC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5EDF-E38D-D949-B1FD-73909B7F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763B-B285-8B4F-B568-F9CC15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C12D-0E8D-5D47-9CF9-F57F1CF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7E26-2280-8241-B951-4C065AC3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05A-7083-6942-AB09-66ABCB72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DEEA9-B5C8-1D45-855D-D5769666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32E5-406C-B041-81C0-EAF279E9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86C-79A4-B54E-815A-5ED3F82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2AE7-D192-7340-81DB-94256D26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7D15-8341-074A-A3F9-8415C202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7D0C-1BAF-D646-9977-9972674A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013C-AA7B-6E45-AB87-91C65D60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C697-B529-364B-A375-D0DF4B0C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2F78-3F55-684D-B96C-93DC482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4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3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EDF-2FA1-F345-BCA9-C2395460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C4B-1B36-DE4A-BB93-E32BE794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6FCD-8C0E-3D4D-AFB2-F5B31288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C0C0-7669-0C4E-B20C-61B57C6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644A-7CEF-CD40-A96F-59E2D59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122B-7C49-1B42-A64C-CBB9F296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8E77-AA50-414A-9F41-A8E66166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C7B7-2967-9B41-80F9-5D9998B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EF07-DA67-0C49-83E1-D977FE1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2513-0BDB-2E4F-9B2F-8E3A5798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606E-99C5-5345-A2E1-6957638D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7FB7-4EF6-C743-BBCC-CEC00A55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105A-1952-BC43-9C9F-BDB5A609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DB8E-AB70-C04A-B24F-48078B7F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D0A1-A401-3B4C-AD9C-D626B38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3447-77C2-4D4B-94D4-FF4E34F7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CC82-DE9E-434F-BD17-57CF074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F150-B8F6-BA4D-8974-3DF70CD5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2812-2A6E-0F4B-9D0B-4F99D300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AB49-91EE-DC47-814C-9A7D022B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2986C-3F8F-5544-90D9-1DCEBBD35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8D4C8-6F24-7F41-95AA-CEEA8711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FA0B4-AA6A-714C-A6AC-1E168FF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B91B-6320-6A40-A34C-E2012025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F560-B978-D24A-9B7A-86410864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6F941-D1A4-314E-9A5A-C1A4221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3BDFB-D19E-EA4E-AC74-E38C62D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4305-0FFD-5A40-897A-4788323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B89A7-9A33-684A-AAE2-F12458D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820C8-37FD-6B44-B007-FA4D974B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C3DE-E496-8649-98F3-6B135A8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B17-E596-A040-AC9C-13CE58EA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F28B-214A-B34B-AF2E-C73A9943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832B-FA17-1F4B-BC3C-543D1504C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7EAD-BB90-374F-83EF-3AE73C27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7B62-B056-DA42-BC60-F8A7BEA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DE2-CF65-0F4D-8B09-104A983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0DDB-85B3-9D45-A651-7D061C08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6272-187D-224C-9725-94DDC071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9773-D5D0-7943-9048-C131E09B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81F9-C5FF-E141-8F24-C1280F8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95FC-3E39-8C4C-9276-CF6C6B23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4B87-2EB5-2248-ADF0-D7167180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635A-4DA0-584B-B971-A7920FD2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8D25-4C01-1F42-A89F-A0BB45B3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B19-B5FD-DC44-ADC1-9131567DE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E36-63F8-BA4F-A422-5A315AE49356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256E-8CBE-964F-80C3-7073B59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050A-3764-014D-BAB1-BF416C7E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Carbon fluxes in Earth’s climate system</a:t>
            </a:r>
          </a:p>
        </p:txBody>
      </p:sp>
      <p:pic>
        <p:nvPicPr>
          <p:cNvPr id="3" name="Picture 2" descr="Draft diagram of the carbon cycle.">
            <a:extLst>
              <a:ext uri="{FF2B5EF4-FFF2-40B4-BE49-F238E27FC236}">
                <a16:creationId xmlns:a16="http://schemas.microsoft.com/office/drawing/2014/main" id="{1F52F877-5F71-B0AF-9DE3-BCFF9E5B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85" y="585564"/>
            <a:ext cx="8850869" cy="590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13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46A432-F57B-6AA9-0C1B-976A88C9C3BF}"/>
              </a:ext>
            </a:extLst>
          </p:cNvPr>
          <p:cNvGrpSpPr>
            <a:grpSpLocks noChangeAspect="1"/>
          </p:cNvGrpSpPr>
          <p:nvPr/>
        </p:nvGrpSpPr>
        <p:grpSpPr>
          <a:xfrm>
            <a:off x="4340352" y="540992"/>
            <a:ext cx="7176146" cy="5361774"/>
            <a:chOff x="5730240" y="3556"/>
            <a:chExt cx="8847924" cy="661086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00749E-7D63-1D45-A1E8-1618D511CE5D}"/>
                </a:ext>
              </a:extLst>
            </p:cNvPr>
            <p:cNvGrpSpPr/>
            <p:nvPr/>
          </p:nvGrpSpPr>
          <p:grpSpPr>
            <a:xfrm>
              <a:off x="5730240" y="3556"/>
              <a:ext cx="8847924" cy="6610869"/>
              <a:chOff x="2675466" y="219456"/>
              <a:chExt cx="9918318" cy="759177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C0439CE-E639-B542-A9B0-8B2F405C156B}"/>
                  </a:ext>
                </a:extLst>
              </p:cNvPr>
              <p:cNvGrpSpPr/>
              <p:nvPr/>
            </p:nvGrpSpPr>
            <p:grpSpPr>
              <a:xfrm>
                <a:off x="2675466" y="219456"/>
                <a:ext cx="6364225" cy="6687311"/>
                <a:chOff x="2675466" y="219456"/>
                <a:chExt cx="6364225" cy="6687311"/>
              </a:xfrm>
            </p:grpSpPr>
            <p:pic>
              <p:nvPicPr>
                <p:cNvPr id="2050" name="Picture 2">
                  <a:extLst>
                    <a:ext uri="{FF2B5EF4-FFF2-40B4-BE49-F238E27FC236}">
                      <a16:creationId xmlns:a16="http://schemas.microsoft.com/office/drawing/2014/main" id="{4CAE1A6B-B4F8-3F49-B5C6-3BF07983DA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5466" y="3840480"/>
                  <a:ext cx="6364225" cy="30662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79FC84D-8C01-1D45-96EB-ED58D7B39D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5466" y="219456"/>
                  <a:ext cx="6364225" cy="37917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7070FD-0B54-8F46-B3BA-7AED081D024A}"/>
                  </a:ext>
                </a:extLst>
              </p:cNvPr>
              <p:cNvSpPr txBox="1"/>
              <p:nvPr/>
            </p:nvSpPr>
            <p:spPr>
              <a:xfrm>
                <a:off x="9272778" y="5283687"/>
                <a:ext cx="3321006" cy="252754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It’s thought that  ~</a:t>
                </a:r>
                <a:r>
                  <a:rPr lang="en-US" sz="2200" b="1" dirty="0"/>
                  <a:t>4000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GtC</a:t>
                </a:r>
                <a:r>
                  <a:rPr lang="en-US" sz="2200" dirty="0"/>
                  <a:t> is the total Earth reserve, so </a:t>
                </a:r>
                <a:r>
                  <a:rPr lang="en-US" sz="2200" b="1" dirty="0"/>
                  <a:t>~75% </a:t>
                </a:r>
                <a:r>
                  <a:rPr lang="en-US" sz="2200" dirty="0"/>
                  <a:t>would be left in the ground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1D74BA-BCB6-0D56-2DE0-D33882F75439}"/>
                </a:ext>
              </a:extLst>
            </p:cNvPr>
            <p:cNvGrpSpPr/>
            <p:nvPr/>
          </p:nvGrpSpPr>
          <p:grpSpPr>
            <a:xfrm>
              <a:off x="8734397" y="758493"/>
              <a:ext cx="5158171" cy="3711369"/>
              <a:chOff x="8734397" y="758493"/>
              <a:chExt cx="5158171" cy="371136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2D068F1-2408-B907-CCF8-8FD9BA758396}"/>
                  </a:ext>
                </a:extLst>
              </p:cNvPr>
              <p:cNvSpPr/>
              <p:nvPr/>
            </p:nvSpPr>
            <p:spPr>
              <a:xfrm>
                <a:off x="8734397" y="758493"/>
                <a:ext cx="105374" cy="1097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5812AA5-8482-D455-0FA9-BEAB3968740D}"/>
                  </a:ext>
                </a:extLst>
              </p:cNvPr>
              <p:cNvSpPr/>
              <p:nvPr/>
            </p:nvSpPr>
            <p:spPr>
              <a:xfrm>
                <a:off x="8734397" y="4360134"/>
                <a:ext cx="105374" cy="1097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CA0A687-9516-F145-BA16-9D9D59D147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5493" y="3137759"/>
                    <a:ext cx="3297075" cy="94869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14:m>
                      <m:oMath xmlns:m="http://schemas.openxmlformats.org/officeDocument/2006/math"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200" b="1" i="1" dirty="0" smtClean="0">
                            <a:latin typeface="Cambria Math" panose="02040503050406030204" pitchFamily="18" charset="0"/>
                          </a:rPr>
                          <m:t>𝟏𝟎𝟎𝟎</m:t>
                        </m:r>
                      </m:oMath>
                    </a14:m>
                    <a:r>
                      <a:rPr lang="en-US" sz="2200" dirty="0"/>
                      <a:t> </a:t>
                    </a:r>
                    <a:r>
                      <a:rPr lang="en-US" sz="2200" dirty="0" err="1"/>
                      <a:t>GtC</a:t>
                    </a:r>
                    <a:r>
                      <a:rPr lang="en-US" sz="2200" dirty="0"/>
                      <a:t> burned in this scenario</a:t>
                    </a: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CA0A687-9516-F145-BA16-9D9D59D147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5493" y="3137759"/>
                    <a:ext cx="3297075" cy="94869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4839" r="-5189" b="-14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572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Math behind </a:t>
            </a:r>
            <a:r>
              <a:rPr lang="en-US" sz="2400" b="1" dirty="0" err="1">
                <a:latin typeface="+mn-lt"/>
              </a:rPr>
              <a:t>CumulativeAnalysis</a:t>
            </a:r>
            <a:endParaRPr lang="en-US" sz="2400" b="1" dirty="0"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46F78D-A51C-E34D-AEA2-885DC8508AF0}"/>
              </a:ext>
            </a:extLst>
          </p:cNvPr>
          <p:cNvGrpSpPr/>
          <p:nvPr/>
        </p:nvGrpSpPr>
        <p:grpSpPr>
          <a:xfrm>
            <a:off x="250404" y="1705567"/>
            <a:ext cx="3756135" cy="1648550"/>
            <a:chOff x="865631" y="3992989"/>
            <a:chExt cx="3756135" cy="164855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3005061-AF36-FD42-AF84-D9BCF4739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9774" y="4499973"/>
              <a:ext cx="3071749" cy="1141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50A652-92E5-9B42-AB43-8EE2EED7E128}"/>
                </a:ext>
              </a:extLst>
            </p:cNvPr>
            <p:cNvSpPr txBox="1"/>
            <p:nvPr/>
          </p:nvSpPr>
          <p:spPr>
            <a:xfrm>
              <a:off x="865631" y="3992989"/>
              <a:ext cx="375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Integral calculus: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802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572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You have to load your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16A6F-83BC-B6B9-AF07-4392D10F4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70" y="628492"/>
            <a:ext cx="7599405" cy="59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4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572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Then make sure it’s correct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1A1DD-CA31-79DD-545B-C1751C6B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3" y="864974"/>
            <a:ext cx="6588965" cy="17934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F32158-0088-DC46-42A1-B444E4474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402" y="2801723"/>
            <a:ext cx="6231132" cy="40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4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572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This not quite the correct integration (but it’s close)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A58B2-F2FC-C4A0-943A-92DCBBBF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644" y="662207"/>
            <a:ext cx="5973394" cy="24066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A1E1BC7-E7B5-ECF1-8A7F-71F349C9EE45}"/>
              </a:ext>
            </a:extLst>
          </p:cNvPr>
          <p:cNvGrpSpPr/>
          <p:nvPr/>
        </p:nvGrpSpPr>
        <p:grpSpPr>
          <a:xfrm>
            <a:off x="250404" y="1705567"/>
            <a:ext cx="3756135" cy="1648550"/>
            <a:chOff x="865631" y="3992989"/>
            <a:chExt cx="3756135" cy="16485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C20979-EFE7-0382-E3F4-3CF03953A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774" y="4499973"/>
              <a:ext cx="3071749" cy="11415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00C8E2-20DB-9483-3272-67478FAABAA6}"/>
                </a:ext>
              </a:extLst>
            </p:cNvPr>
            <p:cNvSpPr txBox="1"/>
            <p:nvPr/>
          </p:nvSpPr>
          <p:spPr>
            <a:xfrm>
              <a:off x="865631" y="3992989"/>
              <a:ext cx="375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Integral calculus: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2D9A25E-1B97-CFDC-4A0A-A0EFB89A5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514" y="3415599"/>
            <a:ext cx="5030508" cy="321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1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457200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Here’s the correct solution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1E1BC7-E7B5-ECF1-8A7F-71F349C9EE45}"/>
              </a:ext>
            </a:extLst>
          </p:cNvPr>
          <p:cNvGrpSpPr/>
          <p:nvPr/>
        </p:nvGrpSpPr>
        <p:grpSpPr>
          <a:xfrm>
            <a:off x="250404" y="1705567"/>
            <a:ext cx="3756135" cy="1648550"/>
            <a:chOff x="865631" y="3992989"/>
            <a:chExt cx="3756135" cy="16485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C20979-EFE7-0382-E3F4-3CF03953A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774" y="4499973"/>
              <a:ext cx="3071749" cy="114156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00C8E2-20DB-9483-3272-67478FAABAA6}"/>
                </a:ext>
              </a:extLst>
            </p:cNvPr>
            <p:cNvSpPr txBox="1"/>
            <p:nvPr/>
          </p:nvSpPr>
          <p:spPr>
            <a:xfrm>
              <a:off x="865631" y="3992989"/>
              <a:ext cx="3756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Integral calculus: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1B65B5-DFE0-D18A-22DB-8A546A696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202" y="3169499"/>
            <a:ext cx="5284298" cy="35933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B6976A-D2D8-5CB2-75FC-5C45E0D54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998" y="620108"/>
            <a:ext cx="4858707" cy="23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7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370659-7373-8186-8633-EEAFB8369FB3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5BB2B-6A0D-F377-B185-B4A95B43F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46" y="803189"/>
            <a:ext cx="9132479" cy="29927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D5BB22-57A3-C02A-0573-5010E1D27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4276811"/>
            <a:ext cx="10410486" cy="19386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062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2915</TotalTime>
  <Words>185</Words>
  <Application>Microsoft Macintosh PowerPoint</Application>
  <PresentationFormat>Widescreen</PresentationFormat>
  <Paragraphs>23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Math behind CumulativeAnalysis</vt:lpstr>
      <vt:lpstr>You have to load your scenario</vt:lpstr>
      <vt:lpstr>Then make sure it’s correct</vt:lpstr>
      <vt:lpstr>This not quite the correct integration (but it’s close)</vt:lpstr>
      <vt:lpstr>Here’s the correct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83</cp:revision>
  <dcterms:created xsi:type="dcterms:W3CDTF">2021-09-25T22:03:07Z</dcterms:created>
  <dcterms:modified xsi:type="dcterms:W3CDTF">2024-10-02T17:58:10Z</dcterms:modified>
</cp:coreProperties>
</file>