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1874" r:id="rId3"/>
    <p:sldId id="1970" r:id="rId4"/>
    <p:sldId id="1987" r:id="rId5"/>
    <p:sldId id="1986" r:id="rId6"/>
    <p:sldId id="1984" r:id="rId7"/>
    <p:sldId id="1982" r:id="rId8"/>
    <p:sldId id="1980" r:id="rId9"/>
    <p:sldId id="19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6"/>
    <p:restoredTop sz="94804"/>
  </p:normalViewPr>
  <p:slideViewPr>
    <p:cSldViewPr snapToGrid="0" snapToObjects="1">
      <p:cViewPr varScale="1">
        <p:scale>
          <a:sx n="104" d="100"/>
          <a:sy n="104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6A1C6-E471-BF41-BBF9-CF9DA8526259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08D31-7B83-B447-A863-4D6DAE0D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5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38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3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86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98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5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01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the temperature if CO2 continues to rise. If we reduce CO2 emissions to zero.</a:t>
            </a:r>
          </a:p>
        </p:txBody>
      </p:sp>
    </p:spTree>
    <p:extLst>
      <p:ext uri="{BB962C8B-B14F-4D97-AF65-F5344CB8AC3E}">
        <p14:creationId xmlns:p14="http://schemas.microsoft.com/office/powerpoint/2010/main" val="296403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70C4-864C-3B4C-BAA5-3A52204FC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5EDF-E38D-D949-B1FD-73909B7F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6763B-B285-8B4F-B568-F9CC15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C12D-0E8D-5D47-9CF9-F57F1CFD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7E26-2280-8241-B951-4C065AC3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D05A-7083-6942-AB09-66ABCB72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DEEA9-B5C8-1D45-855D-D5769666D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32E5-406C-B041-81C0-EAF279E9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86C-79A4-B54E-815A-5ED3F82B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22AE7-D192-7340-81DB-94256D26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B7D15-8341-074A-A3F9-8415C2027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07D0C-1BAF-D646-9977-9972674A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8013C-AA7B-6E45-AB87-91C65D60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3C697-B529-364B-A375-D0DF4B0C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2F78-3F55-684D-B96C-93DC482A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4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5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0EDF-2FA1-F345-BCA9-C2395460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4C4B-1B36-DE4A-BB93-E32BE794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6FCD-8C0E-3D4D-AFB2-F5B31288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5C0C0-7669-0C4E-B20C-61B57C63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2644A-7CEF-CD40-A96F-59E2D598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8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122B-7C49-1B42-A64C-CBB9F296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8E77-AA50-414A-9F41-A8E66166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C7B7-2967-9B41-80F9-5D9998B2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3EF07-DA67-0C49-83E1-D977FE14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2513-0BDB-2E4F-9B2F-8E3A5798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7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606E-99C5-5345-A2E1-6957638D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7FB7-4EF6-C743-BBCC-CEC00A555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5105A-1952-BC43-9C9F-BDB5A6097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FDB8E-AB70-C04A-B24F-48078B7F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BD0A1-A401-3B4C-AD9C-D626B387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93447-77C2-4D4B-94D4-FF4E34F7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CC82-DE9E-434F-BD17-57CF0747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BF150-B8F6-BA4D-8974-3DF70CD5A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52812-2A6E-0F4B-9D0B-4F99D3008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4AB49-91EE-DC47-814C-9A7D022B3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2986C-3F8F-5544-90D9-1DCEBBD35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8D4C8-6F24-7F41-95AA-CEEA8711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FA0B4-AA6A-714C-A6AC-1E168FF1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0B91B-6320-6A40-A34C-E2012025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F560-B978-D24A-9B7A-86410864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6F941-D1A4-314E-9A5A-C1A42215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3BDFB-D19E-EA4E-AC74-E38C62DC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34305-0FFD-5A40-897A-4788323B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B89A7-9A33-684A-AAE2-F12458DF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820C8-37FD-6B44-B007-FA4D974B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2C3DE-E496-8649-98F3-6B135A8C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3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2B17-E596-A040-AC9C-13CE58EA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F28B-214A-B34B-AF2E-C73A9943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5832B-FA17-1F4B-BC3C-543D1504C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67EAD-BB90-374F-83EF-3AE73C27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B7B62-B056-DA42-BC60-F8A7BEA7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5DE2-CF65-0F4D-8B09-104A9834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4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0DDB-85B3-9D45-A651-7D061C08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06272-187D-224C-9725-94DDC071D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09773-D5D0-7943-9048-C131E09B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681F9-C5FF-E141-8F24-C1280F84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995FC-3E39-8C4C-9276-CF6C6B23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4B87-2EB5-2248-ADF0-D7167180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3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1635A-4DA0-584B-B971-A7920FD2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C8D25-4C01-1F42-A89F-A0BB45B3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FB19-B5FD-DC44-ADC1-9131567DE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6E36-63F8-BA4F-A422-5A315AE49356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256E-8CBE-964F-80C3-7073B59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E050A-3764-014D-BAB1-BF416C7EC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Carbon fluxes in Earth’s climate system</a:t>
            </a:r>
          </a:p>
        </p:txBody>
      </p:sp>
      <p:pic>
        <p:nvPicPr>
          <p:cNvPr id="3" name="Picture 2" descr="Draft diagram of the carbon cycle.">
            <a:extLst>
              <a:ext uri="{FF2B5EF4-FFF2-40B4-BE49-F238E27FC236}">
                <a16:creationId xmlns:a16="http://schemas.microsoft.com/office/drawing/2014/main" id="{1F52F877-5F71-B0AF-9DE3-BCFF9E5B4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654" y="1145013"/>
            <a:ext cx="7536226" cy="50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DA8D56-A28D-241A-9F11-7B1B202BC957}"/>
                  </a:ext>
                </a:extLst>
              </p:cNvPr>
              <p:cNvSpPr txBox="1"/>
              <p:nvPr/>
            </p:nvSpPr>
            <p:spPr>
              <a:xfrm>
                <a:off x="96131" y="1536174"/>
                <a:ext cx="397063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fertilization </a:t>
                </a:r>
                <a:r>
                  <a:rPr lang="en-US" sz="2400" dirty="0">
                    <a:solidFill>
                      <a:schemeClr val="tx1"/>
                    </a:solidFill>
                  </a:rPr>
                  <a:t>idea says that more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 the air will result in faster photosynthesis. 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But ... How to quantify this?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DA8D56-A28D-241A-9F11-7B1B202BC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1" y="1536174"/>
                <a:ext cx="3970637" cy="2308324"/>
              </a:xfrm>
              <a:prstGeom prst="rect">
                <a:avLst/>
              </a:prstGeom>
              <a:blipFill>
                <a:blip r:embed="rId3"/>
                <a:stretch>
                  <a:fillRect l="-2229" t="-1093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2B9F238-DBBF-279D-2B56-0DC47C212C97}"/>
              </a:ext>
            </a:extLst>
          </p:cNvPr>
          <p:cNvSpPr txBox="1"/>
          <p:nvPr/>
        </p:nvSpPr>
        <p:spPr>
          <a:xfrm>
            <a:off x="10231394" y="163860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(377 ppm)</a:t>
            </a:r>
          </a:p>
        </p:txBody>
      </p:sp>
    </p:spTree>
    <p:extLst>
      <p:ext uri="{BB962C8B-B14F-4D97-AF65-F5344CB8AC3E}">
        <p14:creationId xmlns:p14="http://schemas.microsoft.com/office/powerpoint/2010/main" val="262613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227E424C-FA60-654C-8DC2-04A60AF61A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-12434"/>
                <a:ext cx="12192000" cy="45720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baseline="-25000" dirty="0">
                    <a:latin typeface="+mn-lt"/>
                  </a:rPr>
                  <a:t> </a:t>
                </a:r>
                <a:r>
                  <a:rPr lang="en-US" sz="2400" b="1" dirty="0">
                    <a:latin typeface="+mn-lt"/>
                  </a:rPr>
                  <a:t>fertilization in mathematical form</a:t>
                </a:r>
                <a:endParaRPr lang="en-US" sz="2400" b="1" baseline="-25000" dirty="0">
                  <a:latin typeface="+mn-lt"/>
                </a:endParaRPr>
              </a:p>
            </p:txBody>
          </p:sp>
        </mc:Choice>
        <mc:Fallback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227E424C-FA60-654C-8DC2-04A60AF6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2434"/>
                <a:ext cx="12192000" cy="457200"/>
              </a:xfrm>
              <a:prstGeom prst="rect">
                <a:avLst/>
              </a:prstGeom>
              <a:blipFill>
                <a:blip r:embed="rId3"/>
                <a:stretch>
                  <a:fillRect l="-104" t="-13514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652F67A-1E6D-5C73-C174-8E2516E771E3}"/>
              </a:ext>
            </a:extLst>
          </p:cNvPr>
          <p:cNvGrpSpPr/>
          <p:nvPr/>
        </p:nvGrpSpPr>
        <p:grpSpPr>
          <a:xfrm>
            <a:off x="2569953" y="1641394"/>
            <a:ext cx="6856702" cy="5144312"/>
            <a:chOff x="2569953" y="1641394"/>
            <a:chExt cx="6856702" cy="5144312"/>
          </a:xfrm>
        </p:grpSpPr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66F5EFA3-4D01-738D-7F4A-1A4A84FF9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9953" y="1641394"/>
              <a:ext cx="6856702" cy="5144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DB18142-9B61-CD2E-A26D-316370CF5C85}"/>
                </a:ext>
              </a:extLst>
            </p:cNvPr>
            <p:cNvGrpSpPr/>
            <p:nvPr/>
          </p:nvGrpSpPr>
          <p:grpSpPr>
            <a:xfrm>
              <a:off x="3592635" y="4213550"/>
              <a:ext cx="4842246" cy="1896084"/>
              <a:chOff x="3592635" y="4213550"/>
              <a:chExt cx="4842246" cy="189608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078BC38-1767-0273-BEDF-01428F89AA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92635" y="4298370"/>
                <a:ext cx="2395235" cy="1811264"/>
                <a:chOff x="2841845" y="4097790"/>
                <a:chExt cx="2519150" cy="1882124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3BDC468-2D1F-C7DF-CE49-C2B1CAEB9983}"/>
                    </a:ext>
                  </a:extLst>
                </p:cNvPr>
                <p:cNvSpPr/>
                <p:nvPr/>
              </p:nvSpPr>
              <p:spPr>
                <a:xfrm>
                  <a:off x="2841845" y="5806919"/>
                  <a:ext cx="172995" cy="17299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2D31E3F-1573-6B67-ED32-0FECBC90DCAB}"/>
                    </a:ext>
                  </a:extLst>
                </p:cNvPr>
                <p:cNvSpPr/>
                <p:nvPr/>
              </p:nvSpPr>
              <p:spPr>
                <a:xfrm>
                  <a:off x="5188001" y="4097790"/>
                  <a:ext cx="172994" cy="172996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499D619-7FB7-DC19-52F1-3CDA78E68CCB}"/>
                  </a:ext>
                </a:extLst>
              </p:cNvPr>
              <p:cNvSpPr/>
              <p:nvPr/>
            </p:nvSpPr>
            <p:spPr>
              <a:xfrm>
                <a:off x="5036668" y="4883257"/>
                <a:ext cx="164485" cy="166483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C6887A2-4DF8-EC0E-24F0-08A6970C6811}"/>
                      </a:ext>
                    </a:extLst>
                  </p:cNvPr>
                  <p:cNvSpPr txBox="1"/>
                  <p:nvPr/>
                </p:nvSpPr>
                <p:spPr>
                  <a:xfrm>
                    <a:off x="3957374" y="5730754"/>
                    <a:ext cx="44775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pre-industrial atmospheric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>
                        <a:solidFill>
                          <a:srgbClr val="0070C0"/>
                        </a:solidFill>
                      </a:rPr>
                      <a:t> (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290 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𝑝𝑝𝑚</m:t>
                        </m:r>
                      </m:oMath>
                    </a14:m>
                    <a:r>
                      <a:rPr lang="en-US" dirty="0">
                        <a:solidFill>
                          <a:srgbClr val="0070C0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C6887A2-4DF8-EC0E-24F0-08A6970C68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7374" y="5730754"/>
                    <a:ext cx="447750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30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5A25287-358F-D260-0485-E64B98B3D46B}"/>
                      </a:ext>
                    </a:extLst>
                  </p:cNvPr>
                  <p:cNvSpPr txBox="1"/>
                  <p:nvPr/>
                </p:nvSpPr>
                <p:spPr>
                  <a:xfrm>
                    <a:off x="5305926" y="4776535"/>
                    <a:ext cx="26641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accent6"/>
                        </a:solidFill>
                      </a:rPr>
                      <a:t>In 2003 (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377 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𝑝𝑝𝑚</m:t>
                        </m:r>
                      </m:oMath>
                    </a14:m>
                    <a:r>
                      <a:rPr lang="en-US" dirty="0">
                        <a:solidFill>
                          <a:schemeClr val="accent6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5A25287-358F-D260-0485-E64B98B3D4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5926" y="4776535"/>
                    <a:ext cx="266418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96" t="-10000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D28AA123-199E-D70E-E2B4-2BC2301A1A39}"/>
                      </a:ext>
                    </a:extLst>
                  </p:cNvPr>
                  <p:cNvSpPr txBox="1"/>
                  <p:nvPr/>
                </p:nvSpPr>
                <p:spPr>
                  <a:xfrm>
                    <a:off x="6095999" y="4213550"/>
                    <a:ext cx="23388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accent2"/>
                        </a:solidFill>
                      </a:rPr>
                      <a:t>In 2024 (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425 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𝑝𝑝𝑚</m:t>
                        </m:r>
                      </m:oMath>
                    </a14:m>
                    <a:r>
                      <a:rPr lang="en-US" dirty="0">
                        <a:solidFill>
                          <a:schemeClr val="accent2"/>
                        </a:solidFill>
                      </a:rPr>
                      <a:t>) </a:t>
                    </a: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D28AA123-199E-D70E-E2B4-2BC2301A1A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5999" y="4213550"/>
                    <a:ext cx="2338881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62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5191286-F81F-3CA3-5698-F0342E2CB9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630" y="524060"/>
            <a:ext cx="6249270" cy="61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227E424C-FA60-654C-8DC2-04A60AF61A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-12435"/>
                <a:ext cx="12192000" cy="59320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1" dirty="0">
                    <a:latin typeface="+mn-lt"/>
                  </a:rPr>
                  <a:t>To implement </a:t>
                </a:r>
                <a:r>
                  <a:rPr lang="en-US" sz="2400" b="1" i="1" dirty="0">
                    <a:latin typeface="+mn-lt"/>
                  </a:rPr>
                  <a:t>temperature-dependent</a:t>
                </a:r>
                <a:r>
                  <a:rPr lang="en-US" sz="24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baseline="-25000" dirty="0">
                    <a:latin typeface="+mn-lt"/>
                  </a:rPr>
                  <a:t> </a:t>
                </a:r>
                <a:r>
                  <a:rPr lang="en-US" sz="2400" b="1" dirty="0">
                    <a:latin typeface="+mn-lt"/>
                  </a:rPr>
                  <a:t>fertilization, we’ll need a sigmoid function</a:t>
                </a: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227E424C-FA60-654C-8DC2-04A60AF6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2435"/>
                <a:ext cx="12192000" cy="593203"/>
              </a:xfrm>
              <a:prstGeom prst="rect">
                <a:avLst/>
              </a:prstGeom>
              <a:blipFill>
                <a:blip r:embed="rId3"/>
                <a:stretch>
                  <a:fillRect l="-832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23DB3D9-F8B2-EF3A-615D-08D72EF9E0CC}"/>
              </a:ext>
            </a:extLst>
          </p:cNvPr>
          <p:cNvSpPr txBox="1"/>
          <p:nvPr/>
        </p:nvSpPr>
        <p:spPr>
          <a:xfrm>
            <a:off x="370930" y="3245000"/>
            <a:ext cx="441440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Our sigmoid function transitions from a value of 1, to a lower value when the temperature crosses a threshold value.</a:t>
            </a:r>
          </a:p>
          <a:p>
            <a:endParaRPr lang="en-US" sz="2400" dirty="0"/>
          </a:p>
          <a:p>
            <a:r>
              <a:rPr lang="en-US" sz="2400" dirty="0"/>
              <a:t>The variable “T” is the array of temperatures on the x-axis. The variable “</a:t>
            </a:r>
            <a:r>
              <a:rPr lang="en-US" sz="2400" dirty="0" err="1"/>
              <a:t>Tstar</a:t>
            </a:r>
            <a:r>
              <a:rPr lang="en-US" sz="2400" dirty="0"/>
              <a:t>” determines the temperature of the transition.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272A4-26B7-CEF9-B808-6F07EA950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91" y="927795"/>
            <a:ext cx="11718818" cy="1844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5F146D-BF74-EDB6-B88C-86C09DE59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627" y="2772740"/>
            <a:ext cx="6388443" cy="39616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35A119-8316-87FC-3810-63FFCED28CF0}"/>
              </a:ext>
            </a:extLst>
          </p:cNvPr>
          <p:cNvSpPr/>
          <p:nvPr/>
        </p:nvSpPr>
        <p:spPr>
          <a:xfrm>
            <a:off x="2780269" y="935344"/>
            <a:ext cx="1210963" cy="481914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4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23DB3D9-F8B2-EF3A-615D-08D72EF9E0CC}"/>
              </a:ext>
            </a:extLst>
          </p:cNvPr>
          <p:cNvSpPr txBox="1"/>
          <p:nvPr/>
        </p:nvSpPr>
        <p:spPr>
          <a:xfrm>
            <a:off x="466511" y="3541581"/>
            <a:ext cx="404370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Here’s the effect of other values of “</a:t>
            </a:r>
            <a:r>
              <a:rPr lang="en-US" sz="2400" dirty="0" err="1"/>
              <a:t>Tstar</a:t>
            </a:r>
            <a:r>
              <a:rPr lang="en-US" sz="2400" dirty="0"/>
              <a:t>”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272A4-26B7-CEF9-B808-6F07EA950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91" y="927795"/>
            <a:ext cx="11718818" cy="18449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C0408864-8E56-E11A-74AC-E145F3550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-12435"/>
                <a:ext cx="12192000" cy="59320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1" dirty="0">
                    <a:latin typeface="+mn-lt"/>
                  </a:rPr>
                  <a:t>To implement temperature-dependent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baseline="-25000" dirty="0">
                    <a:latin typeface="+mn-lt"/>
                  </a:rPr>
                  <a:t> </a:t>
                </a:r>
                <a:r>
                  <a:rPr lang="en-US" sz="2400" b="1" dirty="0">
                    <a:latin typeface="+mn-lt"/>
                  </a:rPr>
                  <a:t>fertilization, we’ll need a sigmoid function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C0408864-8E56-E11A-74AC-E145F3550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2435"/>
                <a:ext cx="12192000" cy="593203"/>
              </a:xfrm>
              <a:prstGeom prst="rect">
                <a:avLst/>
              </a:prstGeom>
              <a:blipFill>
                <a:blip r:embed="rId4"/>
                <a:stretch>
                  <a:fillRect l="-832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ED3189E-C647-1CA2-F1B8-69E7407390A9}"/>
              </a:ext>
            </a:extLst>
          </p:cNvPr>
          <p:cNvSpPr/>
          <p:nvPr/>
        </p:nvSpPr>
        <p:spPr>
          <a:xfrm>
            <a:off x="3113896" y="927795"/>
            <a:ext cx="852624" cy="481914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29FBA-C103-0876-D655-FAE671303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484" y="2881900"/>
            <a:ext cx="6259440" cy="38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8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23DB3D9-F8B2-EF3A-615D-08D72EF9E0CC}"/>
              </a:ext>
            </a:extLst>
          </p:cNvPr>
          <p:cNvSpPr txBox="1"/>
          <p:nvPr/>
        </p:nvSpPr>
        <p:spPr>
          <a:xfrm>
            <a:off x="466511" y="3541581"/>
            <a:ext cx="477275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Here’s the effect of different values of “</a:t>
            </a:r>
            <a:r>
              <a:rPr lang="en-US" sz="2400" dirty="0" err="1"/>
              <a:t>deltaT</a:t>
            </a:r>
            <a:r>
              <a:rPr lang="en-US" sz="2400" dirty="0"/>
              <a:t>” (also referred to as “</a:t>
            </a:r>
            <a:r>
              <a:rPr lang="en-US" sz="2400" dirty="0" err="1"/>
              <a:t>T_transition</a:t>
            </a:r>
            <a:r>
              <a:rPr lang="en-US" sz="2400" dirty="0"/>
              <a:t>” in the Notebook)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272A4-26B7-CEF9-B808-6F07EA950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91" y="927795"/>
            <a:ext cx="11718818" cy="18449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C0408864-8E56-E11A-74AC-E145F3550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-12435"/>
                <a:ext cx="12192000" cy="59320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1" dirty="0">
                    <a:latin typeface="+mn-lt"/>
                  </a:rPr>
                  <a:t>To implement temperature-dependent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baseline="-25000" dirty="0">
                    <a:latin typeface="+mn-lt"/>
                  </a:rPr>
                  <a:t> </a:t>
                </a:r>
                <a:r>
                  <a:rPr lang="en-US" sz="2400" b="1" dirty="0">
                    <a:latin typeface="+mn-lt"/>
                  </a:rPr>
                  <a:t>fertilization, we’ll need a sigmoid function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C0408864-8E56-E11A-74AC-E145F3550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2435"/>
                <a:ext cx="12192000" cy="593203"/>
              </a:xfrm>
              <a:prstGeom prst="rect">
                <a:avLst/>
              </a:prstGeom>
              <a:blipFill>
                <a:blip r:embed="rId4"/>
                <a:stretch>
                  <a:fillRect l="-832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ED3189E-C647-1CA2-F1B8-69E7407390A9}"/>
              </a:ext>
            </a:extLst>
          </p:cNvPr>
          <p:cNvSpPr/>
          <p:nvPr/>
        </p:nvSpPr>
        <p:spPr>
          <a:xfrm>
            <a:off x="4127155" y="927795"/>
            <a:ext cx="1025613" cy="481914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672E8-BA46-A267-9FC7-9D1EF99A5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236" y="2817359"/>
            <a:ext cx="5733494" cy="36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5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23DB3D9-F8B2-EF3A-615D-08D72EF9E0CC}"/>
              </a:ext>
            </a:extLst>
          </p:cNvPr>
          <p:cNvSpPr txBox="1"/>
          <p:nvPr/>
        </p:nvSpPr>
        <p:spPr>
          <a:xfrm>
            <a:off x="466511" y="3541581"/>
            <a:ext cx="404370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Here’s the effect of different values of “floor”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272A4-26B7-CEF9-B808-6F07EA950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91" y="927795"/>
            <a:ext cx="11718818" cy="18449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9B0B5B-22C3-B586-1B15-B96D1C423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725" y="2772741"/>
            <a:ext cx="6291125" cy="40852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C0408864-8E56-E11A-74AC-E145F3550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-12435"/>
                <a:ext cx="12192000" cy="59320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1" dirty="0">
                    <a:latin typeface="+mn-lt"/>
                  </a:rPr>
                  <a:t>To implement temperature-dependent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baseline="-25000" dirty="0">
                    <a:latin typeface="+mn-lt"/>
                  </a:rPr>
                  <a:t> </a:t>
                </a:r>
                <a:r>
                  <a:rPr lang="en-US" sz="2400" b="1" dirty="0">
                    <a:latin typeface="+mn-lt"/>
                  </a:rPr>
                  <a:t>fertilization, we’ll need a sigmoid function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C0408864-8E56-E11A-74AC-E145F3550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2435"/>
                <a:ext cx="12192000" cy="593203"/>
              </a:xfrm>
              <a:prstGeom prst="rect">
                <a:avLst/>
              </a:prstGeom>
              <a:blipFill>
                <a:blip r:embed="rId5"/>
                <a:stretch>
                  <a:fillRect l="-832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ED3189E-C647-1CA2-F1B8-69E7407390A9}"/>
              </a:ext>
            </a:extLst>
          </p:cNvPr>
          <p:cNvSpPr/>
          <p:nvPr/>
        </p:nvSpPr>
        <p:spPr>
          <a:xfrm>
            <a:off x="5263977" y="927795"/>
            <a:ext cx="914401" cy="481914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7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227E424C-FA60-654C-8DC2-04A60AF61A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-12434"/>
                <a:ext cx="12192000" cy="45720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1" dirty="0">
                    <a:latin typeface="+mn-lt"/>
                  </a:rPr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𝒇𝒍𝒐𝒐𝒓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latin typeface="+mn-lt"/>
                  </a:rPr>
                  <a:t> to implement temperature-dependent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latin typeface="+mn-lt"/>
                  </a:rPr>
                  <a:t>fertilization </a:t>
                </a: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227E424C-FA60-654C-8DC2-04A60AF6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2434"/>
                <a:ext cx="12192000" cy="457200"/>
              </a:xfrm>
              <a:prstGeom prst="rect">
                <a:avLst/>
              </a:prstGeom>
              <a:blipFill>
                <a:blip r:embed="rId3"/>
                <a:stretch>
                  <a:fillRect l="-832" t="-18919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41E04B9-5289-C157-18B3-54B4C3095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30" y="524060"/>
            <a:ext cx="6249270" cy="61045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2342-B44D-0C2F-7A63-3C603F8BA6D9}"/>
              </a:ext>
            </a:extLst>
          </p:cNvPr>
          <p:cNvGrpSpPr/>
          <p:nvPr/>
        </p:nvGrpSpPr>
        <p:grpSpPr>
          <a:xfrm>
            <a:off x="49428" y="1134512"/>
            <a:ext cx="7488945" cy="840694"/>
            <a:chOff x="49428" y="1134512"/>
            <a:chExt cx="7488945" cy="84069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7A2C9A1-FDF9-CEAF-3E2F-DE205C799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28" y="1134512"/>
              <a:ext cx="7488945" cy="84069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5D06982-B6E4-E399-BFF1-F13F88894776}"/>
                </a:ext>
              </a:extLst>
            </p:cNvPr>
            <p:cNvSpPr/>
            <p:nvPr/>
          </p:nvSpPr>
          <p:spPr>
            <a:xfrm>
              <a:off x="3719384" y="1371600"/>
              <a:ext cx="976184" cy="481914"/>
            </a:xfrm>
            <a:prstGeom prst="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0B3858-F467-C4DE-D5CB-3F99AAEA01EF}"/>
              </a:ext>
            </a:extLst>
          </p:cNvPr>
          <p:cNvCxnSpPr>
            <a:cxnSpLocks/>
          </p:cNvCxnSpPr>
          <p:nvPr/>
        </p:nvCxnSpPr>
        <p:spPr>
          <a:xfrm flipV="1">
            <a:off x="2669059" y="1975206"/>
            <a:ext cx="951471" cy="61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3DB3D9-F8B2-EF3A-615D-08D72EF9E0CC}"/>
                  </a:ext>
                </a:extLst>
              </p:cNvPr>
              <p:cNvSpPr txBox="1"/>
              <p:nvPr/>
            </p:nvSpPr>
            <p:spPr>
              <a:xfrm>
                <a:off x="294553" y="2852970"/>
                <a:ext cx="11296085" cy="33144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to predict a temperature anomaly (warming) using our knowledge of the sensitivity of Earth’s temperature to changes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</m:oMath>
                </a14:m>
                <a:r>
                  <a:rPr lang="en-US" sz="2400" dirty="0"/>
                  <a:t> -- remember our temperature sensitivity was an increase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400" dirty="0"/>
                  <a:t> for a doubling of atmospheric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Then plug that temperature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𝑓𝑙𝑜𝑜𝑟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net result is that as 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rises,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𝑓𝑙𝑜𝑜𝑟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drops from its low-temperature value of 1, to a lower value (given by the variable floor).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3DB3D9-F8B2-EF3A-615D-08D72EF9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53" y="2852970"/>
                <a:ext cx="11296085" cy="3314433"/>
              </a:xfrm>
              <a:prstGeom prst="rect">
                <a:avLst/>
              </a:prstGeom>
              <a:blipFill>
                <a:blip r:embed="rId6"/>
                <a:stretch>
                  <a:fillRect l="-786" t="-1141" b="-266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75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0095277-6473-1AC7-D7E7-729222180F45}"/>
              </a:ext>
            </a:extLst>
          </p:cNvPr>
          <p:cNvGrpSpPr/>
          <p:nvPr/>
        </p:nvGrpSpPr>
        <p:grpSpPr>
          <a:xfrm>
            <a:off x="2565306" y="1638159"/>
            <a:ext cx="6861013" cy="5147547"/>
            <a:chOff x="2565306" y="1638159"/>
            <a:chExt cx="6861013" cy="514754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FCF33BF-11B5-DE9C-9662-1395BBBB4A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306" y="1638159"/>
              <a:ext cx="6861013" cy="5147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1AD1080-FF91-C866-47DC-8EA6755970D5}"/>
                </a:ext>
              </a:extLst>
            </p:cNvPr>
            <p:cNvGrpSpPr/>
            <p:nvPr/>
          </p:nvGrpSpPr>
          <p:grpSpPr>
            <a:xfrm>
              <a:off x="3592635" y="4213550"/>
              <a:ext cx="4842246" cy="1896084"/>
              <a:chOff x="3592635" y="4213550"/>
              <a:chExt cx="4842246" cy="189608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596985B-4994-7E6B-6365-4945109EAA6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92635" y="4298370"/>
                <a:ext cx="2395235" cy="1811264"/>
                <a:chOff x="2841845" y="4097790"/>
                <a:chExt cx="2519150" cy="1882124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C2D13EF-3910-6963-BE9C-9F970A3DFFC6}"/>
                    </a:ext>
                  </a:extLst>
                </p:cNvPr>
                <p:cNvSpPr/>
                <p:nvPr/>
              </p:nvSpPr>
              <p:spPr>
                <a:xfrm>
                  <a:off x="2841845" y="5806919"/>
                  <a:ext cx="172995" cy="17299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FC8964B4-0BB0-F2CB-CD54-CF806694B00C}"/>
                    </a:ext>
                  </a:extLst>
                </p:cNvPr>
                <p:cNvSpPr/>
                <p:nvPr/>
              </p:nvSpPr>
              <p:spPr>
                <a:xfrm>
                  <a:off x="5188001" y="4097790"/>
                  <a:ext cx="172994" cy="172996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4CBD460-1B0F-CE40-D641-7C6C4CA545DB}"/>
                  </a:ext>
                </a:extLst>
              </p:cNvPr>
              <p:cNvSpPr/>
              <p:nvPr/>
            </p:nvSpPr>
            <p:spPr>
              <a:xfrm>
                <a:off x="5036668" y="4883257"/>
                <a:ext cx="164485" cy="166483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5E0FD6D-F68D-01CE-6DC3-BA1C51347C87}"/>
                      </a:ext>
                    </a:extLst>
                  </p:cNvPr>
                  <p:cNvSpPr txBox="1"/>
                  <p:nvPr/>
                </p:nvSpPr>
                <p:spPr>
                  <a:xfrm>
                    <a:off x="3957374" y="5730754"/>
                    <a:ext cx="44775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pre-industrial atmospheric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>
                        <a:solidFill>
                          <a:srgbClr val="0070C0"/>
                        </a:solidFill>
                      </a:rPr>
                      <a:t> (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290 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𝑝𝑝𝑚</m:t>
                        </m:r>
                      </m:oMath>
                    </a14:m>
                    <a:r>
                      <a:rPr lang="en-US" dirty="0">
                        <a:solidFill>
                          <a:srgbClr val="0070C0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5E0FD6D-F68D-01CE-6DC3-BA1C51347C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7374" y="5730754"/>
                    <a:ext cx="447750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30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91A9A72-7124-4EC1-A673-FDB6D5378C2C}"/>
                      </a:ext>
                    </a:extLst>
                  </p:cNvPr>
                  <p:cNvSpPr txBox="1"/>
                  <p:nvPr/>
                </p:nvSpPr>
                <p:spPr>
                  <a:xfrm>
                    <a:off x="5305926" y="4776535"/>
                    <a:ext cx="26641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accent6"/>
                        </a:solidFill>
                      </a:rPr>
                      <a:t>In 2003 (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377 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𝑝𝑝𝑚</m:t>
                        </m:r>
                      </m:oMath>
                    </a14:m>
                    <a:r>
                      <a:rPr lang="en-US" dirty="0">
                        <a:solidFill>
                          <a:schemeClr val="accent6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91A9A72-7124-4EC1-A673-FDB6D5378C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5926" y="4776535"/>
                    <a:ext cx="266418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96" t="-10000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40B5FEB-A4C7-CBB8-A346-131D6E59553D}"/>
                      </a:ext>
                    </a:extLst>
                  </p:cNvPr>
                  <p:cNvSpPr txBox="1"/>
                  <p:nvPr/>
                </p:nvSpPr>
                <p:spPr>
                  <a:xfrm>
                    <a:off x="6095999" y="4213550"/>
                    <a:ext cx="23388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accent2"/>
                        </a:solidFill>
                      </a:rPr>
                      <a:t>In 2024 (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425 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𝑝𝑝𝑚</m:t>
                        </m:r>
                      </m:oMath>
                    </a14:m>
                    <a:r>
                      <a:rPr lang="en-US" dirty="0">
                        <a:solidFill>
                          <a:schemeClr val="accent2"/>
                        </a:solidFill>
                      </a:rPr>
                      <a:t>) </a:t>
                    </a: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40B5FEB-A4C7-CBB8-A346-131D6E5955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5999" y="4213550"/>
                    <a:ext cx="233888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162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A94F70-716E-4A0B-C25F-850ADFDFF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630" y="524060"/>
            <a:ext cx="6249270" cy="61045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FD19E94-9B02-4EDF-CCE4-FB90862A156E}"/>
              </a:ext>
            </a:extLst>
          </p:cNvPr>
          <p:cNvGrpSpPr/>
          <p:nvPr/>
        </p:nvGrpSpPr>
        <p:grpSpPr>
          <a:xfrm>
            <a:off x="49428" y="1134512"/>
            <a:ext cx="7488945" cy="840694"/>
            <a:chOff x="49428" y="1134512"/>
            <a:chExt cx="7488945" cy="8406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145CFC-8957-3A93-53EE-C681EF371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428" y="1134512"/>
              <a:ext cx="7488945" cy="84069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026192-BC7E-7E7C-D647-F485076E30FD}"/>
                </a:ext>
              </a:extLst>
            </p:cNvPr>
            <p:cNvSpPr/>
            <p:nvPr/>
          </p:nvSpPr>
          <p:spPr>
            <a:xfrm>
              <a:off x="3719384" y="1371600"/>
              <a:ext cx="976184" cy="481914"/>
            </a:xfrm>
            <a:prstGeom prst="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A6548-2E17-87D8-9AE8-DC1762FF31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-12434"/>
                <a:ext cx="12192000" cy="45720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1" dirty="0">
                    <a:latin typeface="+mn-lt"/>
                  </a:rPr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𝒇𝒍𝒐𝒐𝒓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latin typeface="+mn-lt"/>
                  </a:rPr>
                  <a:t> to implement temperature-dependent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latin typeface="+mn-lt"/>
                  </a:rPr>
                  <a:t>fertilization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A6548-2E17-87D8-9AE8-DC1762FF3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2434"/>
                <a:ext cx="12192000" cy="457200"/>
              </a:xfrm>
              <a:prstGeom prst="rect">
                <a:avLst/>
              </a:prstGeom>
              <a:blipFill>
                <a:blip r:embed="rId10"/>
                <a:stretch>
                  <a:fillRect l="-832" t="-18919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55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370659-7373-8186-8633-EEAFB8369FB3}"/>
              </a:ext>
            </a:extLst>
          </p:cNvPr>
          <p:cNvSpPr txBox="1"/>
          <p:nvPr/>
        </p:nvSpPr>
        <p:spPr>
          <a:xfrm>
            <a:off x="0" y="267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OK, let’s get started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9C545-9DFE-C943-C03D-8D7B27B2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72" y="939113"/>
            <a:ext cx="10045074" cy="18843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D4ECE5-17F1-A73D-4B6F-C1B29FCED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404" y="3905304"/>
            <a:ext cx="10304813" cy="20135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062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</TotalTime>
  <Words>362</Words>
  <Application>Microsoft Macintosh PowerPoint</Application>
  <PresentationFormat>Widescreen</PresentationFormat>
  <Paragraphs>38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110</cp:revision>
  <dcterms:created xsi:type="dcterms:W3CDTF">2021-09-25T22:03:07Z</dcterms:created>
  <dcterms:modified xsi:type="dcterms:W3CDTF">2024-10-05T00:48:04Z</dcterms:modified>
</cp:coreProperties>
</file>