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83" r:id="rId2"/>
    <p:sldId id="1884" r:id="rId3"/>
    <p:sldId id="1882" r:id="rId4"/>
    <p:sldId id="1885" r:id="rId5"/>
    <p:sldId id="1880" r:id="rId6"/>
    <p:sldId id="1886" r:id="rId7"/>
    <p:sldId id="1888" r:id="rId8"/>
    <p:sldId id="1893" r:id="rId9"/>
    <p:sldId id="1894" r:id="rId10"/>
    <p:sldId id="1897" r:id="rId11"/>
    <p:sldId id="1895" r:id="rId12"/>
    <p:sldId id="1896" r:id="rId13"/>
    <p:sldId id="1889" r:id="rId14"/>
    <p:sldId id="1891" r:id="rId15"/>
    <p:sldId id="1869" r:id="rId16"/>
    <p:sldId id="18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2"/>
  </p:normalViewPr>
  <p:slideViewPr>
    <p:cSldViewPr snapToGrid="0" showGuides="1">
      <p:cViewPr>
        <p:scale>
          <a:sx n="102" d="100"/>
          <a:sy n="102" d="100"/>
        </p:scale>
        <p:origin x="8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57FB-BBF6-CCA2-6C83-C6A48E87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A74E2-E5CD-9A68-EFEF-44A1E7CB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AF3F-D46B-2767-BD21-9017CA02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8F25-7291-781D-7958-823D738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CC2D-D2B4-61DD-68E7-1EAA6AEC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E28-7E41-ABCB-7F88-34DED2A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9977-0111-2A58-69F7-A3559D48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E641-A2D0-D234-76D0-D7CA80F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AD21-41FA-E168-9EFE-F5230972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88B2-A3E4-8B87-9B95-507913A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996A-573C-A427-7B93-22B6A4CCE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D98C1-2E46-A39A-A7D3-8155B246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7393-9415-1BCE-27A5-7856A523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F337-B390-A977-1AE1-C262321C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C897-E189-5C26-759E-289CC2B6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20A4-40BC-BA12-D24D-F874DC82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8D11-EA8E-7244-85FA-07046319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670F-FC0A-2AD5-E811-A89DE199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C0B0-38D0-33A2-DCFB-1E144696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878F-4345-2D62-FA43-4823D005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7144-72EC-1AF7-1632-301E89D5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829F-BB95-3D13-0179-D5E8EF7A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6B8C-D104-D2FD-86F0-FFE7939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579E-8AB5-2C6D-D260-248C33F5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BD75-A861-75D0-DB90-791D421F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AABB-87C0-08A4-32C1-0D7D86E6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F8B6-EF34-0D9A-8A9F-7DEDB69C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A7954-EB4F-B45D-CEF4-B1625540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EF2E-5609-57A5-92FB-780FE6B2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960C-8935-6BA2-486B-A6DF21EB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D159-9100-5D6A-179C-2BC3972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105E-F0AD-5F46-BA16-8F83A9F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4289-86CD-8154-ABC1-F9A83463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16D6-989D-9032-CE11-D7341D48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03C18-0F19-0CA9-D8D4-00F6052BC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E7B2-4267-6DA4-8E47-9A417191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9C7ED-9A57-FA19-2C35-E0A54070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BF23-17FD-BDC0-E81E-7B976927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D8A5D-B253-6D84-CA73-C6D83E75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D4CE-E1B0-005C-6BA6-C059946E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B85C-8914-7982-3674-FFD81C7A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3A62-BF03-BCF3-0312-9D472810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628C-FD79-55C3-930E-D33D6CA2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B720E-B3FE-E03D-9DD2-9ECE84FC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3EEFC-9B16-69EB-9D05-EBAD1315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1584-2588-8C14-F002-DC278D5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6E8-AC55-C411-0F19-5A9C1D28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4321-0293-0B67-47BC-1033F6B8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288A1-3C7A-C3DD-4122-3B77F4F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014C-8282-9E6F-9AE1-7CD7CF7A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737B-C3BA-3400-805F-A9A71DB3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918B-FB01-F614-CAA3-C9F552F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422-AE0D-E03F-11EB-8482EDC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55F08-222A-0088-F049-1A8C784B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BD72-DE52-4231-58FB-E4B50659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D52E-B468-E628-3B19-A81FECA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BEE7-9402-4094-D690-BDEC5130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A56E-F20D-2486-093E-C744D50C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6CD9F-48CE-94CC-FAE5-9F98408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6CBD-9B0D-B3B1-CE7F-4E930023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127B-0A34-59C6-3FE5-1A33B888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D31-391B-7D48-9EAA-1C0849DA31E4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0902-BFD6-2BA0-2BC5-154BCCE70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0D84-DE59-E522-2A58-3541C1C23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Part 1. The basic Cambio model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76" y="1847336"/>
            <a:ext cx="4893896" cy="32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223526" y="1219554"/>
                <a:ext cx="6151944" cy="451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Our model is written in terms of reservoir amounts in the atmosphere and ocean, and fluxes to/from those reservoirs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𝑎𝑡𝑚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(1)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𝑜𝑐𝑒𝑎𝑛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(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Typically, we’ll specify reservoir amounts in units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GtC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gigatonnes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carbon) and fluxes in units </a:t>
                </a:r>
                <a:r>
                  <a:rPr lang="en-US" sz="24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GtC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/year.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6" y="1219554"/>
                <a:ext cx="6151944" cy="4518160"/>
              </a:xfrm>
              <a:prstGeom prst="rect">
                <a:avLst/>
              </a:prstGeom>
              <a:blipFill>
                <a:blip r:embed="rId3"/>
                <a:stretch>
                  <a:fillRect l="-1440" t="-1124" r="-144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11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tricky aspect of this: the albedo/temperature feedback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3641B-9E98-C8F9-298B-90067175ADA1}"/>
              </a:ext>
            </a:extLst>
          </p:cNvPr>
          <p:cNvSpPr txBox="1"/>
          <p:nvPr/>
        </p:nvSpPr>
        <p:spPr>
          <a:xfrm>
            <a:off x="651353" y="1027134"/>
            <a:ext cx="104717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We’ve argued, via Eq. 6, that the temperature anomaly depends on the albedo. Then we argued, via Eq. 7, that the albedo depends on the temperature anomaly! This interdependence is generically called a </a:t>
            </a:r>
            <a:r>
              <a:rPr lang="en-US" sz="2400" i="1" dirty="0"/>
              <a:t>feedback mechanism.</a:t>
            </a:r>
            <a:r>
              <a:rPr lang="en-US" sz="2400" dirty="0"/>
              <a:t> In the climate science literature, this is often called </a:t>
            </a:r>
            <a:r>
              <a:rPr lang="en-US" sz="2400" i="1" dirty="0"/>
              <a:t>ice/albedo feedback. </a:t>
            </a:r>
            <a:r>
              <a:rPr lang="en-US" sz="2400" dirty="0"/>
              <a:t>Here, we’ll use a slightly more descriptive term, the </a:t>
            </a:r>
            <a:r>
              <a:rPr lang="en-US" sz="2400" i="1" dirty="0"/>
              <a:t>albedo/temperature feedback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Feedbacks can be positive (self-reinforcing), or negative (self-dampening). In the case of albedo/temperature feedback, it turns out to be positive: higher temperatures -&gt; lower albedo -&gt; even higher temperatures.</a:t>
            </a:r>
          </a:p>
          <a:p>
            <a:endParaRPr lang="en-US" sz="2400" dirty="0"/>
          </a:p>
          <a:p>
            <a:r>
              <a:rPr lang="en-US" sz="2400" dirty="0"/>
              <a:t>Computationally, feedbacks generally can be solved by putting the equations into a loop, and iterating long enough that the results stop reinforcing one another. We say we </a:t>
            </a:r>
            <a:r>
              <a:rPr lang="en-US" sz="2400" i="1" dirty="0"/>
              <a:t>iterate until the feedback converges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06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sample calculation of Earth’s temperature anomaly with albedo/temperature feedback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A6C77-59F2-8E2E-30C8-4F7BF653FB94}"/>
              </a:ext>
            </a:extLst>
          </p:cNvPr>
          <p:cNvSpPr txBox="1"/>
          <p:nvPr/>
        </p:nvSpPr>
        <p:spPr>
          <a:xfrm>
            <a:off x="615042" y="800943"/>
            <a:ext cx="4120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what we predicted for the evolution of carbon reservoirs in the atmosphere and ocean over time: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3361E0-1B21-ED04-3A59-75C82E80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79" y="2926383"/>
            <a:ext cx="4522502" cy="241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99B01-39DD-C951-129D-0230D2B9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72" y="495114"/>
            <a:ext cx="4684486" cy="24134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E8EA5C-D6F4-D5FB-195C-532B0E9587F6}"/>
              </a:ext>
            </a:extLst>
          </p:cNvPr>
          <p:cNvSpPr txBox="1"/>
          <p:nvPr/>
        </p:nvSpPr>
        <p:spPr>
          <a:xfrm>
            <a:off x="615042" y="3180892"/>
            <a:ext cx="4247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what the equations just presented allow us to say about the resulting temperature anomaly: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D5C16-03DE-8156-068A-6A81D6FC0E75}"/>
              </a:ext>
            </a:extLst>
          </p:cNvPr>
          <p:cNvSpPr txBox="1"/>
          <p:nvPr/>
        </p:nvSpPr>
        <p:spPr>
          <a:xfrm>
            <a:off x="615042" y="5641558"/>
            <a:ext cx="1049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question to ponder: why does the temperature peak </a:t>
            </a:r>
            <a:r>
              <a:rPr lang="en-US" sz="2400" b="1" dirty="0"/>
              <a:t>decades after </a:t>
            </a:r>
            <a:r>
              <a:rPr lang="en-US" sz="2400" dirty="0"/>
              <a:t>the year of peak emission (2040)?</a:t>
            </a:r>
          </a:p>
        </p:txBody>
      </p:sp>
    </p:spTree>
    <p:extLst>
      <p:ext uri="{BB962C8B-B14F-4D97-AF65-F5344CB8AC3E}">
        <p14:creationId xmlns:p14="http://schemas.microsoft.com/office/powerpoint/2010/main" val="267785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Part 3. When feedbacks involve carbon fluxes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02825-9D79-CA90-13AF-80B2E8618652}"/>
              </a:ext>
            </a:extLst>
          </p:cNvPr>
          <p:cNvSpPr txBox="1"/>
          <p:nvPr/>
        </p:nvSpPr>
        <p:spPr>
          <a:xfrm>
            <a:off x="255309" y="885741"/>
            <a:ext cx="111819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little more realism can be incorporated into our model by recognizing that </a:t>
            </a:r>
            <a:r>
              <a:rPr lang="en-US" sz="2400" i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 f</a:t>
            </a:r>
            <a:r>
              <a:rPr lang="en-US" sz="24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luxes </a:t>
            </a:r>
            <a:r>
              <a:rPr lang="en-US" sz="2400" i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i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according to the temperature anomaly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is another level of feedback, beyond what we talked about in Part 2. </a:t>
            </a: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idea can be represented by modifying the equations defining our model, namely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9F0CFE-BCD6-1027-CEC2-B0CA929EE4BC}"/>
                  </a:ext>
                </a:extLst>
              </p:cNvPr>
              <p:cNvSpPr txBox="1"/>
              <p:nvPr/>
            </p:nvSpPr>
            <p:spPr>
              <a:xfrm>
                <a:off x="641867" y="2406161"/>
                <a:ext cx="10911320" cy="3847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3’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b="1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𝒇𝒍𝒐𝒐𝒓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𝒂𝒏𝒐𝒎𝒂𝒍𝒚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4’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𝑜𝑐𝑒𝑎𝑛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1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1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400" b="1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𝒂𝒏𝒐𝒎𝒂𝒍𝒚</m:t>
                        </m:r>
                      </m:sub>
                    </m:sSub>
                    <m:r>
                      <a:rPr lang="en-US" sz="2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sz="2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𝑫𝑪</m:t>
                    </m:r>
                    <m:r>
                      <a:rPr lang="en-US" sz="2400" b="1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5’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6’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7’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9F0CFE-BCD6-1027-CEC2-B0CA929E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7" y="2406161"/>
                <a:ext cx="10911320" cy="3847079"/>
              </a:xfrm>
              <a:prstGeom prst="rect">
                <a:avLst/>
              </a:prstGeom>
              <a:blipFill>
                <a:blip r:embed="rId2"/>
                <a:stretch>
                  <a:fillRect r="-930" b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08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Equation 5’ represents the idea that atm-to-land flux depends on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269823" y="591773"/>
                <a:ext cx="11165963" cy="2800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𝒇𝒍𝒐𝒐𝒓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𝒂𝒏𝒐𝒎𝒂𝒍𝒚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expresses the idea that the flux of carbon from the atmosphere to the land – mainly due to photosynthesis -- is expected to be reduced as the temperature rises.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𝒇𝒍𝒐𝒐𝒓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𝒂𝒏𝒐𝒎𝒂𝒍𝒚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another sigmoid function, parameterized differently: it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has a value of </a:t>
                </a:r>
                <a:r>
                  <a:rPr lang="en-US" sz="2400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as long as the temperature anomaly is less than some threshold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but drops to a new, smaller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in a warmer world: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3" y="591773"/>
                <a:ext cx="11165963" cy="2800510"/>
              </a:xfrm>
              <a:prstGeom prst="rect">
                <a:avLst/>
              </a:prstGeom>
              <a:blipFill>
                <a:blip r:embed="rId2"/>
                <a:stretch>
                  <a:fillRect l="-909" t="-452" r="-114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D8E6463-BCD1-5641-0EC0-CCD6D0EC295D}"/>
              </a:ext>
            </a:extLst>
          </p:cNvPr>
          <p:cNvGrpSpPr/>
          <p:nvPr/>
        </p:nvGrpSpPr>
        <p:grpSpPr>
          <a:xfrm>
            <a:off x="569391" y="3409504"/>
            <a:ext cx="9097057" cy="2609616"/>
            <a:chOff x="569391" y="3272711"/>
            <a:chExt cx="9097057" cy="260961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48CE67-605F-C7DA-D7EF-132A5D050DD0}"/>
                </a:ext>
              </a:extLst>
            </p:cNvPr>
            <p:cNvGrpSpPr/>
            <p:nvPr/>
          </p:nvGrpSpPr>
          <p:grpSpPr>
            <a:xfrm>
              <a:off x="569391" y="3420228"/>
              <a:ext cx="9097057" cy="2462099"/>
              <a:chOff x="569391" y="2665486"/>
              <a:chExt cx="9097057" cy="246209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A2E0378-7FCB-B935-C00B-9FBD9F39E00B}"/>
                  </a:ext>
                </a:extLst>
              </p:cNvPr>
              <p:cNvGrpSpPr/>
              <p:nvPr/>
            </p:nvGrpSpPr>
            <p:grpSpPr>
              <a:xfrm>
                <a:off x="569391" y="2665486"/>
                <a:ext cx="9097057" cy="2284252"/>
                <a:chOff x="816911" y="4702629"/>
                <a:chExt cx="9097057" cy="2284252"/>
              </a:xfrm>
            </p:grpSpPr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A593109-79D7-AF5E-C6E1-959F88B0E7AF}"/>
                    </a:ext>
                  </a:extLst>
                </p:cNvPr>
                <p:cNvSpPr/>
                <p:nvPr/>
              </p:nvSpPr>
              <p:spPr>
                <a:xfrm rot="10800000">
                  <a:off x="3383482" y="4934473"/>
                  <a:ext cx="5267031" cy="1134360"/>
                </a:xfrm>
                <a:custGeom>
                  <a:avLst/>
                  <a:gdLst>
                    <a:gd name="connsiteX0" fmla="*/ 0 w 3976914"/>
                    <a:gd name="connsiteY0" fmla="*/ 16760 h 1134360"/>
                    <a:gd name="connsiteX1" fmla="*/ 856342 w 3976914"/>
                    <a:gd name="connsiteY1" fmla="*/ 16760 h 1134360"/>
                    <a:gd name="connsiteX2" fmla="*/ 1204685 w 3976914"/>
                    <a:gd name="connsiteY2" fmla="*/ 190932 h 1134360"/>
                    <a:gd name="connsiteX3" fmla="*/ 1480457 w 3976914"/>
                    <a:gd name="connsiteY3" fmla="*/ 582818 h 1134360"/>
                    <a:gd name="connsiteX4" fmla="*/ 1640114 w 3976914"/>
                    <a:gd name="connsiteY4" fmla="*/ 815046 h 1134360"/>
                    <a:gd name="connsiteX5" fmla="*/ 1872342 w 3976914"/>
                    <a:gd name="connsiteY5" fmla="*/ 1003732 h 1134360"/>
                    <a:gd name="connsiteX6" fmla="*/ 2293257 w 3976914"/>
                    <a:gd name="connsiteY6" fmla="*/ 1090818 h 1134360"/>
                    <a:gd name="connsiteX7" fmla="*/ 2946400 w 3976914"/>
                    <a:gd name="connsiteY7" fmla="*/ 1105332 h 1134360"/>
                    <a:gd name="connsiteX8" fmla="*/ 3773714 w 3976914"/>
                    <a:gd name="connsiteY8" fmla="*/ 1119846 h 1134360"/>
                    <a:gd name="connsiteX9" fmla="*/ 3976914 w 3976914"/>
                    <a:gd name="connsiteY9" fmla="*/ 1134360 h 1134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6914" h="1134360">
                      <a:moveTo>
                        <a:pt x="0" y="16760"/>
                      </a:moveTo>
                      <a:cubicBezTo>
                        <a:pt x="327780" y="2245"/>
                        <a:pt x="655561" y="-12269"/>
                        <a:pt x="856342" y="16760"/>
                      </a:cubicBezTo>
                      <a:cubicBezTo>
                        <a:pt x="1057123" y="45789"/>
                        <a:pt x="1100666" y="96589"/>
                        <a:pt x="1204685" y="190932"/>
                      </a:cubicBezTo>
                      <a:cubicBezTo>
                        <a:pt x="1308704" y="285275"/>
                        <a:pt x="1407886" y="478799"/>
                        <a:pt x="1480457" y="582818"/>
                      </a:cubicBezTo>
                      <a:cubicBezTo>
                        <a:pt x="1553028" y="686837"/>
                        <a:pt x="1574800" y="744894"/>
                        <a:pt x="1640114" y="815046"/>
                      </a:cubicBezTo>
                      <a:cubicBezTo>
                        <a:pt x="1705428" y="885198"/>
                        <a:pt x="1763485" y="957770"/>
                        <a:pt x="1872342" y="1003732"/>
                      </a:cubicBezTo>
                      <a:cubicBezTo>
                        <a:pt x="1981199" y="1049694"/>
                        <a:pt x="2114247" y="1073885"/>
                        <a:pt x="2293257" y="1090818"/>
                      </a:cubicBezTo>
                      <a:cubicBezTo>
                        <a:pt x="2472267" y="1107751"/>
                        <a:pt x="2946400" y="1105332"/>
                        <a:pt x="2946400" y="1105332"/>
                      </a:cubicBezTo>
                      <a:lnTo>
                        <a:pt x="3773714" y="1119846"/>
                      </a:lnTo>
                      <a:cubicBezTo>
                        <a:pt x="3945466" y="1124684"/>
                        <a:pt x="3961190" y="1129522"/>
                        <a:pt x="3976914" y="1134360"/>
                      </a:cubicBezTo>
                    </a:path>
                  </a:pathLst>
                </a:cu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0AD6866-F878-34BD-A7B0-E87433441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7264" y="6491361"/>
                      <a:ext cx="1689733" cy="4955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𝒂𝒏𝒐𝒎𝒂𝒍𝒚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0AD6866-F878-34BD-A7B0-E874334417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7264" y="6491361"/>
                      <a:ext cx="1689733" cy="4955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8E4FC1A1-49E0-B5D1-56EA-300D866D1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911" y="5222882"/>
                      <a:ext cx="2450456" cy="52309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𝒇𝒍𝒐𝒐𝒓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𝒂𝒏𝒐𝒎𝒂𝒍𝒚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8E4FC1A1-49E0-B5D1-56EA-300D866D1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6911" y="5222882"/>
                      <a:ext cx="2450456" cy="52309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CFE14F8-05DA-109C-CC84-22AF613E604C}"/>
                    </a:ext>
                  </a:extLst>
                </p:cNvPr>
                <p:cNvCxnSpPr/>
                <p:nvPr/>
              </p:nvCxnSpPr>
              <p:spPr>
                <a:xfrm flipV="1">
                  <a:off x="3267368" y="4702629"/>
                  <a:ext cx="0" cy="15635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84A61F9-B8FF-3751-9010-A3477C69D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7722" y="6268156"/>
                  <a:ext cx="557376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0009C5-9B6B-03A8-7232-54A85D84B309}"/>
                    </a:ext>
                  </a:extLst>
                </p:cNvPr>
                <p:cNvSpPr txBox="1"/>
                <p:nvPr/>
              </p:nvSpPr>
              <p:spPr>
                <a:xfrm>
                  <a:off x="2804202" y="4799506"/>
                  <a:ext cx="4051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B9FF5722-2162-4372-2C54-FD43FE784A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10938" y="5805526"/>
                      <a:ext cx="180303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0.9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B9FF5722-2162-4372-2C54-FD43FE784A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0938" y="5805526"/>
                      <a:ext cx="1803030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64CDF4-A1F8-06E4-940D-1F7BB3FD2B7D}"/>
                      </a:ext>
                    </a:extLst>
                  </p:cNvPr>
                  <p:cNvSpPr txBox="1"/>
                  <p:nvPr/>
                </p:nvSpPr>
                <p:spPr>
                  <a:xfrm>
                    <a:off x="6304924" y="4542688"/>
                    <a:ext cx="14497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𝑡𝑟𝑎𝑛𝑠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64CDF4-A1F8-06E4-940D-1F7BB3FD2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924" y="4542688"/>
                    <a:ext cx="144972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682E25A-5F2C-4C2D-2C5B-E81615CD98DF}"/>
                  </a:ext>
                </a:extLst>
              </p:cNvPr>
              <p:cNvCxnSpPr/>
              <p:nvPr/>
            </p:nvCxnSpPr>
            <p:spPr>
              <a:xfrm flipV="1">
                <a:off x="6412375" y="4276372"/>
                <a:ext cx="0" cy="851213"/>
              </a:xfrm>
              <a:prstGeom prst="straightConnector1">
                <a:avLst/>
              </a:prstGeom>
              <a:ln w="63500">
                <a:solidFill>
                  <a:schemeClr val="tx1">
                    <a:alpha val="3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036351-52ED-EA51-6662-85C3A53BDE96}"/>
                    </a:ext>
                  </a:extLst>
                </p:cNvPr>
                <p:cNvSpPr txBox="1"/>
                <p:nvPr/>
              </p:nvSpPr>
              <p:spPr>
                <a:xfrm>
                  <a:off x="6722974" y="3272711"/>
                  <a:ext cx="14497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𝛥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𝑡𝑟𝑎𝑛𝑠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036351-52ED-EA51-6662-85C3A53BD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974" y="3272711"/>
                  <a:ext cx="144972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438C1BF-316D-514D-E9E6-BE6A91C608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7209" y="3513940"/>
              <a:ext cx="719990" cy="3165"/>
            </a:xfrm>
            <a:prstGeom prst="straightConnector1">
              <a:avLst/>
            </a:prstGeom>
            <a:ln w="63500">
              <a:solidFill>
                <a:schemeClr val="tx1">
                  <a:alpha val="3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CA705DF-5A0F-BC04-A6B8-40A89E9ED253}"/>
              </a:ext>
            </a:extLst>
          </p:cNvPr>
          <p:cNvSpPr txBox="1"/>
          <p:nvPr/>
        </p:nvSpPr>
        <p:spPr>
          <a:xfrm>
            <a:off x="269823" y="6054603"/>
            <a:ext cx="11165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Fortunately, we’ve already dealt with sigmoid functions, so most of the work associated with computing this has already been addressed (see Eq. 7).</a:t>
            </a:r>
          </a:p>
        </p:txBody>
      </p:sp>
    </p:spTree>
    <p:extLst>
      <p:ext uri="{BB962C8B-B14F-4D97-AF65-F5344CB8AC3E}">
        <p14:creationId xmlns:p14="http://schemas.microsoft.com/office/powerpoint/2010/main" val="325257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Equation 5’ represents the idea that ocean-to-atmosphere flux depends on 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400452" y="824001"/>
                <a:ext cx="11165963" cy="3110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revised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correction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𝒂𝒏𝒐𝒎𝒂𝒍𝒚</m:t>
                        </m:r>
                      </m:sub>
                    </m:sSub>
                    <m:r>
                      <a:rPr lang="en-US" sz="2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×</m:t>
                    </m:r>
                    <m:r>
                      <a:rPr lang="en-US" sz="2400" b="1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𝑫𝑪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constant 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𝐷𝐶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derived from Henry’s Law coefficient for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water. 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𝐷𝐶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positive, we can conclude that in a warmer world,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𝑎𝑛𝑜𝑚𝑎𝑙𝑦</m:t>
                        </m:r>
                      </m:sub>
                    </m:sSub>
                    <m:r>
                      <a:rPr lang="en-US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therefore the correction term will be positive. That, in turn, means that warmer oceans will release their dissolved </a:t>
                </a:r>
                <a14:m>
                  <m:oMath xmlns:m="http://schemas.openxmlformats.org/officeDocument/2006/math">
                    <m:r>
                      <a:rPr lang="en-US" sz="24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faster than colder oceans will. This temperature dependence effect has been known a long time from laboratory experiments, and is true for lots of dissolved gases (not just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We can call it the “Henry effect.”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2" y="824001"/>
                <a:ext cx="11165963" cy="3110019"/>
              </a:xfrm>
              <a:prstGeom prst="rect">
                <a:avLst/>
              </a:prstGeom>
              <a:blipFill>
                <a:blip r:embed="rId2"/>
                <a:stretch>
                  <a:fillRect l="-795" t="-1220" r="-1477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When you go to interpret your results, it’ll be interesting to note the extent of </a:t>
            </a:r>
            <a:r>
              <a:rPr lang="en-US" sz="2400" b="1" i="1" dirty="0"/>
              <a:t>ecosystem services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015" y="3428999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FD6CB-B25F-204A-9A30-3D15F9878A03}"/>
              </a:ext>
            </a:extLst>
          </p:cNvPr>
          <p:cNvGrpSpPr/>
          <p:nvPr/>
        </p:nvGrpSpPr>
        <p:grpSpPr>
          <a:xfrm>
            <a:off x="122712" y="932493"/>
            <a:ext cx="6841491" cy="4993013"/>
            <a:chOff x="122712" y="932493"/>
            <a:chExt cx="6841491" cy="4993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709B24-58B0-2EB8-043B-BEF3204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712" y="932493"/>
              <a:ext cx="6841491" cy="4993013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FF6BA8-3A94-CB1C-0BC1-90B0AB4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23172" y="1965960"/>
              <a:ext cx="0" cy="2297430"/>
            </a:xfrm>
            <a:prstGeom prst="line">
              <a:avLst/>
            </a:prstGeom>
            <a:ln w="127000">
              <a:solidFill>
                <a:schemeClr val="tx2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BEDD9-A328-2B5C-9F73-D49FF1EF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8630" y="4263390"/>
              <a:ext cx="4542" cy="627924"/>
            </a:xfrm>
            <a:prstGeom prst="line">
              <a:avLst/>
            </a:prstGeom>
            <a:ln w="127000">
              <a:solidFill>
                <a:schemeClr val="tx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F538AF-8B27-D620-D3D6-63D395F0A7C8}"/>
              </a:ext>
            </a:extLst>
          </p:cNvPr>
          <p:cNvSpPr txBox="1"/>
          <p:nvPr/>
        </p:nvSpPr>
        <p:spPr>
          <a:xfrm>
            <a:off x="7045376" y="871956"/>
            <a:ext cx="5129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year 2023, it looks like net fluxes to land and oceans were about ¼ of anthropogenic flux to atmosphere. We can say that the sum of these sinks (about ½ of anthropogenic flux) is Earth’s ”free” ecosystem service.</a:t>
            </a:r>
          </a:p>
        </p:txBody>
      </p:sp>
    </p:spTree>
    <p:extLst>
      <p:ext uri="{BB962C8B-B14F-4D97-AF65-F5344CB8AC3E}">
        <p14:creationId xmlns:p14="http://schemas.microsoft.com/office/powerpoint/2010/main" val="317755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When you go to interpret your results, it’ll be interesting to note the extent of </a:t>
            </a:r>
            <a:r>
              <a:rPr lang="en-US" sz="2400" b="1" i="1" dirty="0"/>
              <a:t>ecosystem services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36" y="1237455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8B354-F04B-6D42-2AB7-64CCEA7F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2" y="932493"/>
            <a:ext cx="6841491" cy="49930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D0D6E-5DC1-4796-00BE-9E7CCEC0EB8A}"/>
              </a:ext>
            </a:extLst>
          </p:cNvPr>
          <p:cNvCxnSpPr>
            <a:cxnSpLocks/>
          </p:cNvCxnSpPr>
          <p:nvPr/>
        </p:nvCxnSpPr>
        <p:spPr>
          <a:xfrm>
            <a:off x="2960370" y="3292355"/>
            <a:ext cx="1451651" cy="959605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DC8F9-7AC7-C2F1-E1AF-455B8216211C}"/>
              </a:ext>
            </a:extLst>
          </p:cNvPr>
          <p:cNvCxnSpPr>
            <a:cxnSpLocks/>
          </p:cNvCxnSpPr>
          <p:nvPr/>
        </p:nvCxnSpPr>
        <p:spPr>
          <a:xfrm flipH="1">
            <a:off x="4663440" y="3188970"/>
            <a:ext cx="80010" cy="742950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72A7B1-08F4-306D-4317-F3B9FF3A00C4}"/>
              </a:ext>
            </a:extLst>
          </p:cNvPr>
          <p:cNvSpPr txBox="1"/>
          <p:nvPr/>
        </p:nvSpPr>
        <p:spPr>
          <a:xfrm>
            <a:off x="1154430" y="2609467"/>
            <a:ext cx="1838412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Oceans become a net source of carbon around mid-century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736C2-1052-645C-6007-D9AB19E98240}"/>
              </a:ext>
            </a:extLst>
          </p:cNvPr>
          <p:cNvSpPr txBox="1"/>
          <p:nvPr/>
        </p:nvSpPr>
        <p:spPr>
          <a:xfrm>
            <a:off x="4413839" y="2668883"/>
            <a:ext cx="1998391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Peak net ocean-to-atmosphere flux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9A6A2-F4A9-CBCF-C839-244E27771336}"/>
              </a:ext>
            </a:extLst>
          </p:cNvPr>
          <p:cNvSpPr txBox="1"/>
          <p:nvPr/>
        </p:nvSpPr>
        <p:spPr>
          <a:xfrm>
            <a:off x="7340252" y="4251960"/>
            <a:ext cx="4729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year oceans become net </a:t>
            </a:r>
            <a:r>
              <a:rPr lang="en-US" sz="2400" i="1" dirty="0"/>
              <a:t>sources</a:t>
            </a:r>
            <a:r>
              <a:rPr lang="en-US" sz="2400" dirty="0"/>
              <a:t> of carbon is the year they are no longer performing their ecosystem service. That year will be different for different model assumptions, of course!  </a:t>
            </a:r>
          </a:p>
        </p:txBody>
      </p:sp>
    </p:spTree>
    <p:extLst>
      <p:ext uri="{BB962C8B-B14F-4D97-AF65-F5344CB8AC3E}">
        <p14:creationId xmlns:p14="http://schemas.microsoft.com/office/powerpoint/2010/main" val="10632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02825-9D79-CA90-13AF-80B2E8618652}"/>
              </a:ext>
            </a:extLst>
          </p:cNvPr>
          <p:cNvSpPr txBox="1"/>
          <p:nvPr/>
        </p:nvSpPr>
        <p:spPr>
          <a:xfrm>
            <a:off x="269824" y="591773"/>
            <a:ext cx="6151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simplest version of the model, Cambio 1.0, the f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luxes </a:t>
            </a: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by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9F0CFE-BCD6-1027-CEC2-B0CA929EE4BC}"/>
                  </a:ext>
                </a:extLst>
              </p:cNvPr>
              <p:cNvSpPr txBox="1"/>
              <p:nvPr/>
            </p:nvSpPr>
            <p:spPr>
              <a:xfrm>
                <a:off x="119353" y="1422770"/>
                <a:ext cx="6151944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𝑜𝑐𝑒𝑎𝑛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9F0CFE-BCD6-1027-CEC2-B0CA929E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3" y="1422770"/>
                <a:ext cx="6151944" cy="3785652"/>
              </a:xfrm>
              <a:prstGeom prst="rect">
                <a:avLst/>
              </a:prstGeom>
              <a:blipFill>
                <a:blip r:embed="rId2"/>
                <a:stretch>
                  <a:fillRect r="-1649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Draft diagram of the carbon cycle.">
            <a:extLst>
              <a:ext uri="{FF2B5EF4-FFF2-40B4-BE49-F238E27FC236}">
                <a16:creationId xmlns:a16="http://schemas.microsoft.com/office/drawing/2014/main" id="{44CD4BC3-FCB5-BC2B-00CE-118EBB00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76" y="1847336"/>
            <a:ext cx="4893896" cy="32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expected anthropogenic emissions, 𝜀(𝑡)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269823" y="591773"/>
                <a:ext cx="1150162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last term in this formulation, </a:t>
                </a:r>
                <a14:m>
                  <m:oMath xmlns:m="http://schemas.openxmlformats.org/officeDocument/2006/math"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is the anthropogenic emissions, past and future. 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Below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shown two scenarios: in one, emissions peak in the year </a:t>
                </a: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2040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while 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the other, emissions peak in the year </a:t>
                </a:r>
                <a:r>
                  <a:rPr lang="en-US" sz="2400" kern="1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2050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3" y="591773"/>
                <a:ext cx="11501629" cy="1200329"/>
              </a:xfrm>
              <a:prstGeom prst="rect">
                <a:avLst/>
              </a:prstGeom>
              <a:blipFill>
                <a:blip r:embed="rId2"/>
                <a:stretch>
                  <a:fillRect l="-883" t="-3125" r="-13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7162583-81E6-3D3D-FA07-00686CE3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00" y="1992452"/>
            <a:ext cx="9047874" cy="4621016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084220D-DAA0-72E1-9E08-D855E8680663}"/>
              </a:ext>
            </a:extLst>
          </p:cNvPr>
          <p:cNvSpPr/>
          <p:nvPr/>
        </p:nvSpPr>
        <p:spPr>
          <a:xfrm>
            <a:off x="5879939" y="5752618"/>
            <a:ext cx="246888" cy="243068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AF18F5-3A1A-5BE7-AADD-ED01C0AE89F1}"/>
              </a:ext>
            </a:extLst>
          </p:cNvPr>
          <p:cNvSpPr/>
          <p:nvPr/>
        </p:nvSpPr>
        <p:spPr>
          <a:xfrm>
            <a:off x="6141341" y="5752618"/>
            <a:ext cx="246888" cy="243068"/>
          </a:xfrm>
          <a:prstGeom prst="ellipse">
            <a:avLst/>
          </a:prstGeom>
          <a:solidFill>
            <a:srgbClr val="FFC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solve for future reservoir amounts, we’ll also need to say what values we started with</a:t>
            </a:r>
          </a:p>
        </p:txBody>
      </p:sp>
      <p:pic>
        <p:nvPicPr>
          <p:cNvPr id="2" name="Picture 2" descr="Draft diagram of the carbon cycle.">
            <a:extLst>
              <a:ext uri="{FF2B5EF4-FFF2-40B4-BE49-F238E27FC236}">
                <a16:creationId xmlns:a16="http://schemas.microsoft.com/office/drawing/2014/main" id="{88CDAC66-90F1-E877-A907-F2F51AA2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253" y="1969161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CE0443-835B-F26D-5AC0-7301AC4B9DE3}"/>
                  </a:ext>
                </a:extLst>
              </p:cNvPr>
              <p:cNvSpPr txBox="1"/>
              <p:nvPr/>
            </p:nvSpPr>
            <p:spPr>
              <a:xfrm>
                <a:off x="3608553" y="1342867"/>
                <a:ext cx="4470075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kern="10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(preindustrial) = 615 </a:t>
                </a:r>
                <a:r>
                  <a:rPr lang="en-US" sz="2400" dirty="0" err="1"/>
                  <a:t>GtC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CE0443-835B-F26D-5AC0-7301AC4B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53" y="1342867"/>
                <a:ext cx="4470075" cy="461665"/>
              </a:xfrm>
              <a:prstGeom prst="rect">
                <a:avLst/>
              </a:prstGeom>
              <a:blipFill>
                <a:blip r:embed="rId3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4D3E77-A078-B4AE-C58A-CA2D1D4FE127}"/>
                  </a:ext>
                </a:extLst>
              </p:cNvPr>
              <p:cNvSpPr txBox="1"/>
              <p:nvPr/>
            </p:nvSpPr>
            <p:spPr>
              <a:xfrm>
                <a:off x="3507129" y="5629125"/>
                <a:ext cx="4571498" cy="461665"/>
              </a:xfrm>
              <a:prstGeom prst="rect">
                <a:avLst/>
              </a:prstGeom>
              <a:solidFill>
                <a:srgbClr val="50ECE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(preindustrial) = 350 </a:t>
                </a:r>
                <a:r>
                  <a:rPr lang="en-US" sz="2400" dirty="0" err="1"/>
                  <a:t>GtC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4D3E77-A078-B4AE-C58A-CA2D1D4F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129" y="5629125"/>
                <a:ext cx="4571498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95F90-2FD6-AE5F-C825-359B75F3EA32}"/>
              </a:ext>
            </a:extLst>
          </p:cNvPr>
          <p:cNvCxnSpPr>
            <a:cxnSpLocks/>
          </p:cNvCxnSpPr>
          <p:nvPr/>
        </p:nvCxnSpPr>
        <p:spPr>
          <a:xfrm flipV="1">
            <a:off x="6066003" y="3501921"/>
            <a:ext cx="0" cy="2150064"/>
          </a:xfrm>
          <a:prstGeom prst="straightConnector1">
            <a:avLst/>
          </a:prstGeom>
          <a:ln w="127000">
            <a:solidFill>
              <a:srgbClr val="50ECEC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8F5213-65F2-94B7-DE74-3BD2A058B950}"/>
              </a:ext>
            </a:extLst>
          </p:cNvPr>
          <p:cNvCxnSpPr>
            <a:cxnSpLocks/>
          </p:cNvCxnSpPr>
          <p:nvPr/>
        </p:nvCxnSpPr>
        <p:spPr>
          <a:xfrm>
            <a:off x="6046953" y="1804532"/>
            <a:ext cx="0" cy="856313"/>
          </a:xfrm>
          <a:prstGeom prst="straightConnector1">
            <a:avLst/>
          </a:prstGeom>
          <a:ln w="127000">
            <a:solidFill>
              <a:schemeClr val="accent1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1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Euler’s method to solve for reservoir amounts over 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2C28D-3F84-FB86-8C81-39F64A74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2332701"/>
            <a:ext cx="6854391" cy="1947896"/>
          </a:xfrm>
          <a:prstGeom prst="rect">
            <a:avLst/>
          </a:prstGeom>
        </p:spPr>
      </p:pic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EF467-778B-6D4D-C685-B68848D6FC81}"/>
              </a:ext>
            </a:extLst>
          </p:cNvPr>
          <p:cNvSpPr txBox="1"/>
          <p:nvPr/>
        </p:nvSpPr>
        <p:spPr>
          <a:xfrm>
            <a:off x="38099" y="100555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solve the model numerically, we would set up a loop over time, and in the loop have these lines of code:</a:t>
            </a:r>
          </a:p>
        </p:txBody>
      </p:sp>
    </p:spTree>
    <p:extLst>
      <p:ext uri="{BB962C8B-B14F-4D97-AF65-F5344CB8AC3E}">
        <p14:creationId xmlns:p14="http://schemas.microsoft.com/office/powerpoint/2010/main" val="313678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77D57-3A78-A54F-BAE7-8DF853AA552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 example of what Cambio predicts: the evolution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𝒂𝒕𝒎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𝒐𝒄𝒆𝒂𝒏</m:t>
                        </m:r>
                      </m:sub>
                    </m:sSub>
                    <m:r>
                      <a:rPr lang="en-US" sz="2400" b="1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over time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777D57-3A78-A54F-BAE7-8DF853AA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2511337-6E82-BACD-C7FC-ED9343E533F7}"/>
              </a:ext>
            </a:extLst>
          </p:cNvPr>
          <p:cNvSpPr txBox="1"/>
          <p:nvPr/>
        </p:nvSpPr>
        <p:spPr>
          <a:xfrm>
            <a:off x="92597" y="1211829"/>
            <a:ext cx="31714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 are Cambio-predicted carbon reservoir amounts for a scenario in which anthropogenic emissions peaked in the year </a:t>
            </a:r>
            <a:r>
              <a:rPr lang="en-US" sz="2400" dirty="0">
                <a:solidFill>
                  <a:srgbClr val="FF0000"/>
                </a:solidFill>
              </a:rPr>
              <a:t>2040</a:t>
            </a:r>
            <a:r>
              <a:rPr lang="en-US" sz="2400" dirty="0"/>
              <a:t> (red circle).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C5C867-98F2-6A4A-674C-CBEA9083B1CA}"/>
              </a:ext>
            </a:extLst>
          </p:cNvPr>
          <p:cNvGrpSpPr/>
          <p:nvPr/>
        </p:nvGrpSpPr>
        <p:grpSpPr>
          <a:xfrm>
            <a:off x="3572678" y="733179"/>
            <a:ext cx="7772400" cy="4004288"/>
            <a:chOff x="3098116" y="733179"/>
            <a:chExt cx="7772400" cy="400428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A1E14C-ADEB-C2CC-1AED-6899BC259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116" y="733179"/>
              <a:ext cx="7772400" cy="4004288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24ED51C-859E-FD2F-275E-2A990A5DC250}"/>
                </a:ext>
              </a:extLst>
            </p:cNvPr>
            <p:cNvSpPr/>
            <p:nvPr/>
          </p:nvSpPr>
          <p:spPr>
            <a:xfrm>
              <a:off x="6863787" y="4062716"/>
              <a:ext cx="246888" cy="243068"/>
            </a:xfrm>
            <a:prstGeom prst="ellipse">
              <a:avLst/>
            </a:prstGeom>
            <a:solidFill>
              <a:srgbClr val="FF0000">
                <a:alpha val="5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290252-10FE-35B0-7F8F-B053A1ECF3B7}"/>
                  </a:ext>
                </a:extLst>
              </p:cNvPr>
              <p:cNvSpPr txBox="1"/>
              <p:nvPr/>
            </p:nvSpPr>
            <p:spPr>
              <a:xfrm>
                <a:off x="92597" y="4694066"/>
                <a:ext cx="1209940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It’s worth noting that these results are hinting at an unexpected role of the oceans in the climate system. It’s this: after the atmospheric concentration of </a:t>
                </a:r>
                <a14:m>
                  <m:oMath xmlns:m="http://schemas.openxmlformats.org/officeDocument/2006/math">
                    <m:r>
                      <a:rPr lang="en-US" sz="24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has peaked, you can see shortly thereafter the oceanic concentration of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also starts to go down – returning their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back to the atmosphere! Oceans are therefore not permanent storage containers of atmospheric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(except on time scales of many centuries). They’re more like a lending library.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290252-10FE-35B0-7F8F-B053A1EC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7" y="4694066"/>
                <a:ext cx="12099403" cy="1938992"/>
              </a:xfrm>
              <a:prstGeom prst="rect">
                <a:avLst/>
              </a:prstGeom>
              <a:blipFill>
                <a:blip r:embed="rId4"/>
                <a:stretch>
                  <a:fillRect l="-839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8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Part 2. Using our reservoir results to predict warming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371423" y="557252"/>
                <a:ext cx="11631891" cy="5088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simple way of expressing the temperature anomaly as a function of the amount of atmosphere carbon is the proportionality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𝑎𝑛𝑜𝑚𝑎𝑙𝑦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𝐶𝑆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𝑎𝑡𝑚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𝑝𝑟𝑒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proportionality constant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𝐶𝑆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called the </a:t>
                </a:r>
                <a:r>
                  <a:rPr lang="en-US" sz="2400" i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climate sensitiv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ity. Its value is thought to be about </a:t>
                </a:r>
                <a14:m>
                  <m:oMath xmlns:m="http://schemas.openxmlformats.org/officeDocument/2006/math">
                    <m:r>
                      <a:rPr lang="en-US" sz="2400" i="1" kern="10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doubled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It’s also the case that Earth’s temperature will go up as the albedo of the planet decreases. We can add that idea to the one just expressed using 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𝑎𝑛𝑜𝑚𝑎𝑙𝑦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𝐶𝑆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𝑎𝑡𝑚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𝑝𝑟𝑒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𝑖𝑛𝑑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𝐴𝑆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𝑝𝑟𝑒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	(6)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sz="24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albedo anomaly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the constant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𝐴𝑆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called the </a:t>
                </a:r>
                <a:r>
                  <a:rPr lang="en-US" sz="24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albedo sensitivity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𝐴𝑆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thought to be about </a:t>
                </a:r>
                <a14:m>
                  <m:oMath xmlns:m="http://schemas.openxmlformats.org/officeDocument/2006/math">
                    <m:r>
                      <a:rPr lang="en-US" sz="2400" b="0" i="0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sz="2400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every decrease in planetary albedo of 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3" y="557252"/>
                <a:ext cx="11631891" cy="5088316"/>
              </a:xfrm>
              <a:prstGeom prst="rect">
                <a:avLst/>
              </a:prstGeom>
              <a:blipFill>
                <a:blip r:embed="rId2"/>
                <a:stretch>
                  <a:fillRect l="-872" t="-995" r="-763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02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compute the albedo anomaly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400452" y="824001"/>
                <a:ext cx="1116596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know that Earth’s albedo goes down as its temperature goes up, because glaciers and ice sheets that normally reflect a lot of sunlight tend to melt in a warmer world. Here, we approximate that effect by means of a </a:t>
                </a:r>
                <a:r>
                  <a:rPr lang="en-US" sz="2400" i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sigmoid function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In this case shown below, for example, we’re saying that Earth’s albedo will go down 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10%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0.30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in a warmer world.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52" y="824001"/>
                <a:ext cx="11165963" cy="1938992"/>
              </a:xfrm>
              <a:prstGeom prst="rect">
                <a:avLst/>
              </a:prstGeom>
              <a:blipFill>
                <a:blip r:embed="rId2"/>
                <a:stretch>
                  <a:fillRect l="-795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66919-7A24-4805-1C26-17A9F7198D2F}"/>
              </a:ext>
            </a:extLst>
          </p:cNvPr>
          <p:cNvGrpSpPr/>
          <p:nvPr/>
        </p:nvGrpSpPr>
        <p:grpSpPr>
          <a:xfrm>
            <a:off x="2249713" y="3256306"/>
            <a:ext cx="7185546" cy="2609616"/>
            <a:chOff x="2249713" y="3256306"/>
            <a:chExt cx="7185546" cy="260961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FEC74C1-D7B0-98AD-D698-64087D79B1EC}"/>
                </a:ext>
              </a:extLst>
            </p:cNvPr>
            <p:cNvGrpSpPr/>
            <p:nvPr/>
          </p:nvGrpSpPr>
          <p:grpSpPr>
            <a:xfrm>
              <a:off x="2249713" y="3256306"/>
              <a:ext cx="6566478" cy="2609616"/>
              <a:chOff x="2017485" y="3272711"/>
              <a:chExt cx="6566478" cy="260961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44939E-15A0-8ECD-54B6-AB115264B97B}"/>
                  </a:ext>
                </a:extLst>
              </p:cNvPr>
              <p:cNvGrpSpPr/>
              <p:nvPr/>
            </p:nvGrpSpPr>
            <p:grpSpPr>
              <a:xfrm>
                <a:off x="2017485" y="3420228"/>
                <a:ext cx="6566478" cy="2462099"/>
                <a:chOff x="2017485" y="2665486"/>
                <a:chExt cx="6566478" cy="2462099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7752AB3-45F2-2BB6-E1AC-7B056787F59F}"/>
                    </a:ext>
                  </a:extLst>
                </p:cNvPr>
                <p:cNvGrpSpPr/>
                <p:nvPr/>
              </p:nvGrpSpPr>
              <p:grpSpPr>
                <a:xfrm>
                  <a:off x="2017485" y="2665486"/>
                  <a:ext cx="6566478" cy="2197573"/>
                  <a:chOff x="2265005" y="4702629"/>
                  <a:chExt cx="6566478" cy="2197573"/>
                </a:xfrm>
              </p:grpSpPr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160E0E90-EEA8-AD9A-6C35-B0A7BE5642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383482" y="4934473"/>
                    <a:ext cx="5267031" cy="1134360"/>
                  </a:xfrm>
                  <a:custGeom>
                    <a:avLst/>
                    <a:gdLst>
                      <a:gd name="connsiteX0" fmla="*/ 0 w 3976914"/>
                      <a:gd name="connsiteY0" fmla="*/ 16760 h 1134360"/>
                      <a:gd name="connsiteX1" fmla="*/ 856342 w 3976914"/>
                      <a:gd name="connsiteY1" fmla="*/ 16760 h 1134360"/>
                      <a:gd name="connsiteX2" fmla="*/ 1204685 w 3976914"/>
                      <a:gd name="connsiteY2" fmla="*/ 190932 h 1134360"/>
                      <a:gd name="connsiteX3" fmla="*/ 1480457 w 3976914"/>
                      <a:gd name="connsiteY3" fmla="*/ 582818 h 1134360"/>
                      <a:gd name="connsiteX4" fmla="*/ 1640114 w 3976914"/>
                      <a:gd name="connsiteY4" fmla="*/ 815046 h 1134360"/>
                      <a:gd name="connsiteX5" fmla="*/ 1872342 w 3976914"/>
                      <a:gd name="connsiteY5" fmla="*/ 1003732 h 1134360"/>
                      <a:gd name="connsiteX6" fmla="*/ 2293257 w 3976914"/>
                      <a:gd name="connsiteY6" fmla="*/ 1090818 h 1134360"/>
                      <a:gd name="connsiteX7" fmla="*/ 2946400 w 3976914"/>
                      <a:gd name="connsiteY7" fmla="*/ 1105332 h 1134360"/>
                      <a:gd name="connsiteX8" fmla="*/ 3773714 w 3976914"/>
                      <a:gd name="connsiteY8" fmla="*/ 1119846 h 1134360"/>
                      <a:gd name="connsiteX9" fmla="*/ 3976914 w 3976914"/>
                      <a:gd name="connsiteY9" fmla="*/ 1134360 h 1134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76914" h="1134360">
                        <a:moveTo>
                          <a:pt x="0" y="16760"/>
                        </a:moveTo>
                        <a:cubicBezTo>
                          <a:pt x="327780" y="2245"/>
                          <a:pt x="655561" y="-12269"/>
                          <a:pt x="856342" y="16760"/>
                        </a:cubicBezTo>
                        <a:cubicBezTo>
                          <a:pt x="1057123" y="45789"/>
                          <a:pt x="1100666" y="96589"/>
                          <a:pt x="1204685" y="190932"/>
                        </a:cubicBezTo>
                        <a:cubicBezTo>
                          <a:pt x="1308704" y="285275"/>
                          <a:pt x="1407886" y="478799"/>
                          <a:pt x="1480457" y="582818"/>
                        </a:cubicBezTo>
                        <a:cubicBezTo>
                          <a:pt x="1553028" y="686837"/>
                          <a:pt x="1574800" y="744894"/>
                          <a:pt x="1640114" y="815046"/>
                        </a:cubicBezTo>
                        <a:cubicBezTo>
                          <a:pt x="1705428" y="885198"/>
                          <a:pt x="1763485" y="957770"/>
                          <a:pt x="1872342" y="1003732"/>
                        </a:cubicBezTo>
                        <a:cubicBezTo>
                          <a:pt x="1981199" y="1049694"/>
                          <a:pt x="2114247" y="1073885"/>
                          <a:pt x="2293257" y="1090818"/>
                        </a:cubicBezTo>
                        <a:cubicBezTo>
                          <a:pt x="2472267" y="1107751"/>
                          <a:pt x="2946400" y="1105332"/>
                          <a:pt x="2946400" y="1105332"/>
                        </a:cubicBezTo>
                        <a:lnTo>
                          <a:pt x="3773714" y="1119846"/>
                        </a:lnTo>
                        <a:cubicBezTo>
                          <a:pt x="3945466" y="1124684"/>
                          <a:pt x="3961190" y="1129522"/>
                          <a:pt x="3976914" y="1134360"/>
                        </a:cubicBezTo>
                      </a:path>
                    </a:pathLst>
                  </a:custGeom>
                  <a:noFill/>
                  <a:ln w="254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A4BECAC0-D401-FD8F-A760-5995712AA2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6911" y="6404682"/>
                        <a:ext cx="1689733" cy="4955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𝒂𝒏𝒐𝒎𝒂𝒍𝒚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A4BECAC0-D401-FD8F-A760-5995712AA2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86911" y="6404682"/>
                        <a:ext cx="1689733" cy="4955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5AA3302D-2F29-F564-34CA-21A8AB2B37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5005" y="5222882"/>
                        <a:ext cx="100236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5AA3302D-2F29-F564-34CA-21A8AB2B37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65005" y="5222882"/>
                        <a:ext cx="1002361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40FEBB8D-CF6B-B71E-1914-48701D92A8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67368" y="4702629"/>
                    <a:ext cx="0" cy="15635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2769DB98-D8EF-1C6D-F2BF-CA4219F96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7722" y="6268156"/>
                    <a:ext cx="557376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C2C84E3-59FB-0E1E-D454-1A5FAFCD3B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7243" y="4712422"/>
                        <a:ext cx="79915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C2C84E3-59FB-0E1E-D454-1A5FAFCD3B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97243" y="4712422"/>
                        <a:ext cx="799158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BA28B64-2945-B123-714E-C7D5FACDE8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4924" y="4542688"/>
                      <a:ext cx="144972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𝑡𝑟𝑎𝑛𝑠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BA28B64-2945-B123-714E-C7D5FACDE8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924" y="4542688"/>
                      <a:ext cx="1449726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3E48DAC-156F-D47D-E593-C25430F2770B}"/>
                    </a:ext>
                  </a:extLst>
                </p:cNvPr>
                <p:cNvCxnSpPr/>
                <p:nvPr/>
              </p:nvCxnSpPr>
              <p:spPr>
                <a:xfrm flipV="1">
                  <a:off x="6412375" y="4276372"/>
                  <a:ext cx="0" cy="851213"/>
                </a:xfrm>
                <a:prstGeom prst="straightConnector1">
                  <a:avLst/>
                </a:prstGeom>
                <a:ln w="63500">
                  <a:solidFill>
                    <a:schemeClr val="tx1">
                      <a:alpha val="3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4DF09B5-8E55-ED6F-40BB-1B084E81B115}"/>
                      </a:ext>
                    </a:extLst>
                  </p:cNvPr>
                  <p:cNvSpPr txBox="1"/>
                  <p:nvPr/>
                </p:nvSpPr>
                <p:spPr>
                  <a:xfrm>
                    <a:off x="6722974" y="3272711"/>
                    <a:ext cx="1449726" cy="477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𝑡𝑟𝑎𝑛𝑠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4DF09B5-8E55-ED6F-40BB-1B084E81B1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974" y="3272711"/>
                    <a:ext cx="1449726" cy="4778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C4836EB-6F05-E6C9-559D-CF5FE9E7B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7209" y="3513940"/>
                <a:ext cx="719990" cy="3165"/>
              </a:xfrm>
              <a:prstGeom prst="straightConnector1">
                <a:avLst/>
              </a:prstGeom>
              <a:ln w="63500">
                <a:solidFill>
                  <a:schemeClr val="tx1">
                    <a:alpha val="3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ACEB54-1C49-82E0-E4B7-99F61E4D6D08}"/>
                    </a:ext>
                  </a:extLst>
                </p:cNvPr>
                <p:cNvSpPr txBox="1"/>
                <p:nvPr/>
              </p:nvSpPr>
              <p:spPr>
                <a:xfrm>
                  <a:off x="8636101" y="4509093"/>
                  <a:ext cx="7991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1ACEB54-1C49-82E0-E4B7-99F61E4D6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101" y="4509093"/>
                  <a:ext cx="79915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57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Mathematical representation of sigmoidal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258248" y="1052873"/>
                <a:ext cx="11165963" cy="1015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𝒇𝒍𝒐𝒐𝒓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𝒂𝒏𝒐𝒎𝒂𝒍𝒚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𝑎𝑛𝑜𝑚𝑎𝑙𝑦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𝑡𝑟𝑎𝑛𝑠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𝛥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𝑡𝑟𝑎𝑛𝑠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𝑡𝑟𝑎𝑛𝑠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(7)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8" y="1052873"/>
                <a:ext cx="11165963" cy="1015086"/>
              </a:xfrm>
              <a:prstGeom prst="rect">
                <a:avLst/>
              </a:prstGeom>
              <a:blipFill>
                <a:blip r:embed="rId2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93F26-13C6-C118-792C-3E4E643D5DB3}"/>
              </a:ext>
            </a:extLst>
          </p:cNvPr>
          <p:cNvGrpSpPr/>
          <p:nvPr/>
        </p:nvGrpSpPr>
        <p:grpSpPr>
          <a:xfrm>
            <a:off x="2249713" y="3256306"/>
            <a:ext cx="7185546" cy="2609616"/>
            <a:chOff x="2249713" y="3256306"/>
            <a:chExt cx="7185546" cy="26096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6125B2-FBBC-3F55-7CC9-3DECA6CD2858}"/>
                </a:ext>
              </a:extLst>
            </p:cNvPr>
            <p:cNvGrpSpPr/>
            <p:nvPr/>
          </p:nvGrpSpPr>
          <p:grpSpPr>
            <a:xfrm>
              <a:off x="2249713" y="3256306"/>
              <a:ext cx="6566478" cy="2609616"/>
              <a:chOff x="2017485" y="3272711"/>
              <a:chExt cx="6566478" cy="260961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226C6C7-FD2F-E919-2F37-FF2E659F8748}"/>
                  </a:ext>
                </a:extLst>
              </p:cNvPr>
              <p:cNvGrpSpPr/>
              <p:nvPr/>
            </p:nvGrpSpPr>
            <p:grpSpPr>
              <a:xfrm>
                <a:off x="2017485" y="3420228"/>
                <a:ext cx="6566478" cy="2462099"/>
                <a:chOff x="2017485" y="2665486"/>
                <a:chExt cx="6566478" cy="246209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762924A0-D731-0816-A65E-FA701DEE6815}"/>
                    </a:ext>
                  </a:extLst>
                </p:cNvPr>
                <p:cNvGrpSpPr/>
                <p:nvPr/>
              </p:nvGrpSpPr>
              <p:grpSpPr>
                <a:xfrm>
                  <a:off x="2017485" y="2665486"/>
                  <a:ext cx="6566478" cy="2197573"/>
                  <a:chOff x="2265005" y="4702629"/>
                  <a:chExt cx="6566478" cy="2197573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FC0DCC55-DAB9-1EC3-9E16-103EC2B385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383482" y="4934473"/>
                    <a:ext cx="5267031" cy="1134360"/>
                  </a:xfrm>
                  <a:custGeom>
                    <a:avLst/>
                    <a:gdLst>
                      <a:gd name="connsiteX0" fmla="*/ 0 w 3976914"/>
                      <a:gd name="connsiteY0" fmla="*/ 16760 h 1134360"/>
                      <a:gd name="connsiteX1" fmla="*/ 856342 w 3976914"/>
                      <a:gd name="connsiteY1" fmla="*/ 16760 h 1134360"/>
                      <a:gd name="connsiteX2" fmla="*/ 1204685 w 3976914"/>
                      <a:gd name="connsiteY2" fmla="*/ 190932 h 1134360"/>
                      <a:gd name="connsiteX3" fmla="*/ 1480457 w 3976914"/>
                      <a:gd name="connsiteY3" fmla="*/ 582818 h 1134360"/>
                      <a:gd name="connsiteX4" fmla="*/ 1640114 w 3976914"/>
                      <a:gd name="connsiteY4" fmla="*/ 815046 h 1134360"/>
                      <a:gd name="connsiteX5" fmla="*/ 1872342 w 3976914"/>
                      <a:gd name="connsiteY5" fmla="*/ 1003732 h 1134360"/>
                      <a:gd name="connsiteX6" fmla="*/ 2293257 w 3976914"/>
                      <a:gd name="connsiteY6" fmla="*/ 1090818 h 1134360"/>
                      <a:gd name="connsiteX7" fmla="*/ 2946400 w 3976914"/>
                      <a:gd name="connsiteY7" fmla="*/ 1105332 h 1134360"/>
                      <a:gd name="connsiteX8" fmla="*/ 3773714 w 3976914"/>
                      <a:gd name="connsiteY8" fmla="*/ 1119846 h 1134360"/>
                      <a:gd name="connsiteX9" fmla="*/ 3976914 w 3976914"/>
                      <a:gd name="connsiteY9" fmla="*/ 1134360 h 1134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76914" h="1134360">
                        <a:moveTo>
                          <a:pt x="0" y="16760"/>
                        </a:moveTo>
                        <a:cubicBezTo>
                          <a:pt x="327780" y="2245"/>
                          <a:pt x="655561" y="-12269"/>
                          <a:pt x="856342" y="16760"/>
                        </a:cubicBezTo>
                        <a:cubicBezTo>
                          <a:pt x="1057123" y="45789"/>
                          <a:pt x="1100666" y="96589"/>
                          <a:pt x="1204685" y="190932"/>
                        </a:cubicBezTo>
                        <a:cubicBezTo>
                          <a:pt x="1308704" y="285275"/>
                          <a:pt x="1407886" y="478799"/>
                          <a:pt x="1480457" y="582818"/>
                        </a:cubicBezTo>
                        <a:cubicBezTo>
                          <a:pt x="1553028" y="686837"/>
                          <a:pt x="1574800" y="744894"/>
                          <a:pt x="1640114" y="815046"/>
                        </a:cubicBezTo>
                        <a:cubicBezTo>
                          <a:pt x="1705428" y="885198"/>
                          <a:pt x="1763485" y="957770"/>
                          <a:pt x="1872342" y="1003732"/>
                        </a:cubicBezTo>
                        <a:cubicBezTo>
                          <a:pt x="1981199" y="1049694"/>
                          <a:pt x="2114247" y="1073885"/>
                          <a:pt x="2293257" y="1090818"/>
                        </a:cubicBezTo>
                        <a:cubicBezTo>
                          <a:pt x="2472267" y="1107751"/>
                          <a:pt x="2946400" y="1105332"/>
                          <a:pt x="2946400" y="1105332"/>
                        </a:cubicBezTo>
                        <a:lnTo>
                          <a:pt x="3773714" y="1119846"/>
                        </a:lnTo>
                        <a:cubicBezTo>
                          <a:pt x="3945466" y="1124684"/>
                          <a:pt x="3961190" y="1129522"/>
                          <a:pt x="3976914" y="1134360"/>
                        </a:cubicBezTo>
                      </a:path>
                    </a:pathLst>
                  </a:custGeom>
                  <a:noFill/>
                  <a:ln w="254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15E106E4-DF86-588B-CB23-A45EE62C87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86911" y="6404682"/>
                        <a:ext cx="1689733" cy="4955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𝒂𝒏𝒐𝒎𝒂𝒍𝒚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15E106E4-DF86-588B-CB23-A45EE62C87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86911" y="6404682"/>
                        <a:ext cx="1689733" cy="4955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4F0B2653-A6A1-A134-E1A4-9F42429671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5005" y="5222882"/>
                        <a:ext cx="100236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4F0B2653-A6A1-A134-E1A4-9F424296713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65005" y="5222882"/>
                        <a:ext cx="1002361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D71EF408-2A84-52B6-538C-1E7B3E6482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267368" y="4702629"/>
                    <a:ext cx="0" cy="15635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FF547C7D-AFDD-E731-C45E-8D562EE437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7722" y="6268156"/>
                    <a:ext cx="557376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DD3DF92D-CD80-9BF4-25B9-BAE82F9F25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7243" y="4712422"/>
                        <a:ext cx="79915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DD3DF92D-CD80-9BF4-25B9-BAE82F9F25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97243" y="4712422"/>
                        <a:ext cx="799158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179279FC-7FD1-19DB-0B72-C605FF864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4924" y="4542688"/>
                      <a:ext cx="144972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𝑡𝑟𝑎𝑛𝑠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179279FC-7FD1-19DB-0B72-C605FF864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924" y="4542688"/>
                      <a:ext cx="1449726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52D28B1-FAE3-3626-C1CF-3B6BF3F4D892}"/>
                    </a:ext>
                  </a:extLst>
                </p:cNvPr>
                <p:cNvCxnSpPr/>
                <p:nvPr/>
              </p:nvCxnSpPr>
              <p:spPr>
                <a:xfrm flipV="1">
                  <a:off x="6412375" y="4276372"/>
                  <a:ext cx="0" cy="851213"/>
                </a:xfrm>
                <a:prstGeom prst="straightConnector1">
                  <a:avLst/>
                </a:prstGeom>
                <a:ln w="63500">
                  <a:solidFill>
                    <a:schemeClr val="tx1">
                      <a:alpha val="3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01C17BC-D299-D099-D58D-AC8E38F045DE}"/>
                      </a:ext>
                    </a:extLst>
                  </p:cNvPr>
                  <p:cNvSpPr txBox="1"/>
                  <p:nvPr/>
                </p:nvSpPr>
                <p:spPr>
                  <a:xfrm>
                    <a:off x="6722974" y="3272711"/>
                    <a:ext cx="1449726" cy="477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𝑡𝑟𝑎𝑛𝑠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F01C17BC-D299-D099-D58D-AC8E38F045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974" y="3272711"/>
                    <a:ext cx="1449726" cy="4778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61014E4-B9CA-F893-9AC5-4627215D4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7209" y="3513940"/>
                <a:ext cx="719990" cy="3165"/>
              </a:xfrm>
              <a:prstGeom prst="straightConnector1">
                <a:avLst/>
              </a:prstGeom>
              <a:ln w="63500">
                <a:solidFill>
                  <a:schemeClr val="tx1">
                    <a:alpha val="3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96B57C-8C6A-C1AB-35CE-B682AB277678}"/>
                    </a:ext>
                  </a:extLst>
                </p:cNvPr>
                <p:cNvSpPr txBox="1"/>
                <p:nvPr/>
              </p:nvSpPr>
              <p:spPr>
                <a:xfrm>
                  <a:off x="8636101" y="4509093"/>
                  <a:ext cx="7991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96B57C-8C6A-C1AB-35CE-B682AB277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101" y="4509093"/>
                  <a:ext cx="79915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255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1451</Words>
  <Application>Microsoft Macintosh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50</cp:revision>
  <dcterms:created xsi:type="dcterms:W3CDTF">2023-10-01T17:24:28Z</dcterms:created>
  <dcterms:modified xsi:type="dcterms:W3CDTF">2024-08-22T01:55:10Z</dcterms:modified>
</cp:coreProperties>
</file>