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1981" r:id="rId3"/>
    <p:sldId id="1982" r:id="rId4"/>
    <p:sldId id="1983" r:id="rId5"/>
    <p:sldId id="1984" r:id="rId6"/>
    <p:sldId id="1985" r:id="rId7"/>
    <p:sldId id="1987" r:id="rId8"/>
    <p:sldId id="19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3"/>
    <p:restoredTop sz="96006"/>
  </p:normalViewPr>
  <p:slideViewPr>
    <p:cSldViewPr snapToGrid="0">
      <p:cViewPr>
        <p:scale>
          <a:sx n="97" d="100"/>
          <a:sy n="97" d="100"/>
        </p:scale>
        <p:origin x="6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5815-899F-4E40-92E7-A5BB9A9AC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6B73-7D1D-09D1-B1BE-FE6FC5146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4930-08BA-5464-7CEF-2F06A6FC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1BCE-D0A7-4F50-504C-8449D8FB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D0B3D-7F89-5F01-A495-A61F3FC7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0067-DD40-2402-B55A-3A818A9E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F18BD-B825-68AA-498A-F695131C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1B9F-B194-7D4C-AA28-5BC2846C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9EB7-9D71-E592-C333-91D94A19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E596-49F6-29AD-29FE-75D87482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DBEF5-8B84-9997-E190-33A8DC192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41A4E-24CF-1A56-C34C-177262A9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F4CF-5ABF-ED16-D021-0D9B7397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31AA-148A-0B01-8386-CF6B7E64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DF7F-9D9A-D4DD-D192-BB7AE0EB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7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867B-C71C-1792-D24F-62068A62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091A-EF58-DD3E-7CB6-16BAEF7D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7AF5-22E3-A74E-E518-BCDEF0A6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3F1E-A304-CD14-50C2-EC14D351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EA10-FAF9-A162-C82E-7F0ED9CA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3241-FDB5-FC00-C6C2-43AB70E3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6C80-C93F-7C9B-5E9C-3681D72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4F0F-02F0-7DB3-739A-F2B1996E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7DA5-4C53-16AF-A1D7-F3778BCC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FA05-4656-14BD-239D-17C11AD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E624-2FA7-6331-DAFB-A9C6675D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402E-7279-A1D3-6FED-7756CC5C2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13C2B-A305-ABF8-E7AF-2CE0CB5AD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40DC2-8520-5499-1F95-47E6C88A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88A51-9BB0-647D-6B2E-398CEF2F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923F-92E2-0078-7AD8-898B031B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3840-035B-F670-EAA0-A5CE82A5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6C51-1BD8-2E38-DC52-E0560F31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3DB11-FA90-413E-971E-7AE25AA2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76465-DC0B-D37C-B305-BD778B2A2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16E4E-211B-D653-B79E-342C736B6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EBFF5-34FB-617E-9013-2559AD5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EDA3D-0195-62EC-CCF5-45326DD5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9DB62-28A3-5273-B0AF-557BB1E9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B172-6034-5664-B64D-C044875C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0B927-89AE-3C13-CA9A-5BB4CFA3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C17F0-EF26-B7A2-C74E-F79DE0A5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5B44E-0C1B-A2E5-FF98-A119EC6C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6632D-4EAC-4344-36C7-F072D750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15820-BF1B-68B3-14B0-34C7C865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D4EB0-8599-1B0E-2111-7461CD62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3D2B-1D8A-CBB4-C822-0D0E7864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52E6-B20E-D705-8464-F3EC156C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2DC6A-72CD-0024-AAF9-77D438496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AEEE5-9015-0BC5-A3CA-45485C9A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94FC-5541-B91A-CEE3-3B8EADD5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86D9B-E18C-380F-6AE8-9559E49B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26A4-1305-9F88-5287-DA4FF6D9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D4FDA-EE25-E480-2C2E-0D2C9AF50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1FBEE-3CE6-C4C7-6813-D837F13F4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B9D75-798F-F250-2AEF-8D5776AE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9234-DEA5-2AFB-A606-A2D486F5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35792-0FEA-DFF7-9006-0AEE6795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A2861-4DB4-82F9-6361-572486CF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79C3-81A6-4CEE-3680-E273C1FA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9A76-80CD-4534-959C-10F6C0A27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4710-002F-434A-8B05-0AE36E919D9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C069-38A0-ECD6-1660-946ACA69B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3F025-8458-D77C-8051-F7A3BF19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E34C-3BD5-5A42-854B-6EEB7C27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 1.0 Equations (This is a recap of what we introduced at the end of Week 3)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48742-9E67-DD20-2854-6F0DCEA517FA}"/>
              </a:ext>
            </a:extLst>
          </p:cNvPr>
          <p:cNvGrpSpPr/>
          <p:nvPr/>
        </p:nvGrpSpPr>
        <p:grpSpPr>
          <a:xfrm>
            <a:off x="0" y="669771"/>
            <a:ext cx="12018895" cy="4036900"/>
            <a:chOff x="0" y="1410550"/>
            <a:chExt cx="12018895" cy="40369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18E83-A3B6-647E-FFCE-481748BE08D4}"/>
                </a:ext>
              </a:extLst>
            </p:cNvPr>
            <p:cNvGrpSpPr/>
            <p:nvPr/>
          </p:nvGrpSpPr>
          <p:grpSpPr>
            <a:xfrm>
              <a:off x="0" y="1410550"/>
              <a:ext cx="12018895" cy="4036900"/>
              <a:chOff x="361243" y="1562543"/>
              <a:chExt cx="12018895" cy="4036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02B3F3-4C48-BF40-B23D-890FC4F81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288" t="26695"/>
              <a:stretch/>
            </p:blipFill>
            <p:spPr>
              <a:xfrm>
                <a:off x="361243" y="1573429"/>
                <a:ext cx="5734757" cy="4026014"/>
              </a:xfrm>
              <a:prstGeom prst="rect">
                <a:avLst/>
              </a:prstGeom>
            </p:spPr>
          </p:pic>
          <p:pic>
            <p:nvPicPr>
              <p:cNvPr id="7" name="Picture 2" descr="Draft diagram of the carbon cycle.">
                <a:extLst>
                  <a:ext uri="{FF2B5EF4-FFF2-40B4-BE49-F238E27FC236}">
                    <a16:creationId xmlns:a16="http://schemas.microsoft.com/office/drawing/2014/main" id="{61C4C961-6507-334B-9224-D58B8D615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454" y="1585004"/>
                <a:ext cx="5968684" cy="3979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2806B32D-D4CB-7093-4B52-B102CA29268F}"/>
                  </a:ext>
                </a:extLst>
              </p:cNvPr>
              <p:cNvSpPr/>
              <p:nvPr/>
            </p:nvSpPr>
            <p:spPr>
              <a:xfrm>
                <a:off x="584099" y="1562543"/>
                <a:ext cx="5620758" cy="4001583"/>
              </a:xfrm>
              <a:prstGeom prst="frame">
                <a:avLst>
                  <a:gd name="adj1" fmla="val 17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66E785E-6119-B918-CA51-1DB4EC169E5D}"/>
                  </a:ext>
                </a:extLst>
              </p:cNvPr>
              <p:cNvSpPr/>
              <p:nvPr/>
            </p:nvSpPr>
            <p:spPr>
              <a:xfrm>
                <a:off x="1348386" y="1793878"/>
                <a:ext cx="3760470" cy="548640"/>
              </a:xfrm>
              <a:prstGeom prst="roundRect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D39349B-3146-4C6E-9133-0E166992C3AE}"/>
                </a:ext>
              </a:extLst>
            </p:cNvPr>
            <p:cNvSpPr/>
            <p:nvPr/>
          </p:nvSpPr>
          <p:spPr>
            <a:xfrm>
              <a:off x="7685590" y="1551008"/>
              <a:ext cx="439838" cy="439838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3074F-0209-C93F-102A-040A7A53F552}"/>
                </a:ext>
              </a:extLst>
            </p:cNvPr>
            <p:cNvSpPr/>
            <p:nvPr/>
          </p:nvSpPr>
          <p:spPr>
            <a:xfrm>
              <a:off x="7953737" y="2664103"/>
              <a:ext cx="439838" cy="439838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56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 1.0 Equations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48742-9E67-DD20-2854-6F0DCEA517FA}"/>
              </a:ext>
            </a:extLst>
          </p:cNvPr>
          <p:cNvGrpSpPr/>
          <p:nvPr/>
        </p:nvGrpSpPr>
        <p:grpSpPr>
          <a:xfrm>
            <a:off x="0" y="669771"/>
            <a:ext cx="12018895" cy="4036900"/>
            <a:chOff x="0" y="1410550"/>
            <a:chExt cx="12018895" cy="40369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18E83-A3B6-647E-FFCE-481748BE08D4}"/>
                </a:ext>
              </a:extLst>
            </p:cNvPr>
            <p:cNvGrpSpPr/>
            <p:nvPr/>
          </p:nvGrpSpPr>
          <p:grpSpPr>
            <a:xfrm>
              <a:off x="0" y="1410550"/>
              <a:ext cx="12018895" cy="4036900"/>
              <a:chOff x="361243" y="1562543"/>
              <a:chExt cx="12018895" cy="4036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02B3F3-4C48-BF40-B23D-890FC4F81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288" t="26695"/>
              <a:stretch/>
            </p:blipFill>
            <p:spPr>
              <a:xfrm>
                <a:off x="361243" y="1573429"/>
                <a:ext cx="5734757" cy="4026014"/>
              </a:xfrm>
              <a:prstGeom prst="rect">
                <a:avLst/>
              </a:prstGeom>
            </p:spPr>
          </p:pic>
          <p:pic>
            <p:nvPicPr>
              <p:cNvPr id="7" name="Picture 2" descr="Draft diagram of the carbon cycle.">
                <a:extLst>
                  <a:ext uri="{FF2B5EF4-FFF2-40B4-BE49-F238E27FC236}">
                    <a16:creationId xmlns:a16="http://schemas.microsoft.com/office/drawing/2014/main" id="{61C4C961-6507-334B-9224-D58B8D615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454" y="1585004"/>
                <a:ext cx="5968684" cy="3979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2806B32D-D4CB-7093-4B52-B102CA29268F}"/>
                  </a:ext>
                </a:extLst>
              </p:cNvPr>
              <p:cNvSpPr/>
              <p:nvPr/>
            </p:nvSpPr>
            <p:spPr>
              <a:xfrm>
                <a:off x="584099" y="1562543"/>
                <a:ext cx="5620758" cy="4001583"/>
              </a:xfrm>
              <a:prstGeom prst="frame">
                <a:avLst>
                  <a:gd name="adj1" fmla="val 17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66E785E-6119-B918-CA51-1DB4EC169E5D}"/>
                  </a:ext>
                </a:extLst>
              </p:cNvPr>
              <p:cNvSpPr/>
              <p:nvPr/>
            </p:nvSpPr>
            <p:spPr>
              <a:xfrm>
                <a:off x="679026" y="2507051"/>
                <a:ext cx="5110744" cy="548640"/>
              </a:xfrm>
              <a:prstGeom prst="roundRect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3074F-0209-C93F-102A-040A7A53F552}"/>
                </a:ext>
              </a:extLst>
            </p:cNvPr>
            <p:cNvSpPr/>
            <p:nvPr/>
          </p:nvSpPr>
          <p:spPr>
            <a:xfrm>
              <a:off x="6483752" y="1410550"/>
              <a:ext cx="439838" cy="439838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6072DB-E620-3BAD-F120-8EA2DEC26847}"/>
              </a:ext>
            </a:extLst>
          </p:cNvPr>
          <p:cNvGrpSpPr>
            <a:grpSpLocks noChangeAspect="1"/>
          </p:cNvGrpSpPr>
          <p:nvPr/>
        </p:nvGrpSpPr>
        <p:grpSpPr>
          <a:xfrm>
            <a:off x="203207" y="5121629"/>
            <a:ext cx="5389399" cy="1240382"/>
            <a:chOff x="1937376" y="484413"/>
            <a:chExt cx="6477420" cy="14907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73FA69-5AD0-4E0C-8DF5-98EDF8A4C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4142"/>
            <a:stretch/>
          </p:blipFill>
          <p:spPr>
            <a:xfrm>
              <a:off x="2123354" y="484413"/>
              <a:ext cx="5365466" cy="6104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36D46C-3932-CA0D-851D-15D0A79A2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507"/>
            <a:stretch/>
          </p:blipFill>
          <p:spPr>
            <a:xfrm>
              <a:off x="1937376" y="1134512"/>
              <a:ext cx="6477420" cy="840694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67F145-14E9-8574-2BAE-94174E32AC50}"/>
              </a:ext>
            </a:extLst>
          </p:cNvPr>
          <p:cNvCxnSpPr>
            <a:cxnSpLocks/>
          </p:cNvCxnSpPr>
          <p:nvPr/>
        </p:nvCxnSpPr>
        <p:spPr>
          <a:xfrm flipH="1">
            <a:off x="4783525" y="5375585"/>
            <a:ext cx="61185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18353A-2C4B-4574-A787-45A77A85231C}"/>
                  </a:ext>
                </a:extLst>
              </p:cNvPr>
              <p:cNvSpPr txBox="1"/>
              <p:nvPr/>
            </p:nvSpPr>
            <p:spPr>
              <a:xfrm>
                <a:off x="5502959" y="4908143"/>
                <a:ext cx="6545610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We’ll use this equation from </a:t>
                </a:r>
                <a:r>
                  <a:rPr lang="en-US" sz="2400" dirty="0" err="1"/>
                  <a:t>AdaptiveFlows</a:t>
                </a:r>
                <a:r>
                  <a:rPr lang="en-US" sz="2400" dirty="0"/>
                  <a:t> (incorporating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fertilization) in Cambio1.0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18353A-2C4B-4574-A787-45A77A852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59" y="4908143"/>
                <a:ext cx="6545610" cy="830997"/>
              </a:xfrm>
              <a:prstGeom prst="rect">
                <a:avLst/>
              </a:prstGeom>
              <a:blipFill>
                <a:blip r:embed="rId6"/>
                <a:stretch>
                  <a:fillRect l="-1354" t="-4412" b="-132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5B385-209D-0818-E773-C3947D9AE1A3}"/>
                  </a:ext>
                </a:extLst>
              </p:cNvPr>
              <p:cNvSpPr txBox="1"/>
              <p:nvPr/>
            </p:nvSpPr>
            <p:spPr>
              <a:xfrm>
                <a:off x="6283060" y="5839914"/>
                <a:ext cx="5735835" cy="8606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We’ll add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𝑓𝑙𝑜𝑜𝑟</m:t>
                        </m:r>
                      </m:sub>
                    </m:sSub>
                  </m:oMath>
                </a14:m>
                <a:r>
                  <a:rPr lang="en-US" sz="2400" dirty="0"/>
                  <a:t> term (temperature feedback) in Cambio2.0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5B385-209D-0818-E773-C3947D9AE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060" y="5839914"/>
                <a:ext cx="5735835" cy="860620"/>
              </a:xfrm>
              <a:prstGeom prst="rect">
                <a:avLst/>
              </a:prstGeom>
              <a:blipFill>
                <a:blip r:embed="rId7"/>
                <a:stretch>
                  <a:fillRect l="-1542" t="-4348" b="-1594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99601-38D5-9D62-C62A-5A33A522BFAE}"/>
              </a:ext>
            </a:extLst>
          </p:cNvPr>
          <p:cNvCxnSpPr>
            <a:cxnSpLocks/>
          </p:cNvCxnSpPr>
          <p:nvPr/>
        </p:nvCxnSpPr>
        <p:spPr>
          <a:xfrm flipH="1">
            <a:off x="5653102" y="6083794"/>
            <a:ext cx="611857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8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 1.0 Equations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48742-9E67-DD20-2854-6F0DCEA517FA}"/>
              </a:ext>
            </a:extLst>
          </p:cNvPr>
          <p:cNvGrpSpPr/>
          <p:nvPr/>
        </p:nvGrpSpPr>
        <p:grpSpPr>
          <a:xfrm>
            <a:off x="0" y="669771"/>
            <a:ext cx="12018895" cy="4036900"/>
            <a:chOff x="0" y="1410550"/>
            <a:chExt cx="12018895" cy="40369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18E83-A3B6-647E-FFCE-481748BE08D4}"/>
                </a:ext>
              </a:extLst>
            </p:cNvPr>
            <p:cNvGrpSpPr/>
            <p:nvPr/>
          </p:nvGrpSpPr>
          <p:grpSpPr>
            <a:xfrm>
              <a:off x="0" y="1410550"/>
              <a:ext cx="12018895" cy="4036900"/>
              <a:chOff x="361243" y="1562543"/>
              <a:chExt cx="12018895" cy="4036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02B3F3-4C48-BF40-B23D-890FC4F81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288" t="26695"/>
              <a:stretch/>
            </p:blipFill>
            <p:spPr>
              <a:xfrm>
                <a:off x="361243" y="1573429"/>
                <a:ext cx="5734757" cy="4026014"/>
              </a:xfrm>
              <a:prstGeom prst="rect">
                <a:avLst/>
              </a:prstGeom>
            </p:spPr>
          </p:pic>
          <p:pic>
            <p:nvPicPr>
              <p:cNvPr id="7" name="Picture 2" descr="Draft diagram of the carbon cycle.">
                <a:extLst>
                  <a:ext uri="{FF2B5EF4-FFF2-40B4-BE49-F238E27FC236}">
                    <a16:creationId xmlns:a16="http://schemas.microsoft.com/office/drawing/2014/main" id="{61C4C961-6507-334B-9224-D58B8D615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454" y="1585004"/>
                <a:ext cx="5968684" cy="3979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2806B32D-D4CB-7093-4B52-B102CA29268F}"/>
                  </a:ext>
                </a:extLst>
              </p:cNvPr>
              <p:cNvSpPr/>
              <p:nvPr/>
            </p:nvSpPr>
            <p:spPr>
              <a:xfrm>
                <a:off x="584099" y="1562543"/>
                <a:ext cx="5620758" cy="4001583"/>
              </a:xfrm>
              <a:prstGeom prst="frame">
                <a:avLst>
                  <a:gd name="adj1" fmla="val 17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66E785E-6119-B918-CA51-1DB4EC169E5D}"/>
                  </a:ext>
                </a:extLst>
              </p:cNvPr>
              <p:cNvSpPr/>
              <p:nvPr/>
            </p:nvSpPr>
            <p:spPr>
              <a:xfrm>
                <a:off x="783200" y="3236253"/>
                <a:ext cx="4720667" cy="548640"/>
              </a:xfrm>
              <a:prstGeom prst="roundRect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3074F-0209-C93F-102A-040A7A53F552}"/>
                </a:ext>
              </a:extLst>
            </p:cNvPr>
            <p:cNvSpPr/>
            <p:nvPr/>
          </p:nvSpPr>
          <p:spPr>
            <a:xfrm>
              <a:off x="10940006" y="2382824"/>
              <a:ext cx="439838" cy="439838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92B872-698E-3841-6563-2CA57B379E9B}"/>
                  </a:ext>
                </a:extLst>
              </p:cNvPr>
              <p:cNvSpPr txBox="1"/>
              <p:nvPr/>
            </p:nvSpPr>
            <p:spPr>
              <a:xfrm>
                <a:off x="584098" y="5799060"/>
                <a:ext cx="109232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more concentrated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in the water, the faster it will come out!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92B872-698E-3841-6563-2CA57B37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8" y="5799060"/>
                <a:ext cx="10923227" cy="461665"/>
              </a:xfrm>
              <a:prstGeom prst="rect">
                <a:avLst/>
              </a:prstGeom>
              <a:blipFill>
                <a:blip r:embed="rId4"/>
                <a:stretch>
                  <a:fillRect l="-929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61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 1.0 Equations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48742-9E67-DD20-2854-6F0DCEA517FA}"/>
              </a:ext>
            </a:extLst>
          </p:cNvPr>
          <p:cNvGrpSpPr/>
          <p:nvPr/>
        </p:nvGrpSpPr>
        <p:grpSpPr>
          <a:xfrm>
            <a:off x="0" y="669771"/>
            <a:ext cx="12018895" cy="4036900"/>
            <a:chOff x="0" y="1410550"/>
            <a:chExt cx="12018895" cy="40369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18E83-A3B6-647E-FFCE-481748BE08D4}"/>
                </a:ext>
              </a:extLst>
            </p:cNvPr>
            <p:cNvGrpSpPr/>
            <p:nvPr/>
          </p:nvGrpSpPr>
          <p:grpSpPr>
            <a:xfrm>
              <a:off x="0" y="1410550"/>
              <a:ext cx="12018895" cy="4036900"/>
              <a:chOff x="361243" y="1562543"/>
              <a:chExt cx="12018895" cy="4036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02B3F3-4C48-BF40-B23D-890FC4F81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288" t="26695"/>
              <a:stretch/>
            </p:blipFill>
            <p:spPr>
              <a:xfrm>
                <a:off x="361243" y="1573429"/>
                <a:ext cx="5734757" cy="4026014"/>
              </a:xfrm>
              <a:prstGeom prst="rect">
                <a:avLst/>
              </a:prstGeom>
            </p:spPr>
          </p:pic>
          <p:pic>
            <p:nvPicPr>
              <p:cNvPr id="7" name="Picture 2" descr="Draft diagram of the carbon cycle.">
                <a:extLst>
                  <a:ext uri="{FF2B5EF4-FFF2-40B4-BE49-F238E27FC236}">
                    <a16:creationId xmlns:a16="http://schemas.microsoft.com/office/drawing/2014/main" id="{61C4C961-6507-334B-9224-D58B8D615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454" y="1585004"/>
                <a:ext cx="5968684" cy="3979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2806B32D-D4CB-7093-4B52-B102CA29268F}"/>
                  </a:ext>
                </a:extLst>
              </p:cNvPr>
              <p:cNvSpPr/>
              <p:nvPr/>
            </p:nvSpPr>
            <p:spPr>
              <a:xfrm>
                <a:off x="584099" y="1562543"/>
                <a:ext cx="5620758" cy="4001583"/>
              </a:xfrm>
              <a:prstGeom prst="frame">
                <a:avLst>
                  <a:gd name="adj1" fmla="val 17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66E785E-6119-B918-CA51-1DB4EC169E5D}"/>
                  </a:ext>
                </a:extLst>
              </p:cNvPr>
              <p:cNvSpPr/>
              <p:nvPr/>
            </p:nvSpPr>
            <p:spPr>
              <a:xfrm>
                <a:off x="945341" y="3930734"/>
                <a:ext cx="4720667" cy="548640"/>
              </a:xfrm>
              <a:prstGeom prst="roundRect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3074F-0209-C93F-102A-040A7A53F552}"/>
                </a:ext>
              </a:extLst>
            </p:cNvPr>
            <p:cNvSpPr/>
            <p:nvPr/>
          </p:nvSpPr>
          <p:spPr>
            <a:xfrm>
              <a:off x="9817264" y="2336524"/>
              <a:ext cx="439838" cy="439838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92B872-698E-3841-6563-2CA57B379E9B}"/>
                  </a:ext>
                </a:extLst>
              </p:cNvPr>
              <p:cNvSpPr txBox="1"/>
              <p:nvPr/>
            </p:nvSpPr>
            <p:spPr>
              <a:xfrm>
                <a:off x="584098" y="5799060"/>
                <a:ext cx="109232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more concentrated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in the air, the faster it will go into the ocean!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92B872-698E-3841-6563-2CA57B37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8" y="5799060"/>
                <a:ext cx="10923227" cy="461665"/>
              </a:xfrm>
              <a:prstGeom prst="rect">
                <a:avLst/>
              </a:prstGeom>
              <a:blipFill>
                <a:blip r:embed="rId4"/>
                <a:stretch>
                  <a:fillRect l="-929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52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 1.0 Equations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48742-9E67-DD20-2854-6F0DCEA517FA}"/>
              </a:ext>
            </a:extLst>
          </p:cNvPr>
          <p:cNvGrpSpPr/>
          <p:nvPr/>
        </p:nvGrpSpPr>
        <p:grpSpPr>
          <a:xfrm>
            <a:off x="0" y="669771"/>
            <a:ext cx="12018895" cy="4036900"/>
            <a:chOff x="0" y="1410550"/>
            <a:chExt cx="12018895" cy="40369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18E83-A3B6-647E-FFCE-481748BE08D4}"/>
                </a:ext>
              </a:extLst>
            </p:cNvPr>
            <p:cNvGrpSpPr/>
            <p:nvPr/>
          </p:nvGrpSpPr>
          <p:grpSpPr>
            <a:xfrm>
              <a:off x="0" y="1410550"/>
              <a:ext cx="12018895" cy="4036900"/>
              <a:chOff x="361243" y="1562543"/>
              <a:chExt cx="12018895" cy="4036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02B3F3-4C48-BF40-B23D-890FC4F81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288" t="26695"/>
              <a:stretch/>
            </p:blipFill>
            <p:spPr>
              <a:xfrm>
                <a:off x="361243" y="1573429"/>
                <a:ext cx="5734757" cy="4026014"/>
              </a:xfrm>
              <a:prstGeom prst="rect">
                <a:avLst/>
              </a:prstGeom>
            </p:spPr>
          </p:pic>
          <p:pic>
            <p:nvPicPr>
              <p:cNvPr id="7" name="Picture 2" descr="Draft diagram of the carbon cycle.">
                <a:extLst>
                  <a:ext uri="{FF2B5EF4-FFF2-40B4-BE49-F238E27FC236}">
                    <a16:creationId xmlns:a16="http://schemas.microsoft.com/office/drawing/2014/main" id="{61C4C961-6507-334B-9224-D58B8D615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454" y="1585004"/>
                <a:ext cx="5968684" cy="3979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2806B32D-D4CB-7093-4B52-B102CA29268F}"/>
                  </a:ext>
                </a:extLst>
              </p:cNvPr>
              <p:cNvSpPr/>
              <p:nvPr/>
            </p:nvSpPr>
            <p:spPr>
              <a:xfrm>
                <a:off x="584099" y="1562543"/>
                <a:ext cx="5620758" cy="4001583"/>
              </a:xfrm>
              <a:prstGeom prst="frame">
                <a:avLst>
                  <a:gd name="adj1" fmla="val 17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66E785E-6119-B918-CA51-1DB4EC169E5D}"/>
                  </a:ext>
                </a:extLst>
              </p:cNvPr>
              <p:cNvSpPr/>
              <p:nvPr/>
            </p:nvSpPr>
            <p:spPr>
              <a:xfrm>
                <a:off x="1391390" y="4706236"/>
                <a:ext cx="3576577" cy="548640"/>
              </a:xfrm>
              <a:prstGeom prst="roundRect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3074F-0209-C93F-102A-040A7A53F552}"/>
                </a:ext>
              </a:extLst>
            </p:cNvPr>
            <p:cNvSpPr/>
            <p:nvPr/>
          </p:nvSpPr>
          <p:spPr>
            <a:xfrm>
              <a:off x="9817264" y="2336524"/>
              <a:ext cx="439838" cy="439838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92B872-698E-3841-6563-2CA57B379E9B}"/>
              </a:ext>
            </a:extLst>
          </p:cNvPr>
          <p:cNvSpPr txBox="1"/>
          <p:nvPr/>
        </p:nvSpPr>
        <p:spPr>
          <a:xfrm>
            <a:off x="634386" y="5262255"/>
            <a:ext cx="10923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You’ll be uploading emission scenario files you generated in </a:t>
            </a:r>
            <a:r>
              <a:rPr lang="en-US" sz="2400" dirty="0" err="1"/>
              <a:t>ScheduledFlows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754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 1.0 Equations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48742-9E67-DD20-2854-6F0DCEA517FA}"/>
              </a:ext>
            </a:extLst>
          </p:cNvPr>
          <p:cNvGrpSpPr/>
          <p:nvPr/>
        </p:nvGrpSpPr>
        <p:grpSpPr>
          <a:xfrm>
            <a:off x="0" y="669771"/>
            <a:ext cx="12018895" cy="4036900"/>
            <a:chOff x="0" y="1410550"/>
            <a:chExt cx="12018895" cy="40369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18E83-A3B6-647E-FFCE-481748BE08D4}"/>
                </a:ext>
              </a:extLst>
            </p:cNvPr>
            <p:cNvGrpSpPr/>
            <p:nvPr/>
          </p:nvGrpSpPr>
          <p:grpSpPr>
            <a:xfrm>
              <a:off x="0" y="1410550"/>
              <a:ext cx="12018895" cy="4036900"/>
              <a:chOff x="361243" y="1562543"/>
              <a:chExt cx="12018895" cy="4036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02B3F3-4C48-BF40-B23D-890FC4F81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288" t="26695"/>
              <a:stretch/>
            </p:blipFill>
            <p:spPr>
              <a:xfrm>
                <a:off x="361243" y="1573429"/>
                <a:ext cx="5734757" cy="4026014"/>
              </a:xfrm>
              <a:prstGeom prst="rect">
                <a:avLst/>
              </a:prstGeom>
            </p:spPr>
          </p:pic>
          <p:pic>
            <p:nvPicPr>
              <p:cNvPr id="7" name="Picture 2" descr="Draft diagram of the carbon cycle.">
                <a:extLst>
                  <a:ext uri="{FF2B5EF4-FFF2-40B4-BE49-F238E27FC236}">
                    <a16:creationId xmlns:a16="http://schemas.microsoft.com/office/drawing/2014/main" id="{61C4C961-6507-334B-9224-D58B8D615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454" y="1585004"/>
                <a:ext cx="5968684" cy="3979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2806B32D-D4CB-7093-4B52-B102CA29268F}"/>
                  </a:ext>
                </a:extLst>
              </p:cNvPr>
              <p:cNvSpPr/>
              <p:nvPr/>
            </p:nvSpPr>
            <p:spPr>
              <a:xfrm>
                <a:off x="584099" y="1562543"/>
                <a:ext cx="5620758" cy="4001583"/>
              </a:xfrm>
              <a:prstGeom prst="frame">
                <a:avLst>
                  <a:gd name="adj1" fmla="val 17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66E785E-6119-B918-CA51-1DB4EC169E5D}"/>
                  </a:ext>
                </a:extLst>
              </p:cNvPr>
              <p:cNvSpPr/>
              <p:nvPr/>
            </p:nvSpPr>
            <p:spPr>
              <a:xfrm>
                <a:off x="1391390" y="4706236"/>
                <a:ext cx="3576577" cy="548640"/>
              </a:xfrm>
              <a:prstGeom prst="roundRect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3074F-0209-C93F-102A-040A7A53F552}"/>
                </a:ext>
              </a:extLst>
            </p:cNvPr>
            <p:cNvSpPr/>
            <p:nvPr/>
          </p:nvSpPr>
          <p:spPr>
            <a:xfrm>
              <a:off x="9817264" y="2336524"/>
              <a:ext cx="439838" cy="439838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B373837-1A92-C769-07C2-0DD45E814F86}"/>
              </a:ext>
            </a:extLst>
          </p:cNvPr>
          <p:cNvSpPr txBox="1"/>
          <p:nvPr/>
        </p:nvSpPr>
        <p:spPr>
          <a:xfrm>
            <a:off x="609600" y="4706725"/>
            <a:ext cx="1023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Inside the Euler loop (math):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A5EFF-6123-57F1-8031-8C49A194C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63" y="5315570"/>
            <a:ext cx="11896074" cy="10299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372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 1.0 Equations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48742-9E67-DD20-2854-6F0DCEA517FA}"/>
              </a:ext>
            </a:extLst>
          </p:cNvPr>
          <p:cNvGrpSpPr/>
          <p:nvPr/>
        </p:nvGrpSpPr>
        <p:grpSpPr>
          <a:xfrm>
            <a:off x="0" y="669771"/>
            <a:ext cx="12018895" cy="4036900"/>
            <a:chOff x="0" y="1410550"/>
            <a:chExt cx="12018895" cy="40369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18E83-A3B6-647E-FFCE-481748BE08D4}"/>
                </a:ext>
              </a:extLst>
            </p:cNvPr>
            <p:cNvGrpSpPr/>
            <p:nvPr/>
          </p:nvGrpSpPr>
          <p:grpSpPr>
            <a:xfrm>
              <a:off x="0" y="1410550"/>
              <a:ext cx="12018895" cy="4036900"/>
              <a:chOff x="361243" y="1562543"/>
              <a:chExt cx="12018895" cy="4036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02B3F3-4C48-BF40-B23D-890FC4F81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288" t="26695"/>
              <a:stretch/>
            </p:blipFill>
            <p:spPr>
              <a:xfrm>
                <a:off x="361243" y="1573429"/>
                <a:ext cx="5734757" cy="4026014"/>
              </a:xfrm>
              <a:prstGeom prst="rect">
                <a:avLst/>
              </a:prstGeom>
            </p:spPr>
          </p:pic>
          <p:pic>
            <p:nvPicPr>
              <p:cNvPr id="7" name="Picture 2" descr="Draft diagram of the carbon cycle.">
                <a:extLst>
                  <a:ext uri="{FF2B5EF4-FFF2-40B4-BE49-F238E27FC236}">
                    <a16:creationId xmlns:a16="http://schemas.microsoft.com/office/drawing/2014/main" id="{61C4C961-6507-334B-9224-D58B8D615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454" y="1585004"/>
                <a:ext cx="5968684" cy="3979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2806B32D-D4CB-7093-4B52-B102CA29268F}"/>
                  </a:ext>
                </a:extLst>
              </p:cNvPr>
              <p:cNvSpPr/>
              <p:nvPr/>
            </p:nvSpPr>
            <p:spPr>
              <a:xfrm>
                <a:off x="584099" y="1562543"/>
                <a:ext cx="5620758" cy="4001583"/>
              </a:xfrm>
              <a:prstGeom prst="frame">
                <a:avLst>
                  <a:gd name="adj1" fmla="val 17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66E785E-6119-B918-CA51-1DB4EC169E5D}"/>
                  </a:ext>
                </a:extLst>
              </p:cNvPr>
              <p:cNvSpPr/>
              <p:nvPr/>
            </p:nvSpPr>
            <p:spPr>
              <a:xfrm>
                <a:off x="1391390" y="4706236"/>
                <a:ext cx="3576577" cy="548640"/>
              </a:xfrm>
              <a:prstGeom prst="roundRect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3074F-0209-C93F-102A-040A7A53F552}"/>
                </a:ext>
              </a:extLst>
            </p:cNvPr>
            <p:cNvSpPr/>
            <p:nvPr/>
          </p:nvSpPr>
          <p:spPr>
            <a:xfrm>
              <a:off x="9817264" y="2336524"/>
              <a:ext cx="439838" cy="439838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B373837-1A92-C769-07C2-0DD45E814F86}"/>
              </a:ext>
            </a:extLst>
          </p:cNvPr>
          <p:cNvSpPr txBox="1"/>
          <p:nvPr/>
        </p:nvSpPr>
        <p:spPr>
          <a:xfrm>
            <a:off x="609600" y="4706725"/>
            <a:ext cx="1023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Inside the Euler loop (Python):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F45C8E-6F6F-4E5F-D8AA-202867C99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35" y="5262255"/>
            <a:ext cx="8415129" cy="11391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427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C3623-719A-3377-6D7D-6C4E71EB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99" y="3153618"/>
            <a:ext cx="9029539" cy="3386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8151C-8A1C-E92F-E823-F2EE44E9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4" y="773152"/>
            <a:ext cx="8166421" cy="19599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621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131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41</cp:revision>
  <dcterms:created xsi:type="dcterms:W3CDTF">2022-10-03T03:10:13Z</dcterms:created>
  <dcterms:modified xsi:type="dcterms:W3CDTF">2024-10-20T05:57:38Z</dcterms:modified>
</cp:coreProperties>
</file>