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985" r:id="rId2"/>
    <p:sldId id="1987" r:id="rId3"/>
    <p:sldId id="1881" r:id="rId4"/>
    <p:sldId id="288" r:id="rId5"/>
    <p:sldId id="1891" r:id="rId6"/>
    <p:sldId id="279" r:id="rId7"/>
    <p:sldId id="1883" r:id="rId8"/>
    <p:sldId id="1892" r:id="rId9"/>
    <p:sldId id="1888" r:id="rId10"/>
    <p:sldId id="1894" r:id="rId11"/>
    <p:sldId id="19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 showGuides="1">
      <p:cViewPr varScale="1">
        <p:scale>
          <a:sx n="111" d="100"/>
          <a:sy n="11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15BC5-E43D-4545-A76F-2FAF308F1A7E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0BD99-7F21-3945-8040-1E6862C8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0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57FB-BBF6-CCA2-6C83-C6A48E87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A74E2-E5CD-9A68-EFEF-44A1E7CB5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AF3F-D46B-2767-BD21-9017CA02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8F25-7291-781D-7958-823D7383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CC2D-D2B4-61DD-68E7-1EAA6AEC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6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5E28-7E41-ABCB-7F88-34DED2A6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9977-0111-2A58-69F7-A3559D48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E641-A2D0-D234-76D0-D7CA80F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AD21-41FA-E168-9EFE-F5230972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88B2-A3E4-8B87-9B95-507913A9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5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996A-573C-A427-7B93-22B6A4CCE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D98C1-2E46-A39A-A7D3-8155B246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7393-9415-1BCE-27A5-7856A523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3F337-B390-A977-1AE1-C262321C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C897-E189-5C26-759E-289CC2B6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20A4-40BC-BA12-D24D-F874DC82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8D11-EA8E-7244-85FA-07046319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670F-FC0A-2AD5-E811-A89DE199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C0B0-38D0-33A2-DCFB-1E144696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878F-4345-2D62-FA43-4823D005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7144-72EC-1AF7-1632-301E89D5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829F-BB95-3D13-0179-D5E8EF7A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6B8C-D104-D2FD-86F0-FFE7939A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579E-8AB5-2C6D-D260-248C33F5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BD75-A861-75D0-DB90-791D421F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9AABB-87C0-08A4-32C1-0D7D86E6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F8B6-EF34-0D9A-8A9F-7DEDB69C5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A7954-EB4F-B45D-CEF4-B1625540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3EF2E-5609-57A5-92FB-780FE6B2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E960C-8935-6BA2-486B-A6DF21EB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ED159-9100-5D6A-179C-2BC3972E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105E-F0AD-5F46-BA16-8F83A9F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4289-86CD-8154-ABC1-F9A83463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16D6-989D-9032-CE11-D7341D48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03C18-0F19-0CA9-D8D4-00F6052BC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DE7B2-4267-6DA4-8E47-9A417191C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9C7ED-9A57-FA19-2C35-E0A54070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FBF23-17FD-BDC0-E81E-7B976927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D8A5D-B253-6D84-CA73-C6D83E75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D4CE-E1B0-005C-6BA6-C059946E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B85C-8914-7982-3674-FFD81C7A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D3A62-BF03-BCF3-0312-9D472810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628C-FD79-55C3-930E-D33D6CA2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B720E-B3FE-E03D-9DD2-9ECE84FC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3EEFC-9B16-69EB-9D05-EBAD1315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51584-2588-8C14-F002-DC278D5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6E8-AC55-C411-0F19-5A9C1D28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4321-0293-0B67-47BC-1033F6B8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288A1-3C7A-C3DD-4122-3B77F4F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0014C-8282-9E6F-9AE1-7CD7CF7A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9737B-C3BA-3400-805F-A9A71DB3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918B-FB01-F614-CAA3-C9F552F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1422-AE0D-E03F-11EB-8482EDC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55F08-222A-0088-F049-1A8C784BD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BD72-DE52-4231-58FB-E4B50659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D52E-B468-E628-3B19-A81FECAE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EBEE7-9402-4094-D690-BDEC5130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0A56E-F20D-2486-093E-C744D50C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6CD9F-48CE-94CC-FAE5-9F984087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76CBD-9B0D-B3B1-CE7F-4E930023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127B-0A34-59C6-3FE5-1A33B888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6D31-391B-7D48-9EAA-1C0849DA31E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B0902-BFD6-2BA0-2BC5-154BCCE70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40D84-DE59-E522-2A58-3541C1C23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CD531-4ABD-734A-8309-089B37489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6: Set forth Cambio 1.0 Equations, and how to solve them with Euler’s method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9817264" y="23365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373837-1A92-C769-07C2-0DD45E814F86}"/>
              </a:ext>
            </a:extLst>
          </p:cNvPr>
          <p:cNvSpPr txBox="1"/>
          <p:nvPr/>
        </p:nvSpPr>
        <p:spPr>
          <a:xfrm>
            <a:off x="609600" y="4706725"/>
            <a:ext cx="1023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Inside the Euler loop (math):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A5EFF-6123-57F1-8031-8C49A194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63" y="5315570"/>
            <a:ext cx="11896074" cy="10299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372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7917084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There’s also looking at the </a:t>
            </a:r>
            <a:r>
              <a:rPr lang="en-US" sz="2400" b="1" i="1" dirty="0"/>
              <a:t>excess</a:t>
            </a:r>
            <a:r>
              <a:rPr lang="en-US" sz="2400" b="1" dirty="0"/>
              <a:t> carbon in the atmosphere and ocean (viewed on a log scale)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8EF387-AB85-9C53-8F8B-A90BF4F72041}"/>
              </a:ext>
            </a:extLst>
          </p:cNvPr>
          <p:cNvGrpSpPr/>
          <p:nvPr/>
        </p:nvGrpSpPr>
        <p:grpSpPr>
          <a:xfrm>
            <a:off x="7338344" y="21826"/>
            <a:ext cx="4685334" cy="6823275"/>
            <a:chOff x="5660017" y="34724"/>
            <a:chExt cx="4685334" cy="682327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575838-3B8A-A487-2EF0-3D003007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017" y="34724"/>
              <a:ext cx="4685334" cy="3511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0C9DA95-24AB-1D82-8947-367DC54CC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018" y="3342779"/>
              <a:ext cx="4685333" cy="351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968085-7B23-A298-9E6B-F221DEC50311}"/>
              </a:ext>
            </a:extLst>
          </p:cNvPr>
          <p:cNvSpPr txBox="1"/>
          <p:nvPr/>
        </p:nvSpPr>
        <p:spPr>
          <a:xfrm>
            <a:off x="760828" y="1616083"/>
            <a:ext cx="5738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Visualizing the </a:t>
            </a:r>
            <a:r>
              <a:rPr lang="en-US" sz="2400" i="1" dirty="0"/>
              <a:t>excess</a:t>
            </a:r>
            <a:r>
              <a:rPr lang="en-US" sz="2400" dirty="0"/>
              <a:t> </a:t>
            </a:r>
            <a:r>
              <a:rPr lang="en-US" sz="2400" dirty="0" err="1"/>
              <a:t>C_atm</a:t>
            </a:r>
            <a:r>
              <a:rPr lang="en-US" sz="2400" dirty="0"/>
              <a:t> and </a:t>
            </a:r>
            <a:r>
              <a:rPr lang="en-US" sz="2400" dirty="0" err="1"/>
              <a:t>C_ocean</a:t>
            </a:r>
            <a:r>
              <a:rPr lang="en-US" sz="2400" dirty="0"/>
              <a:t> (that is, however much those values are increased above their pre-industrial amounts) in a log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8AF28-DD22-8C4D-A3F9-637AE5B0232C}"/>
              </a:ext>
            </a:extLst>
          </p:cNvPr>
          <p:cNvSpPr txBox="1"/>
          <p:nvPr/>
        </p:nvSpPr>
        <p:spPr>
          <a:xfrm>
            <a:off x="1124674" y="837427"/>
            <a:ext cx="4971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Visualizing </a:t>
            </a:r>
            <a:r>
              <a:rPr lang="en-US" sz="2400" dirty="0" err="1"/>
              <a:t>C_atm</a:t>
            </a:r>
            <a:r>
              <a:rPr lang="en-US" sz="2400" dirty="0"/>
              <a:t> and </a:t>
            </a:r>
            <a:r>
              <a:rPr lang="en-US" sz="2400" dirty="0" err="1"/>
              <a:t>C_ocean</a:t>
            </a:r>
            <a:r>
              <a:rPr lang="en-US" sz="2400" dirty="0"/>
              <a:t> in </a:t>
            </a:r>
            <a:r>
              <a:rPr lang="en-US" sz="2400" dirty="0" err="1"/>
              <a:t>GtC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6DB0C9-2A1C-D227-0A6B-A587134EFE3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96000" y="1068260"/>
            <a:ext cx="1424972" cy="31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64C0-F890-C617-54DB-636FEA0689B7}"/>
              </a:ext>
            </a:extLst>
          </p:cNvPr>
          <p:cNvCxnSpPr>
            <a:cxnSpLocks/>
          </p:cNvCxnSpPr>
          <p:nvPr/>
        </p:nvCxnSpPr>
        <p:spPr>
          <a:xfrm>
            <a:off x="6377651" y="2576359"/>
            <a:ext cx="1143321" cy="17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3FA051-A43D-5DDF-1313-B30D88CEC7F4}"/>
                  </a:ext>
                </a:extLst>
              </p:cNvPr>
              <p:cNvSpPr txBox="1"/>
              <p:nvPr/>
            </p:nvSpPr>
            <p:spPr>
              <a:xfrm>
                <a:off x="168322" y="3444476"/>
                <a:ext cx="70489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Why is this interesting? Well, whenever you get a straight line, we want to find its slope … and in this case, the slope between the red dots equals </a:t>
                </a:r>
                <a:r>
                  <a:rPr lang="en-US" sz="2400" b="1" dirty="0"/>
                  <a:t>the same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appears in our emissions scenario!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3FA051-A43D-5DDF-1313-B30D88CE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22" y="3444476"/>
                <a:ext cx="7048982" cy="1569660"/>
              </a:xfrm>
              <a:prstGeom prst="rect">
                <a:avLst/>
              </a:prstGeom>
              <a:blipFill>
                <a:blip r:embed="rId4"/>
                <a:stretch>
                  <a:fillRect l="-1439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D1553D8-105C-0E26-28D8-C522BADDD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40" y="4982828"/>
            <a:ext cx="7051578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2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finish this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C3623-719A-3377-6D7D-6C4E71EB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99" y="3153618"/>
            <a:ext cx="9029539" cy="33860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78151C-8A1C-E92F-E823-F2EE44E9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4" y="773152"/>
            <a:ext cx="8166421" cy="19599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62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6: Set forth Cambio 1.0 Equations, and how to solve them with Euler’s method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48742-9E67-DD20-2854-6F0DCEA517FA}"/>
              </a:ext>
            </a:extLst>
          </p:cNvPr>
          <p:cNvGrpSpPr/>
          <p:nvPr/>
        </p:nvGrpSpPr>
        <p:grpSpPr>
          <a:xfrm>
            <a:off x="0" y="669771"/>
            <a:ext cx="12018895" cy="4036900"/>
            <a:chOff x="0" y="1410550"/>
            <a:chExt cx="12018895" cy="40369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B18E83-A3B6-647E-FFCE-481748BE08D4}"/>
                </a:ext>
              </a:extLst>
            </p:cNvPr>
            <p:cNvGrpSpPr/>
            <p:nvPr/>
          </p:nvGrpSpPr>
          <p:grpSpPr>
            <a:xfrm>
              <a:off x="0" y="1410550"/>
              <a:ext cx="12018895" cy="4036900"/>
              <a:chOff x="361243" y="1562543"/>
              <a:chExt cx="12018895" cy="40369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802B3F3-4C48-BF40-B23D-890FC4F818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0288" t="26695"/>
              <a:stretch/>
            </p:blipFill>
            <p:spPr>
              <a:xfrm>
                <a:off x="361243" y="1573429"/>
                <a:ext cx="5734757" cy="4026014"/>
              </a:xfrm>
              <a:prstGeom prst="rect">
                <a:avLst/>
              </a:prstGeom>
            </p:spPr>
          </p:pic>
          <p:pic>
            <p:nvPicPr>
              <p:cNvPr id="7" name="Picture 2" descr="Draft diagram of the carbon cycle.">
                <a:extLst>
                  <a:ext uri="{FF2B5EF4-FFF2-40B4-BE49-F238E27FC236}">
                    <a16:creationId xmlns:a16="http://schemas.microsoft.com/office/drawing/2014/main" id="{61C4C961-6507-334B-9224-D58B8D6156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1454" y="1585004"/>
                <a:ext cx="5968684" cy="3979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2806B32D-D4CB-7093-4B52-B102CA29268F}"/>
                  </a:ext>
                </a:extLst>
              </p:cNvPr>
              <p:cNvSpPr/>
              <p:nvPr/>
            </p:nvSpPr>
            <p:spPr>
              <a:xfrm>
                <a:off x="584099" y="1562543"/>
                <a:ext cx="5620758" cy="4001583"/>
              </a:xfrm>
              <a:prstGeom prst="frame">
                <a:avLst>
                  <a:gd name="adj1" fmla="val 17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3074F-0209-C93F-102A-040A7A53F552}"/>
                </a:ext>
              </a:extLst>
            </p:cNvPr>
            <p:cNvSpPr/>
            <p:nvPr/>
          </p:nvSpPr>
          <p:spPr>
            <a:xfrm>
              <a:off x="9817264" y="2336524"/>
              <a:ext cx="439838" cy="43983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B373837-1A92-C769-07C2-0DD45E814F86}"/>
              </a:ext>
            </a:extLst>
          </p:cNvPr>
          <p:cNvSpPr txBox="1"/>
          <p:nvPr/>
        </p:nvSpPr>
        <p:spPr>
          <a:xfrm>
            <a:off x="609600" y="4706725"/>
            <a:ext cx="1023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Inside the Euler loop (Python):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F45C8E-6F6F-4E5F-D8AA-202867C99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35" y="5262255"/>
            <a:ext cx="8415129" cy="1139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427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Amounts in the atmosphere and the upper ocean in pre-industrial times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C1FF23-874F-B664-EDA8-6A0A434F4DF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11379"/>
            <a:ext cx="4560570" cy="3407092"/>
            <a:chOff x="0" y="1711379"/>
            <a:chExt cx="5154930" cy="3851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1F03E-10F9-C83F-FF38-338111589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1379"/>
              <a:ext cx="5154930" cy="385112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9AB8BE-A3B0-6FE7-94BC-91564DF12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70" y="3806190"/>
              <a:ext cx="148590" cy="16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7705DB-2968-C3FD-0084-6244523A94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9852" y="4091798"/>
              <a:ext cx="2183348" cy="7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Pre-industrial carbon amounts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2DF18EF-C3A3-6DD8-4A99-D4B8F22E94A0}"/>
              </a:ext>
            </a:extLst>
          </p:cNvPr>
          <p:cNvSpPr>
            <a:spLocks noChangeAspect="1"/>
          </p:cNvSpPr>
          <p:nvPr/>
        </p:nvSpPr>
        <p:spPr>
          <a:xfrm>
            <a:off x="701547" y="4608600"/>
            <a:ext cx="131458" cy="141570"/>
          </a:xfrm>
          <a:prstGeom prst="ellipse">
            <a:avLst/>
          </a:prstGeom>
          <a:solidFill>
            <a:srgbClr val="50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F7184-6DC4-B9CB-62AC-100AEC19AA53}"/>
              </a:ext>
            </a:extLst>
          </p:cNvPr>
          <p:cNvSpPr txBox="1"/>
          <p:nvPr/>
        </p:nvSpPr>
        <p:spPr>
          <a:xfrm>
            <a:off x="7532370" y="995626"/>
            <a:ext cx="447007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615 </a:t>
            </a:r>
            <a:r>
              <a:rPr lang="en-US" sz="2400" b="1" dirty="0" err="1">
                <a:solidFill>
                  <a:schemeClr val="accent1"/>
                </a:solidFill>
              </a:rPr>
              <a:t>GtC</a:t>
            </a:r>
            <a:r>
              <a:rPr lang="en-US" sz="2400" b="1" dirty="0">
                <a:solidFill>
                  <a:schemeClr val="accent1"/>
                </a:solidFill>
              </a:rPr>
              <a:t> in air (pre-industrial)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E9CEC-E171-D0AC-5D50-342B61F9E8AF}"/>
              </a:ext>
            </a:extLst>
          </p:cNvPr>
          <p:cNvSpPr txBox="1"/>
          <p:nvPr/>
        </p:nvSpPr>
        <p:spPr>
          <a:xfrm>
            <a:off x="6480809" y="5281884"/>
            <a:ext cx="5521635" cy="461665"/>
          </a:xfrm>
          <a:prstGeom prst="rect">
            <a:avLst/>
          </a:prstGeom>
          <a:solidFill>
            <a:srgbClr val="50ECE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334 </a:t>
            </a:r>
            <a:r>
              <a:rPr lang="en-US" sz="2400" b="1" dirty="0" err="1">
                <a:solidFill>
                  <a:schemeClr val="accent2"/>
                </a:solidFill>
              </a:rPr>
              <a:t>GtC</a:t>
            </a:r>
            <a:r>
              <a:rPr lang="en-US" sz="2400" b="1" dirty="0">
                <a:solidFill>
                  <a:schemeClr val="accent2"/>
                </a:solidFill>
              </a:rPr>
              <a:t> in upper ocean (pre-industrial)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9A9AC-F206-4918-F0ED-136E3DE71FE1}"/>
              </a:ext>
            </a:extLst>
          </p:cNvPr>
          <p:cNvCxnSpPr>
            <a:cxnSpLocks/>
          </p:cNvCxnSpPr>
          <p:nvPr/>
        </p:nvCxnSpPr>
        <p:spPr>
          <a:xfrm flipV="1">
            <a:off x="9989820" y="3154680"/>
            <a:ext cx="0" cy="2150064"/>
          </a:xfrm>
          <a:prstGeom prst="straightConnector1">
            <a:avLst/>
          </a:prstGeom>
          <a:ln w="127000">
            <a:solidFill>
              <a:srgbClr val="50ECEC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C3405-B3CA-FE3C-77C9-4B9D7EF6F789}"/>
              </a:ext>
            </a:extLst>
          </p:cNvPr>
          <p:cNvCxnSpPr>
            <a:cxnSpLocks/>
          </p:cNvCxnSpPr>
          <p:nvPr/>
        </p:nvCxnSpPr>
        <p:spPr>
          <a:xfrm>
            <a:off x="9970770" y="1457291"/>
            <a:ext cx="0" cy="856313"/>
          </a:xfrm>
          <a:prstGeom prst="straightConnector1">
            <a:avLst/>
          </a:prstGeom>
          <a:ln w="127000">
            <a:solidFill>
              <a:schemeClr val="accent1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3B6508-7D8C-EC7F-C586-FA6078142B8E}"/>
              </a:ext>
            </a:extLst>
          </p:cNvPr>
          <p:cNvSpPr txBox="1"/>
          <p:nvPr/>
        </p:nvSpPr>
        <p:spPr>
          <a:xfrm>
            <a:off x="312889" y="1063795"/>
            <a:ext cx="447176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For this emissions scenario 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37858-A96E-3E49-A069-1B6FB374460C}"/>
              </a:ext>
            </a:extLst>
          </p:cNvPr>
          <p:cNvSpPr txBox="1"/>
          <p:nvPr/>
        </p:nvSpPr>
        <p:spPr>
          <a:xfrm>
            <a:off x="312889" y="4409896"/>
            <a:ext cx="502523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... here are the amounts of Carbon (</a:t>
            </a:r>
            <a:r>
              <a:rPr lang="en-US" sz="2400" dirty="0" err="1"/>
              <a:t>GtC</a:t>
            </a:r>
            <a:r>
              <a:rPr lang="en-US" sz="2400" dirty="0"/>
              <a:t>) in the climate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BFA576-8466-23E1-C2DF-B5B5B6B21BCC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peek into the output: the time delay between peak emission and peak concentration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D4456-4892-4F4D-652E-D64EB7778400}"/>
              </a:ext>
            </a:extLst>
          </p:cNvPr>
          <p:cNvGrpSpPr/>
          <p:nvPr/>
        </p:nvGrpSpPr>
        <p:grpSpPr>
          <a:xfrm>
            <a:off x="5438885" y="594209"/>
            <a:ext cx="5358775" cy="5890660"/>
            <a:chOff x="5438885" y="594209"/>
            <a:chExt cx="5358775" cy="58906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872DF15-C009-4719-5593-431BB41B8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33" b="6929"/>
            <a:stretch/>
          </p:blipFill>
          <p:spPr>
            <a:xfrm>
              <a:off x="5438885" y="3704039"/>
              <a:ext cx="5358775" cy="27808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5949E8-540F-20E2-E2B8-8209C3BC8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03" t="8058"/>
            <a:stretch/>
          </p:blipFill>
          <p:spPr>
            <a:xfrm>
              <a:off x="5598165" y="594209"/>
              <a:ext cx="5127095" cy="291693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1D05A8-DAF6-338F-8392-97C2CCF03E60}"/>
                </a:ext>
              </a:extLst>
            </p:cNvPr>
            <p:cNvGrpSpPr/>
            <p:nvPr/>
          </p:nvGrpSpPr>
          <p:grpSpPr>
            <a:xfrm>
              <a:off x="8315674" y="696501"/>
              <a:ext cx="159476" cy="3414641"/>
              <a:chOff x="8315674" y="696501"/>
              <a:chExt cx="159476" cy="341464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B645CF8-2986-9C76-65F5-CE2F5EF6B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5674" y="696501"/>
                <a:ext cx="0" cy="3414641"/>
              </a:xfrm>
              <a:prstGeom prst="line">
                <a:avLst/>
              </a:prstGeom>
              <a:ln w="25400">
                <a:solidFill>
                  <a:schemeClr val="accent3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E8ADEFCE-64CF-D931-70CC-EDF831E55F63}"/>
                  </a:ext>
                </a:extLst>
              </p:cNvPr>
              <p:cNvSpPr/>
              <p:nvPr/>
            </p:nvSpPr>
            <p:spPr>
              <a:xfrm>
                <a:off x="8315674" y="3429000"/>
                <a:ext cx="159476" cy="27503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616152-365C-C15E-F2F6-2809E82A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475150" y="3234690"/>
              <a:ext cx="2" cy="715518"/>
            </a:xfrm>
            <a:prstGeom prst="line">
              <a:avLst/>
            </a:prstGeom>
            <a:ln w="2540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3F33E0-2A07-4634-2B3E-8E676D441374}"/>
              </a:ext>
            </a:extLst>
          </p:cNvPr>
          <p:cNvSpPr txBox="1"/>
          <p:nvPr/>
        </p:nvSpPr>
        <p:spPr>
          <a:xfrm>
            <a:off x="8925641" y="3376761"/>
            <a:ext cx="279023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There is this delay …</a:t>
            </a:r>
          </a:p>
        </p:txBody>
      </p:sp>
    </p:spTree>
    <p:extLst>
      <p:ext uri="{BB962C8B-B14F-4D97-AF65-F5344CB8AC3E}">
        <p14:creationId xmlns:p14="http://schemas.microsoft.com/office/powerpoint/2010/main" val="119769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Net fluxes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74F38F-2149-2B87-9E1C-4CDBCF72B2CA}"/>
              </a:ext>
            </a:extLst>
          </p:cNvPr>
          <p:cNvGrpSpPr/>
          <p:nvPr/>
        </p:nvGrpSpPr>
        <p:grpSpPr>
          <a:xfrm>
            <a:off x="415724" y="887109"/>
            <a:ext cx="7772400" cy="5361574"/>
            <a:chOff x="415724" y="887109"/>
            <a:chExt cx="7772400" cy="536157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B051B5-9313-9DB1-170D-AFF1AAD2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24" y="887109"/>
              <a:ext cx="7772400" cy="536157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6F4AE1-3F50-D7AA-F55B-F73411E97581}"/>
                </a:ext>
              </a:extLst>
            </p:cNvPr>
            <p:cNvGrpSpPr/>
            <p:nvPr/>
          </p:nvGrpSpPr>
          <p:grpSpPr>
            <a:xfrm>
              <a:off x="5311801" y="2951544"/>
              <a:ext cx="54426" cy="1800760"/>
              <a:chOff x="6487887" y="2951544"/>
              <a:chExt cx="54426" cy="180076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801D34-70C8-9E52-1545-1E7E35910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7887" y="2951544"/>
                <a:ext cx="1" cy="1319514"/>
              </a:xfrm>
              <a:prstGeom prst="straightConnector1">
                <a:avLst/>
              </a:prstGeom>
              <a:ln w="635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A76FC11-54C7-A041-0B01-CADBC9A5E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313" y="4303691"/>
                <a:ext cx="0" cy="302653"/>
              </a:xfrm>
              <a:prstGeom prst="straightConnector1">
                <a:avLst/>
              </a:prstGeom>
              <a:ln w="63500">
                <a:solidFill>
                  <a:schemeClr val="accent1">
                    <a:alpha val="54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BBEC9B8-5B4B-F10E-7C5E-128A67719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887" y="4303691"/>
                <a:ext cx="0" cy="448613"/>
              </a:xfrm>
              <a:prstGeom prst="straightConnector1">
                <a:avLst/>
              </a:prstGeom>
              <a:ln w="63500">
                <a:solidFill>
                  <a:srgbClr val="FF0000">
                    <a:alpha val="5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7827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Net fluxes if you zoom 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74F38F-2149-2B87-9E1C-4CDBCF72B2CA}"/>
              </a:ext>
            </a:extLst>
          </p:cNvPr>
          <p:cNvGrpSpPr/>
          <p:nvPr/>
        </p:nvGrpSpPr>
        <p:grpSpPr>
          <a:xfrm>
            <a:off x="415724" y="887109"/>
            <a:ext cx="7772400" cy="5361574"/>
            <a:chOff x="415724" y="887109"/>
            <a:chExt cx="7772400" cy="536157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B051B5-9313-9DB1-170D-AFF1AAD2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24" y="887109"/>
              <a:ext cx="7772400" cy="536157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6F4AE1-3F50-D7AA-F55B-F73411E97581}"/>
                </a:ext>
              </a:extLst>
            </p:cNvPr>
            <p:cNvGrpSpPr/>
            <p:nvPr/>
          </p:nvGrpSpPr>
          <p:grpSpPr>
            <a:xfrm>
              <a:off x="5311801" y="2951544"/>
              <a:ext cx="54426" cy="1800760"/>
              <a:chOff x="6487887" y="2951544"/>
              <a:chExt cx="54426" cy="180076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801D34-70C8-9E52-1545-1E7E35910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7887" y="2951544"/>
                <a:ext cx="1" cy="1319514"/>
              </a:xfrm>
              <a:prstGeom prst="straightConnector1">
                <a:avLst/>
              </a:prstGeom>
              <a:ln w="635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A76FC11-54C7-A041-0B01-CADBC9A5E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313" y="4303691"/>
                <a:ext cx="0" cy="302653"/>
              </a:xfrm>
              <a:prstGeom prst="straightConnector1">
                <a:avLst/>
              </a:prstGeom>
              <a:ln w="63500">
                <a:solidFill>
                  <a:schemeClr val="accent1">
                    <a:alpha val="54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BBEC9B8-5B4B-F10E-7C5E-128A67719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887" y="4303691"/>
                <a:ext cx="0" cy="448613"/>
              </a:xfrm>
              <a:prstGeom prst="straightConnector1">
                <a:avLst/>
              </a:prstGeom>
              <a:ln w="63500">
                <a:solidFill>
                  <a:srgbClr val="FF0000">
                    <a:alpha val="5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7C95A9-6641-98E2-5734-F8A53F85A4DC}"/>
              </a:ext>
            </a:extLst>
          </p:cNvPr>
          <p:cNvSpPr txBox="1"/>
          <p:nvPr/>
        </p:nvSpPr>
        <p:spPr>
          <a:xfrm>
            <a:off x="3253012" y="2967335"/>
            <a:ext cx="205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9.0 </a:t>
            </a:r>
            <a:r>
              <a:rPr lang="en-US" sz="2400" dirty="0" err="1"/>
              <a:t>GtC</a:t>
            </a:r>
            <a:r>
              <a:rPr lang="en-US" sz="2400" dirty="0"/>
              <a:t>/</a:t>
            </a:r>
            <a:r>
              <a:rPr lang="en-US" sz="2400" dirty="0" err="1"/>
              <a:t>yr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3DBC8-2FAB-095B-BEA8-71FA038856CA}"/>
              </a:ext>
            </a:extLst>
          </p:cNvPr>
          <p:cNvSpPr txBox="1"/>
          <p:nvPr/>
        </p:nvSpPr>
        <p:spPr>
          <a:xfrm>
            <a:off x="3436714" y="4554104"/>
            <a:ext cx="205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-3.0 </a:t>
            </a:r>
            <a:r>
              <a:rPr lang="en-US" sz="2400" dirty="0" err="1"/>
              <a:t>GtC</a:t>
            </a:r>
            <a:r>
              <a:rPr lang="en-US" sz="2400" dirty="0"/>
              <a:t>/</a:t>
            </a:r>
            <a:r>
              <a:rPr lang="en-US" sz="2400" dirty="0" err="1"/>
              <a:t>yr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0C9B7-9FFC-001B-F84F-B857C9645373}"/>
              </a:ext>
            </a:extLst>
          </p:cNvPr>
          <p:cNvSpPr txBox="1"/>
          <p:nvPr/>
        </p:nvSpPr>
        <p:spPr>
          <a:xfrm>
            <a:off x="5257376" y="4224184"/>
            <a:ext cx="205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-2.0 </a:t>
            </a:r>
            <a:r>
              <a:rPr lang="en-US" sz="2400" dirty="0" err="1"/>
              <a:t>GtC</a:t>
            </a:r>
            <a:r>
              <a:rPr lang="en-US" sz="2400" dirty="0"/>
              <a:t>/</a:t>
            </a:r>
            <a:r>
              <a:rPr lang="en-US" sz="2400" dirty="0" err="1"/>
              <a:t>yr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2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For comparison with NASA’s Global Carbon Cycle (GCC) diagram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57A5E-AAD4-8F8F-13CA-9F19B95AAF30}"/>
              </a:ext>
            </a:extLst>
          </p:cNvPr>
          <p:cNvSpPr txBox="1"/>
          <p:nvPr/>
        </p:nvSpPr>
        <p:spPr>
          <a:xfrm>
            <a:off x="8188124" y="1735604"/>
            <a:ext cx="372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Seems like pretty good agreement!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9F2083BC-7B8A-5D0F-5257-C6CF1E81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" y="814200"/>
            <a:ext cx="7739820" cy="515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4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Net fluxes as a percentage of anthropogenic emission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74F38F-2149-2B87-9E1C-4CDBCF72B2CA}"/>
              </a:ext>
            </a:extLst>
          </p:cNvPr>
          <p:cNvGrpSpPr/>
          <p:nvPr/>
        </p:nvGrpSpPr>
        <p:grpSpPr>
          <a:xfrm>
            <a:off x="415724" y="887109"/>
            <a:ext cx="7772400" cy="5361574"/>
            <a:chOff x="415724" y="887109"/>
            <a:chExt cx="7772400" cy="536157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8B051B5-9313-9DB1-170D-AFF1AAD26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724" y="887109"/>
              <a:ext cx="7772400" cy="536157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6F4AE1-3F50-D7AA-F55B-F73411E97581}"/>
                </a:ext>
              </a:extLst>
            </p:cNvPr>
            <p:cNvGrpSpPr/>
            <p:nvPr/>
          </p:nvGrpSpPr>
          <p:grpSpPr>
            <a:xfrm>
              <a:off x="5311801" y="2951544"/>
              <a:ext cx="54426" cy="1800760"/>
              <a:chOff x="6487887" y="2951544"/>
              <a:chExt cx="54426" cy="180076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A801D34-70C8-9E52-1545-1E7E35910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7887" y="2951544"/>
                <a:ext cx="1" cy="1319514"/>
              </a:xfrm>
              <a:prstGeom prst="straightConnector1">
                <a:avLst/>
              </a:prstGeom>
              <a:ln w="635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A76FC11-54C7-A041-0B01-CADBC9A5E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2313" y="4303691"/>
                <a:ext cx="0" cy="302653"/>
              </a:xfrm>
              <a:prstGeom prst="straightConnector1">
                <a:avLst/>
              </a:prstGeom>
              <a:ln w="63500">
                <a:solidFill>
                  <a:schemeClr val="accent1">
                    <a:alpha val="54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BBEC9B8-5B4B-F10E-7C5E-128A67719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7887" y="4303691"/>
                <a:ext cx="0" cy="448613"/>
              </a:xfrm>
              <a:prstGeom prst="straightConnector1">
                <a:avLst/>
              </a:prstGeom>
              <a:ln w="63500">
                <a:solidFill>
                  <a:srgbClr val="FF0000">
                    <a:alpha val="54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7C95A9-6641-98E2-5734-F8A53F85A4DC}"/>
              </a:ext>
            </a:extLst>
          </p:cNvPr>
          <p:cNvSpPr txBox="1"/>
          <p:nvPr/>
        </p:nvSpPr>
        <p:spPr>
          <a:xfrm>
            <a:off x="3253012" y="2967335"/>
            <a:ext cx="205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9.0 </a:t>
            </a:r>
            <a:r>
              <a:rPr lang="en-US" sz="2400" dirty="0" err="1"/>
              <a:t>GtC</a:t>
            </a:r>
            <a:r>
              <a:rPr lang="en-US" sz="2400" dirty="0"/>
              <a:t>/</a:t>
            </a:r>
            <a:r>
              <a:rPr lang="en-US" sz="2400" dirty="0" err="1"/>
              <a:t>yr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3DBC8-2FAB-095B-BEA8-71FA038856CA}"/>
              </a:ext>
            </a:extLst>
          </p:cNvPr>
          <p:cNvSpPr txBox="1"/>
          <p:nvPr/>
        </p:nvSpPr>
        <p:spPr>
          <a:xfrm>
            <a:off x="3436714" y="4554104"/>
            <a:ext cx="205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-3.0 </a:t>
            </a:r>
            <a:r>
              <a:rPr lang="en-US" sz="2400" dirty="0" err="1"/>
              <a:t>GtC</a:t>
            </a:r>
            <a:r>
              <a:rPr lang="en-US" sz="2400" dirty="0"/>
              <a:t>/</a:t>
            </a:r>
            <a:r>
              <a:rPr lang="en-US" sz="2400" dirty="0" err="1"/>
              <a:t>yr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0C9B7-9FFC-001B-F84F-B857C9645373}"/>
              </a:ext>
            </a:extLst>
          </p:cNvPr>
          <p:cNvSpPr txBox="1"/>
          <p:nvPr/>
        </p:nvSpPr>
        <p:spPr>
          <a:xfrm>
            <a:off x="5257376" y="4224184"/>
            <a:ext cx="20587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-2.0 </a:t>
            </a:r>
            <a:r>
              <a:rPr lang="en-US" sz="2400" dirty="0" err="1"/>
              <a:t>GtC</a:t>
            </a:r>
            <a:r>
              <a:rPr lang="en-US" sz="2400" dirty="0"/>
              <a:t>/</a:t>
            </a:r>
            <a:r>
              <a:rPr lang="en-US" sz="2400" dirty="0" err="1"/>
              <a:t>yr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15FAA-EA45-8082-AD7F-824AAD4CD1BF}"/>
              </a:ext>
            </a:extLst>
          </p:cNvPr>
          <p:cNvSpPr txBox="1"/>
          <p:nvPr/>
        </p:nvSpPr>
        <p:spPr>
          <a:xfrm>
            <a:off x="8188123" y="1170120"/>
            <a:ext cx="3867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year 2003, the percentage of anthropogenic emissions absorbed by the oceans was about 2.0/9.0=0.22 or </a:t>
            </a:r>
            <a:r>
              <a:rPr lang="en-US" sz="2400" b="1" dirty="0"/>
              <a:t>22%</a:t>
            </a:r>
            <a:r>
              <a:rPr lang="en-US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CADA-9D28-852E-26C8-2707AFA6344A}"/>
              </a:ext>
            </a:extLst>
          </p:cNvPr>
          <p:cNvSpPr txBox="1"/>
          <p:nvPr/>
        </p:nvSpPr>
        <p:spPr>
          <a:xfrm>
            <a:off x="8153941" y="3567896"/>
            <a:ext cx="4003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land absorption (in pink) was about 3.0/9.0=0.33 or </a:t>
            </a:r>
            <a:r>
              <a:rPr lang="en-US" sz="2400" b="1" dirty="0"/>
              <a:t>33% </a:t>
            </a:r>
            <a:r>
              <a:rPr lang="en-US" sz="2400" dirty="0"/>
              <a:t>of the anthropogenic emission that year. </a:t>
            </a:r>
          </a:p>
        </p:txBody>
      </p:sp>
    </p:spTree>
    <p:extLst>
      <p:ext uri="{BB962C8B-B14F-4D97-AF65-F5344CB8AC3E}">
        <p14:creationId xmlns:p14="http://schemas.microsoft.com/office/powerpoint/2010/main" val="28656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2E17ED-BC0C-5639-4FA0-238D4651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4" y="887109"/>
            <a:ext cx="7772400" cy="5361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5FA501-585D-ED60-7FE6-F3C502CE10D6}"/>
              </a:ext>
            </a:extLst>
          </p:cNvPr>
          <p:cNvSpPr txBox="1"/>
          <p:nvPr/>
        </p:nvSpPr>
        <p:spPr>
          <a:xfrm>
            <a:off x="0" y="-1157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oceans will eventually become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F82D1-A1A5-7806-77F2-447B0C1B247D}"/>
              </a:ext>
            </a:extLst>
          </p:cNvPr>
          <p:cNvSpPr txBox="1"/>
          <p:nvPr/>
        </p:nvSpPr>
        <p:spPr>
          <a:xfrm>
            <a:off x="8388096" y="2192804"/>
            <a:ext cx="3670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eventually oceans will start to give back their stored CO</a:t>
            </a:r>
            <a:r>
              <a:rPr lang="en-US" sz="2400" baseline="-25000" dirty="0"/>
              <a:t>2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 the oceans are more like a lending library for anthropogenic CO</a:t>
            </a:r>
            <a:r>
              <a:rPr lang="en-US" sz="2400" baseline="-25000" dirty="0"/>
              <a:t>2</a:t>
            </a:r>
            <a:r>
              <a:rPr lang="en-US" sz="2400" dirty="0"/>
              <a:t>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3F445-09F0-D08E-0943-722227729406}"/>
              </a:ext>
            </a:extLst>
          </p:cNvPr>
          <p:cNvSpPr/>
          <p:nvPr/>
        </p:nvSpPr>
        <p:spPr>
          <a:xfrm>
            <a:off x="6179047" y="4231295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358</Words>
  <Application>Microsoft Macintosh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27</cp:revision>
  <dcterms:created xsi:type="dcterms:W3CDTF">2023-10-01T17:24:28Z</dcterms:created>
  <dcterms:modified xsi:type="dcterms:W3CDTF">2024-10-14T03:05:35Z</dcterms:modified>
</cp:coreProperties>
</file>