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96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A8AC-37C0-EBCE-56F8-E460D2FD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8148A-ED17-B9AA-7C44-02034ED8B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2111-928F-F6DF-A7C4-93F6E02F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733D-51F9-9C58-B8C8-CE3B14FD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E1FC-C263-863B-0920-8DE861F2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A6FC-3980-9675-5096-2B7D7AFB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9A30A-658A-DB50-A624-890824D1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F660-7AEA-CEEB-1A49-1B7F0EFA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6DA6-7268-2230-02CC-46362B4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85D1-A2B6-D229-F505-9CE21C44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6EAA0-6003-091E-9DE3-96266232A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9AF0A-4FDB-A393-6BE8-08685649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B602-D0E2-0B50-32F4-22C28136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D008-E706-2600-5008-F9793FA2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904D-CF87-B750-5E75-39DCEEBB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9451-4587-AABB-E99B-93024082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F9E1-896C-F40D-D8F5-824352A4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D5AE-E298-FCA4-DE1C-C5CE758C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614A-8E0F-7944-5542-63704FE4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8AF9-8EAE-0ACA-23EA-C6483FF0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7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5FDA-6B77-0C42-AA18-4963F15F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98BA1-36DF-0CD4-FAF6-3C001E6C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3D02-A50D-CB5C-1014-B9A561E5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FF89-1A23-6446-12F8-20347517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4EC0-FAA0-6885-F6BA-4173C1E6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53F5-2644-3BA9-2561-0F7C12D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ECB8-725B-EF91-B11A-3268E603E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4C74C-7310-77F5-82F0-4C0F5B1F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57C15-8E82-6AB3-E6B0-F17E6956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95904-5D90-42CE-DA9D-36746DBC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4824D-DD6F-E2CE-00B0-104CE82C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F72B-7444-A6E5-5F21-8F80209A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57F61-B1D2-70E0-4F90-603A9567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7009-A685-F689-9DAE-CDD4013A8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727CC-10E2-372F-EB6B-9D35947CD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4F376-6F41-A63F-1279-FE1464B5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3C6EF-069C-2517-A803-006832D7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65F58-A441-F265-518B-21DB4632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C976-48ED-DF8A-2707-ADF832BF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120F-35F7-2BB7-FA37-139E20BF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E35F1-024D-3252-1936-CA6BA286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4925B-2D30-DB7A-D72C-B508E0E6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73D9-F28C-E92A-E9EE-4CF9B209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D9F15-90E6-C05F-5AC6-729997C6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047D4-F9FC-E874-F27E-15660144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6DB9-418B-1EA1-AB78-1B76C7D4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1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07F9-1E5A-866A-AD20-F83A2EB1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69E5-6BDB-4DA6-252A-B669E003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F7B51-D037-1D9E-408B-21C5278A9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8761F-D438-E1EE-AFEB-33A3B159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205F0-AEA7-2E34-5A1A-9E360E59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D3A3-1DF4-F867-6C41-14D3594F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F798-0B0E-BE9E-B870-A0593B07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0F924-0142-B41E-A133-D1E0CD76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ABCFD-97E1-74E7-9BC6-0CF64FC5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C6C7A-096F-9CF7-3E5E-88723EC9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3C15-9013-12FF-4A48-D4471041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73051-DB1D-0B33-0758-9EBE9013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8CC19-EFFB-EBEC-ECD1-56B06E9C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CF82-0258-6C06-BC58-DDAE1A30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FEC0F-3ED6-7929-C83C-DFA84F49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CE57-17AC-FB4A-B37A-6C340EDD988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9A6F-2574-8B44-6BA2-A02AF344D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B667-FC69-B973-4C0E-5002F1CEB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27B-4ACE-6941-A7A7-C00BBD51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Remember the outgoing LW idea (which we’ll called </a:t>
            </a:r>
            <a:r>
              <a:rPr lang="en-US" sz="2400" b="1" i="1" dirty="0"/>
              <a:t>OLR</a:t>
            </a:r>
            <a:r>
              <a:rPr lang="en-US" sz="2400" b="1" dirty="0"/>
              <a:t>)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F6099-3A99-2F6D-1465-867009F1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4" y="1646777"/>
            <a:ext cx="3118556" cy="1002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DFD855-9D22-765D-64D9-9F1E8212D25D}"/>
                  </a:ext>
                </a:extLst>
              </p:cNvPr>
              <p:cNvSpPr txBox="1"/>
              <p:nvPr/>
            </p:nvSpPr>
            <p:spPr>
              <a:xfrm>
                <a:off x="4452994" y="786165"/>
                <a:ext cx="7631575" cy="299517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the temperature of the Earth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= longwave energy coming off Earth’s surface (“</a:t>
                </a:r>
                <a:r>
                  <a:rPr lang="en-US" sz="2400" b="1" dirty="0"/>
                  <a:t>Stefan-Boltzmann Law</a:t>
                </a:r>
                <a:r>
                  <a:rPr lang="en-US" sz="2400" dirty="0"/>
                  <a:t>”, w/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 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=0.614</m:t>
                    </m:r>
                  </m:oMath>
                </a14:m>
                <a:r>
                  <a:rPr lang="en-US" sz="2400" dirty="0"/>
                  <a:t> = fraction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that makes it out to space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at Earth’s pre-industrial temperature of </a:t>
                </a:r>
                <a:r>
                  <a:rPr lang="en-US" sz="2400" b="1" dirty="0"/>
                  <a:t>287.8 K</a:t>
                </a:r>
                <a:r>
                  <a:rPr lang="en-US" sz="2400" dirty="0"/>
                  <a:t>, what was the OLR? </a:t>
                </a:r>
                <a:r>
                  <a:rPr lang="en-US" sz="2400" b="1" dirty="0"/>
                  <a:t>Answer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𝟐𝟑𝟗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DFD855-9D22-765D-64D9-9F1E8212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94" y="786165"/>
                <a:ext cx="7631575" cy="2995179"/>
              </a:xfrm>
              <a:prstGeom prst="rect">
                <a:avLst/>
              </a:prstGeom>
              <a:blipFill>
                <a:blip r:embed="rId3"/>
                <a:stretch>
                  <a:fillRect l="-995" t="-840" b="-84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What Happens to Insolation That Reaches the Surface?">
            <a:extLst>
              <a:ext uri="{FF2B5EF4-FFF2-40B4-BE49-F238E27FC236}">
                <a16:creationId xmlns:a16="http://schemas.microsoft.com/office/drawing/2014/main" id="{86C1DA52-0DAE-5E81-822A-EE2E919D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0" y="3429000"/>
            <a:ext cx="3871562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9A80E3-A053-168D-7F71-77CB36733FE3}"/>
                  </a:ext>
                </a:extLst>
              </p:cNvPr>
              <p:cNvSpPr txBox="1"/>
              <p:nvPr/>
            </p:nvSpPr>
            <p:spPr>
              <a:xfrm>
                <a:off x="1857481" y="5382228"/>
                <a:ext cx="9144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9A80E3-A053-168D-7F71-77CB36733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481" y="5382228"/>
                <a:ext cx="91440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167E4-8F68-C5AC-5FD4-2F6458A05D28}"/>
              </a:ext>
            </a:extLst>
          </p:cNvPr>
          <p:cNvGrpSpPr/>
          <p:nvPr/>
        </p:nvGrpSpPr>
        <p:grpSpPr>
          <a:xfrm>
            <a:off x="4578446" y="4309318"/>
            <a:ext cx="6998730" cy="1791576"/>
            <a:chOff x="4578446" y="4309318"/>
            <a:chExt cx="6998730" cy="1791576"/>
          </a:xfrm>
        </p:grpSpPr>
        <p:pic>
          <p:nvPicPr>
            <p:cNvPr id="1026" name="Picture 2" descr="How to Clean Electric Stove Coil Tops - Perfect Stove">
              <a:extLst>
                <a:ext uri="{FF2B5EF4-FFF2-40B4-BE49-F238E27FC236}">
                  <a16:creationId xmlns:a16="http://schemas.microsoft.com/office/drawing/2014/main" id="{10289FEF-E654-E7EF-B7AD-B2A3DA253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1918" y="4456734"/>
              <a:ext cx="2195258" cy="1644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B42D03-910E-E4DE-1163-EBD729F2D055}"/>
                </a:ext>
              </a:extLst>
            </p:cNvPr>
            <p:cNvSpPr txBox="1"/>
            <p:nvPr/>
          </p:nvSpPr>
          <p:spPr>
            <a:xfrm>
              <a:off x="4578446" y="4309318"/>
              <a:ext cx="4475488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The Stefan-Boltzmann law quantifies what you already know: a hot object emits more radiant heat than a cold object does.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64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Remote sensing of temperature by IR (longwave light) detection</a:t>
            </a:r>
            <a:endParaRPr lang="en-US" sz="2400" dirty="0"/>
          </a:p>
        </p:txBody>
      </p:sp>
      <p:pic>
        <p:nvPicPr>
          <p:cNvPr id="1026" name="Picture 2" descr="The Power of Infrared Thermal Imaging for People Detection">
            <a:extLst>
              <a:ext uri="{FF2B5EF4-FFF2-40B4-BE49-F238E27FC236}">
                <a16:creationId xmlns:a16="http://schemas.microsoft.com/office/drawing/2014/main" id="{954ABD59-2637-F9C8-30FD-6E258BE1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90" y="719093"/>
            <a:ext cx="4057810" cy="22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IR E4 80 x 60 Thermal Imaging Inspection Camera 63906-0604 B&amp;H">
            <a:extLst>
              <a:ext uri="{FF2B5EF4-FFF2-40B4-BE49-F238E27FC236}">
                <a16:creationId xmlns:a16="http://schemas.microsoft.com/office/drawing/2014/main" id="{22D901A1-C100-E417-17D6-D60587D0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95" y="719093"/>
            <a:ext cx="2909941" cy="290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rared Satellite Image Of Hurricane Floyd Photograph by Nasa/science Photo Library - Pixels">
            <a:extLst>
              <a:ext uri="{FF2B5EF4-FFF2-40B4-BE49-F238E27FC236}">
                <a16:creationId xmlns:a16="http://schemas.microsoft.com/office/drawing/2014/main" id="{C3CEB0F2-2BED-61B0-8AFA-478FF1A3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89" y="3861740"/>
            <a:ext cx="4057809" cy="28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CEC860-D0F2-5D0E-05F7-E75DA201D61E}"/>
              </a:ext>
            </a:extLst>
          </p:cNvPr>
          <p:cNvSpPr txBox="1"/>
          <p:nvPr/>
        </p:nvSpPr>
        <p:spPr>
          <a:xfrm>
            <a:off x="6821203" y="4538202"/>
            <a:ext cx="312419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Image of Hurricane Floyd, taken on 13 September 1999 by the American NOAA-8 satellite.</a:t>
            </a:r>
          </a:p>
        </p:txBody>
      </p:sp>
    </p:spTree>
    <p:extLst>
      <p:ext uri="{BB962C8B-B14F-4D97-AF65-F5344CB8AC3E}">
        <p14:creationId xmlns:p14="http://schemas.microsoft.com/office/powerpoint/2010/main" val="366893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Remote sensing of ocean pH (an active area of climate research)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705B6A-453F-1E60-963D-C173BC9E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98" y="2394637"/>
            <a:ext cx="9900519" cy="3425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AEA090-F939-57F6-605C-F901429C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98" y="998031"/>
            <a:ext cx="5926847" cy="10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139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dcterms:created xsi:type="dcterms:W3CDTF">2024-10-23T17:13:34Z</dcterms:created>
  <dcterms:modified xsi:type="dcterms:W3CDTF">2024-10-25T20:31:55Z</dcterms:modified>
</cp:coreProperties>
</file>