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80" r:id="rId3"/>
    <p:sldId id="281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70"/>
  </p:normalViewPr>
  <p:slideViewPr>
    <p:cSldViewPr snapToGrid="0" showGuides="1">
      <p:cViewPr varScale="1">
        <p:scale>
          <a:sx n="111" d="100"/>
          <a:sy n="111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B55F-571B-364B-2E74-502149525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0531F-CCC7-595B-39CF-218D1DDE0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1D89E-95ED-8D1A-AB3F-009D09D1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C053-8D6B-784C-9216-D1202C17AB8A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00EE9-C435-8F6E-7ACC-8A4F2655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F1DBE-47B6-F885-EFDA-CB8D1424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CF3-6FEF-7E4B-9C50-D364273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3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F6AA-710E-1EBF-09C8-E3482F5D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35F34-25F9-CA4D-CAA5-EEB9F4CFB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49823-037B-EA8F-CBC1-3099F88E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C053-8D6B-784C-9216-D1202C17AB8A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0A773-ED12-CFF5-776B-08D721FE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41154-714A-002A-D09A-4D9634A9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CF3-6FEF-7E4B-9C50-D364273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30E857-417C-30FA-43DF-044A29B68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A699C-779F-1F04-00FF-CB3C34B9A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70047-5BD4-D7DD-8C04-667A4DBF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C053-8D6B-784C-9216-D1202C17AB8A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9771-57BE-48A7-0B39-9531499F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6F2BD-C6B3-96C6-F3C4-4EECE9F4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CF3-6FEF-7E4B-9C50-D364273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5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9369-C904-6D4E-B4C6-E2482BEA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A8ED0-683B-4BDF-EE50-B4EFC24B3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81670-6E64-52DF-23D9-6EB4E020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C053-8D6B-784C-9216-D1202C17AB8A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E520E-0A34-B98F-9AF4-CE91E8C7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7848-25D0-7EF0-252D-08A2FE39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CF3-6FEF-7E4B-9C50-D364273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F0D-EAFA-5C10-7FB9-8C2A5B11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C3B11-AADB-EF3F-0C44-18A465E87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A8366-050D-5184-8344-BADF3D48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C053-8D6B-784C-9216-D1202C17AB8A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A6BD5-433F-5AEA-8016-4E119707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776EC-BA7F-671F-AC13-94F801DA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CF3-6FEF-7E4B-9C50-D364273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955A-EF50-BF5B-3812-ACEF7AB4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283A-9B7E-2387-49B1-0ABAC66AD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BBE47-AA2B-1AB3-016A-48B8D09CF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5704A-2841-FD1B-A45F-E13D1199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C053-8D6B-784C-9216-D1202C17AB8A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012B9-4255-DAD3-65D0-B274AD90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FC967-FC9B-2993-532B-9747657E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CF3-6FEF-7E4B-9C50-D364273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2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1E21-2868-0D82-ED50-96C6F08D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523F4-6697-A7D4-88D4-68E577276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C03D8-FA3E-5A22-4D0A-328B2869E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B6B93-6222-29D5-8CAF-D11F5758E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6E5F8-0B37-F87D-11CA-4CDA38260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8A608E-31F0-9407-E5B6-84FF534A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C053-8D6B-784C-9216-D1202C17AB8A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1AE68-9B14-69BB-9189-DC408E84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39622-F9EF-0689-8EF7-D2E60BBF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CF3-6FEF-7E4B-9C50-D364273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2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457B-11E8-97D4-CF75-E31B30A8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35DF8-0160-393D-51A4-85F6CE94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C053-8D6B-784C-9216-D1202C17AB8A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7F7E3-E25F-8D0F-2245-B774507F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D7E8E-91B1-6913-4B9D-384FDAFD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CF3-6FEF-7E4B-9C50-D364273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0CEA6-7C73-4EF3-E932-A8B74582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C053-8D6B-784C-9216-D1202C17AB8A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25D3A-8D83-8F5A-A465-A5441AA0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72ACE-5B1F-F89E-B0FB-31B837B3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CF3-6FEF-7E4B-9C50-D364273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4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8B2B-5880-F6A8-DE71-9CF9C5B0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939CD-CD94-4BD2-D147-269A11425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687BE-78BB-93A4-8832-581737F69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F4A46-3A21-4EE1-EB73-5029E564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C053-8D6B-784C-9216-D1202C17AB8A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07C02-60AA-9DC1-8945-A7157821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2A42C-862D-BAC4-E485-E4B61D34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CF3-6FEF-7E4B-9C50-D364273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9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4057-02E2-8C60-E6BD-B9A46F8A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08521-1E36-9BCC-2083-2EEDD3CD5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8F6AF-284E-5784-C807-1DBBA9375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14568-5584-4832-FA4F-41033915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C053-8D6B-784C-9216-D1202C17AB8A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75C92-4BEB-6E07-381F-D1470B11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CF621-719F-13D1-0DA2-5728C419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CF3-6FEF-7E4B-9C50-D364273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5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F2771-09D7-6216-6ED6-655056B8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201C8-94F8-A350-86CD-6A69BAA1A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06980-E8C6-3613-A1C0-9B3285FEB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BC053-8D6B-784C-9216-D1202C17AB8A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34285-9A54-A2B8-B67F-0CB548FE5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55D43-1530-ED84-76A5-019973855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94CF3-6FEF-7E4B-9C50-D364273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4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Ocean_acidific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gupubs.onlinelibrary.wiley.com/doi/epdf/10.1029/2019MS001888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0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5FBBD3-BEF0-B849-A644-76FE66A9586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Impacts of ocean acidification</a:t>
            </a:r>
          </a:p>
        </p:txBody>
      </p: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B35130E0-D41A-7068-90B6-4656D2322379}"/>
              </a:ext>
            </a:extLst>
          </p:cNvPr>
          <p:cNvSpPr txBox="1"/>
          <p:nvPr/>
        </p:nvSpPr>
        <p:spPr>
          <a:xfrm>
            <a:off x="1824038" y="5706963"/>
            <a:ext cx="6143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</a:t>
            </a:r>
            <a:r>
              <a:rPr lang="en-US" dirty="0" err="1">
                <a:hlinkClick r:id="rId2"/>
              </a:rPr>
              <a:t>Ocean_acidification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C98CA-B162-E1D5-1F87-86297F90D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" y="690265"/>
            <a:ext cx="7772400" cy="48746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A164ED-E946-A4B5-919F-EF3B3D8C6D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30" b="9685"/>
          <a:stretch/>
        </p:blipFill>
        <p:spPr>
          <a:xfrm>
            <a:off x="8959547" y="690265"/>
            <a:ext cx="2340108" cy="558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2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5FBBD3-BEF0-B849-A644-76FE66A9586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Trends in ocean acidification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A5C8D939-147E-638B-35EB-A76CC36E5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194066"/>
            <a:ext cx="7315200" cy="515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33EE4114-3869-1319-2A26-C4FB98299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724" y="742950"/>
            <a:ext cx="4968621" cy="384048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64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5FBBD3-BEF0-B849-A644-76FE66A9586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Where are the sources? sinks?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117EFA-FB7C-4D74-6779-72DC5DA60C74}"/>
              </a:ext>
            </a:extLst>
          </p:cNvPr>
          <p:cNvGrpSpPr>
            <a:grpSpLocks noChangeAspect="1"/>
          </p:cNvGrpSpPr>
          <p:nvPr/>
        </p:nvGrpSpPr>
        <p:grpSpPr>
          <a:xfrm>
            <a:off x="235352" y="938660"/>
            <a:ext cx="9461207" cy="5009829"/>
            <a:chOff x="472190" y="580744"/>
            <a:chExt cx="10982909" cy="581559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A4A77B0-3391-5A77-0763-13946E6C8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8568" y="765295"/>
              <a:ext cx="10386531" cy="532740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31DFB74-4799-E4E8-7B54-AC8EE07A6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518" y="580744"/>
              <a:ext cx="800100" cy="6731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B966BA9-D17D-EF91-6CDF-A8B65D364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190" y="5723234"/>
              <a:ext cx="800100" cy="6731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B11823A-2DA8-19C4-F77E-D0EA8FFE94EA}"/>
              </a:ext>
            </a:extLst>
          </p:cNvPr>
          <p:cNvSpPr txBox="1"/>
          <p:nvPr/>
        </p:nvSpPr>
        <p:spPr>
          <a:xfrm>
            <a:off x="1375017" y="6149935"/>
            <a:ext cx="10308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Carroll et al, 2020 </a:t>
            </a:r>
            <a:r>
              <a:rPr lang="en-US" dirty="0">
                <a:hlinkClick r:id="rId4"/>
              </a:rPr>
              <a:t>https://agupubs.onlinelibrary.wiley.com/doi/epdf/10.1029/2019MS001888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197205-116E-89F4-5956-DBADD5669880}"/>
              </a:ext>
            </a:extLst>
          </p:cNvPr>
          <p:cNvSpPr txBox="1"/>
          <p:nvPr/>
        </p:nvSpPr>
        <p:spPr>
          <a:xfrm>
            <a:off x="9792182" y="1967696"/>
            <a:ext cx="2164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=&gt; The ocean is a </a:t>
            </a:r>
            <a:r>
              <a:rPr lang="en-US" b="1" dirty="0"/>
              <a:t>source</a:t>
            </a:r>
            <a:r>
              <a:rPr lang="en-US" dirty="0"/>
              <a:t> of CO</a:t>
            </a:r>
            <a:r>
              <a:rPr lang="en-US" baseline="-25000" dirty="0"/>
              <a:t>2</a:t>
            </a:r>
            <a:r>
              <a:rPr lang="en-US" dirty="0"/>
              <a:t> to the atmosphere</a:t>
            </a:r>
          </a:p>
          <a:p>
            <a:endParaRPr lang="en-US" dirty="0"/>
          </a:p>
          <a:p>
            <a:r>
              <a:rPr lang="en-US" dirty="0"/>
              <a:t>Blue =&gt; Atmospheric CO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b="1" dirty="0"/>
              <a:t>sink</a:t>
            </a:r>
          </a:p>
        </p:txBody>
      </p:sp>
    </p:spTree>
    <p:extLst>
      <p:ext uri="{BB962C8B-B14F-4D97-AF65-F5344CB8AC3E}">
        <p14:creationId xmlns:p14="http://schemas.microsoft.com/office/powerpoint/2010/main" val="380640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5FBBD3-BEF0-B849-A644-76FE66A95864}"/>
              </a:ext>
            </a:extLst>
          </p:cNvPr>
          <p:cNvSpPr txBox="1"/>
          <p:nvPr/>
        </p:nvSpPr>
        <p:spPr>
          <a:xfrm>
            <a:off x="0" y="0"/>
            <a:ext cx="739041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Time scales of these reactions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E23E4D-5AD5-CF7A-AE79-D751CAD725C1}"/>
              </a:ext>
            </a:extLst>
          </p:cNvPr>
          <p:cNvGrpSpPr/>
          <p:nvPr/>
        </p:nvGrpSpPr>
        <p:grpSpPr>
          <a:xfrm>
            <a:off x="136869" y="856930"/>
            <a:ext cx="7473647" cy="5400828"/>
            <a:chOff x="0" y="0"/>
            <a:chExt cx="8049574" cy="556691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353D519-A865-D4BF-28AA-FA6D9B3A23C3}"/>
                </a:ext>
              </a:extLst>
            </p:cNvPr>
            <p:cNvGrpSpPr/>
            <p:nvPr/>
          </p:nvGrpSpPr>
          <p:grpSpPr>
            <a:xfrm>
              <a:off x="0" y="0"/>
              <a:ext cx="8049574" cy="5566915"/>
              <a:chOff x="0" y="0"/>
              <a:chExt cx="8049574" cy="556691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619A793-8A51-6964-AE05-4E194631A491}"/>
                  </a:ext>
                </a:extLst>
              </p:cNvPr>
              <p:cNvSpPr/>
              <p:nvPr/>
            </p:nvSpPr>
            <p:spPr>
              <a:xfrm flipV="1">
                <a:off x="0" y="0"/>
                <a:ext cx="7787579" cy="898597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1DDEB74-78A3-1948-8464-E8201717678A}"/>
                  </a:ext>
                </a:extLst>
              </p:cNvPr>
              <p:cNvSpPr/>
              <p:nvPr/>
            </p:nvSpPr>
            <p:spPr>
              <a:xfrm>
                <a:off x="0" y="906075"/>
                <a:ext cx="7787578" cy="3741069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18">
                    <a:extLst>
                      <a:ext uri="{FF2B5EF4-FFF2-40B4-BE49-F238E27FC236}">
                        <a16:creationId xmlns:a16="http://schemas.microsoft.com/office/drawing/2014/main" id="{59020BE4-0B3E-0BE8-9276-14DDADA7C190}"/>
                      </a:ext>
                    </a:extLst>
                  </p:cNvPr>
                  <p:cNvSpPr txBox="1"/>
                  <p:nvPr/>
                </p:nvSpPr>
                <p:spPr>
                  <a:xfrm>
                    <a:off x="3653218" y="43758"/>
                    <a:ext cx="2171261" cy="8622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18">
                    <a:extLst>
                      <a:ext uri="{FF2B5EF4-FFF2-40B4-BE49-F238E27FC236}">
                        <a16:creationId xmlns:a16="http://schemas.microsoft.com/office/drawing/2014/main" id="{59020BE4-0B3E-0BE8-9276-14DDADA7C1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3218" y="43758"/>
                    <a:ext cx="2171261" cy="86226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0ADAE74E-B4DD-1D5B-CDBB-AB2A03296900}"/>
                  </a:ext>
                </a:extLst>
              </p:cNvPr>
              <p:cNvSpPr/>
              <p:nvPr/>
            </p:nvSpPr>
            <p:spPr>
              <a:xfrm flipH="1" flipV="1">
                <a:off x="3515635" y="265602"/>
                <a:ext cx="1423805" cy="1221276"/>
              </a:xfrm>
              <a:prstGeom prst="arc">
                <a:avLst>
                  <a:gd name="adj1" fmla="val 16200000"/>
                  <a:gd name="adj2" fmla="val 4782768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20">
                    <a:extLst>
                      <a:ext uri="{FF2B5EF4-FFF2-40B4-BE49-F238E27FC236}">
                        <a16:creationId xmlns:a16="http://schemas.microsoft.com/office/drawing/2014/main" id="{42A8D0F4-ABDA-838E-B104-8AC6A8F7BB28}"/>
                      </a:ext>
                    </a:extLst>
                  </p:cNvPr>
                  <p:cNvSpPr txBox="1"/>
                  <p:nvPr/>
                </p:nvSpPr>
                <p:spPr>
                  <a:xfrm>
                    <a:off x="3669151" y="1172314"/>
                    <a:ext cx="2155328" cy="98815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2400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3" name="TextBox 20">
                    <a:extLst>
                      <a:ext uri="{FF2B5EF4-FFF2-40B4-BE49-F238E27FC236}">
                        <a16:creationId xmlns:a16="http://schemas.microsoft.com/office/drawing/2014/main" id="{42A8D0F4-ABDA-838E-B104-8AC6A8F7BB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9151" y="1172314"/>
                    <a:ext cx="2155328" cy="98815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1C4B9689-0522-4D41-94A4-15543BFD632F}"/>
                  </a:ext>
                </a:extLst>
              </p:cNvPr>
              <p:cNvSpPr/>
              <p:nvPr/>
            </p:nvSpPr>
            <p:spPr>
              <a:xfrm>
                <a:off x="4528022" y="269799"/>
                <a:ext cx="1379177" cy="1226307"/>
              </a:xfrm>
              <a:prstGeom prst="arc">
                <a:avLst>
                  <a:gd name="adj1" fmla="val 15585321"/>
                  <a:gd name="adj2" fmla="val 5400001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22">
                    <a:extLst>
                      <a:ext uri="{FF2B5EF4-FFF2-40B4-BE49-F238E27FC236}">
                        <a16:creationId xmlns:a16="http://schemas.microsoft.com/office/drawing/2014/main" id="{134AD620-B84B-34D8-AFF7-D98C1FDE30E6}"/>
                      </a:ext>
                    </a:extLst>
                  </p:cNvPr>
                  <p:cNvSpPr txBox="1"/>
                  <p:nvPr/>
                </p:nvSpPr>
                <p:spPr>
                  <a:xfrm>
                    <a:off x="3653484" y="2385801"/>
                    <a:ext cx="2155328" cy="9904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𝐻𝐶</m:t>
                          </m:r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p>
                          </m:sSubSup>
                        </m:oMath>
                      </m:oMathPara>
                    </a14:m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22">
                    <a:extLst>
                      <a:ext uri="{FF2B5EF4-FFF2-40B4-BE49-F238E27FC236}">
                        <a16:creationId xmlns:a16="http://schemas.microsoft.com/office/drawing/2014/main" id="{134AD620-B84B-34D8-AFF7-D98C1FDE30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3484" y="2385801"/>
                    <a:ext cx="2155328" cy="9904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23">
                    <a:extLst>
                      <a:ext uri="{FF2B5EF4-FFF2-40B4-BE49-F238E27FC236}">
                        <a16:creationId xmlns:a16="http://schemas.microsoft.com/office/drawing/2014/main" id="{52D7361A-DE90-F63D-6E00-E5AFE08649FD}"/>
                      </a:ext>
                    </a:extLst>
                  </p:cNvPr>
                  <p:cNvSpPr txBox="1"/>
                  <p:nvPr/>
                </p:nvSpPr>
                <p:spPr>
                  <a:xfrm>
                    <a:off x="3629213" y="3542327"/>
                    <a:ext cx="2155328" cy="10057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2−</m:t>
                              </m:r>
                            </m:sup>
                          </m:sSubSup>
                        </m:oMath>
                      </m:oMathPara>
                    </a14:m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23">
                    <a:extLst>
                      <a:ext uri="{FF2B5EF4-FFF2-40B4-BE49-F238E27FC236}">
                        <a16:creationId xmlns:a16="http://schemas.microsoft.com/office/drawing/2014/main" id="{52D7361A-DE90-F63D-6E00-E5AFE08649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9213" y="3542327"/>
                    <a:ext cx="2155328" cy="10057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24">
                    <a:extLst>
                      <a:ext uri="{FF2B5EF4-FFF2-40B4-BE49-F238E27FC236}">
                        <a16:creationId xmlns:a16="http://schemas.microsoft.com/office/drawing/2014/main" id="{E9520954-66BC-9D1E-7D1B-183C9DD84950}"/>
                      </a:ext>
                    </a:extLst>
                  </p:cNvPr>
                  <p:cNvSpPr txBox="1"/>
                  <p:nvPr/>
                </p:nvSpPr>
                <p:spPr>
                  <a:xfrm>
                    <a:off x="3701185" y="4970046"/>
                    <a:ext cx="2155328" cy="5968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𝐶𝑎𝐶</m:t>
                          </m:r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24">
                    <a:extLst>
                      <a:ext uri="{FF2B5EF4-FFF2-40B4-BE49-F238E27FC236}">
                        <a16:creationId xmlns:a16="http://schemas.microsoft.com/office/drawing/2014/main" id="{E9520954-66BC-9D1E-7D1B-183C9DD849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1185" y="4970046"/>
                    <a:ext cx="2155328" cy="59686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BB3DF2-27A2-2101-FDFD-0417686CC396}"/>
                  </a:ext>
                </a:extLst>
              </p:cNvPr>
              <p:cNvSpPr/>
              <p:nvPr/>
            </p:nvSpPr>
            <p:spPr>
              <a:xfrm flipV="1">
                <a:off x="8200" y="4659879"/>
                <a:ext cx="7779378" cy="898598"/>
              </a:xfrm>
              <a:prstGeom prst="rect">
                <a:avLst/>
              </a:prstGeom>
              <a:pattFill prst="pct25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26">
                    <a:extLst>
                      <a:ext uri="{FF2B5EF4-FFF2-40B4-BE49-F238E27FC236}">
                        <a16:creationId xmlns:a16="http://schemas.microsoft.com/office/drawing/2014/main" id="{8A907646-4607-58D8-20F5-163D129C05EB}"/>
                      </a:ext>
                    </a:extLst>
                  </p:cNvPr>
                  <p:cNvSpPr txBox="1"/>
                  <p:nvPr/>
                </p:nvSpPr>
                <p:spPr>
                  <a:xfrm>
                    <a:off x="3673076" y="4751936"/>
                    <a:ext cx="2302271" cy="81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𝐶𝑎𝐶</m:t>
                          </m:r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26">
                    <a:extLst>
                      <a:ext uri="{FF2B5EF4-FFF2-40B4-BE49-F238E27FC236}">
                        <a16:creationId xmlns:a16="http://schemas.microsoft.com/office/drawing/2014/main" id="{8A907646-4607-58D8-20F5-163D129C05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3076" y="4751936"/>
                    <a:ext cx="2302271" cy="81468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1E30D01D-DE13-1949-6FA9-19EE1A8FCC37}"/>
                  </a:ext>
                </a:extLst>
              </p:cNvPr>
              <p:cNvSpPr/>
              <p:nvPr/>
            </p:nvSpPr>
            <p:spPr>
              <a:xfrm flipH="1" flipV="1">
                <a:off x="3139301" y="1555334"/>
                <a:ext cx="1465973" cy="1008922"/>
              </a:xfrm>
              <a:prstGeom prst="arc">
                <a:avLst>
                  <a:gd name="adj1" fmla="val 16200000"/>
                  <a:gd name="adj2" fmla="val 5400001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85B1E797-6CE5-A025-0656-47FCE62A2586}"/>
                  </a:ext>
                </a:extLst>
              </p:cNvPr>
              <p:cNvSpPr/>
              <p:nvPr/>
            </p:nvSpPr>
            <p:spPr>
              <a:xfrm flipH="1" flipV="1">
                <a:off x="2157729" y="1553051"/>
                <a:ext cx="3941733" cy="1283964"/>
              </a:xfrm>
              <a:prstGeom prst="arc">
                <a:avLst>
                  <a:gd name="adj1" fmla="val 590095"/>
                  <a:gd name="adj2" fmla="val 5400001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29">
                    <a:extLst>
                      <a:ext uri="{FF2B5EF4-FFF2-40B4-BE49-F238E27FC236}">
                        <a16:creationId xmlns:a16="http://schemas.microsoft.com/office/drawing/2014/main" id="{7E5F0351-C427-12D9-70FF-4292F7635739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988" y="1768495"/>
                    <a:ext cx="2032386" cy="8897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29">
                    <a:extLst>
                      <a:ext uri="{FF2B5EF4-FFF2-40B4-BE49-F238E27FC236}">
                        <a16:creationId xmlns:a16="http://schemas.microsoft.com/office/drawing/2014/main" id="{7E5F0351-C427-12D9-70FF-4292F76357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6988" y="1768495"/>
                    <a:ext cx="2032386" cy="88971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3078F401-F4FA-EBC6-88C0-D3C4D8ACF451}"/>
                  </a:ext>
                </a:extLst>
              </p:cNvPr>
              <p:cNvSpPr/>
              <p:nvPr/>
            </p:nvSpPr>
            <p:spPr>
              <a:xfrm flipH="1" flipV="1">
                <a:off x="2141777" y="1708714"/>
                <a:ext cx="3939065" cy="949635"/>
              </a:xfrm>
              <a:prstGeom prst="arc">
                <a:avLst>
                  <a:gd name="adj1" fmla="val 15427047"/>
                  <a:gd name="adj2" fmla="val 21576863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31">
                    <a:extLst>
                      <a:ext uri="{FF2B5EF4-FFF2-40B4-BE49-F238E27FC236}">
                        <a16:creationId xmlns:a16="http://schemas.microsoft.com/office/drawing/2014/main" id="{9D5E957A-3E1F-5B5E-B4EA-776376A1AB55}"/>
                      </a:ext>
                    </a:extLst>
                  </p:cNvPr>
                  <p:cNvSpPr txBox="1"/>
                  <p:nvPr/>
                </p:nvSpPr>
                <p:spPr>
                  <a:xfrm>
                    <a:off x="5980141" y="1866153"/>
                    <a:ext cx="2069433" cy="6979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31">
                    <a:extLst>
                      <a:ext uri="{FF2B5EF4-FFF2-40B4-BE49-F238E27FC236}">
                        <a16:creationId xmlns:a16="http://schemas.microsoft.com/office/drawing/2014/main" id="{9D5E957A-3E1F-5B5E-B4EA-776376A1AB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0141" y="1866153"/>
                    <a:ext cx="2069433" cy="69796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TextBox 32">
                <a:extLst>
                  <a:ext uri="{FF2B5EF4-FFF2-40B4-BE49-F238E27FC236}">
                    <a16:creationId xmlns:a16="http://schemas.microsoft.com/office/drawing/2014/main" id="{CA5AFBF0-BB36-DBA6-A86F-B88C8A905D45}"/>
                  </a:ext>
                </a:extLst>
              </p:cNvPr>
              <p:cNvSpPr txBox="1"/>
              <p:nvPr/>
            </p:nvSpPr>
            <p:spPr>
              <a:xfrm>
                <a:off x="243362" y="90144"/>
                <a:ext cx="976270" cy="7668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Air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6" name="TextBox 33">
                <a:extLst>
                  <a:ext uri="{FF2B5EF4-FFF2-40B4-BE49-F238E27FC236}">
                    <a16:creationId xmlns:a16="http://schemas.microsoft.com/office/drawing/2014/main" id="{9C277AD8-62DE-9F10-8340-271EAE5469B5}"/>
                  </a:ext>
                </a:extLst>
              </p:cNvPr>
              <p:cNvSpPr txBox="1"/>
              <p:nvPr/>
            </p:nvSpPr>
            <p:spPr>
              <a:xfrm>
                <a:off x="155045" y="1260893"/>
                <a:ext cx="1796366" cy="89946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Oceans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7" name="TextBox 34">
                <a:extLst>
                  <a:ext uri="{FF2B5EF4-FFF2-40B4-BE49-F238E27FC236}">
                    <a16:creationId xmlns:a16="http://schemas.microsoft.com/office/drawing/2014/main" id="{5F805481-B753-A1FE-66DB-5D9C618EE60D}"/>
                  </a:ext>
                </a:extLst>
              </p:cNvPr>
              <p:cNvSpPr txBox="1"/>
              <p:nvPr/>
            </p:nvSpPr>
            <p:spPr>
              <a:xfrm>
                <a:off x="243345" y="4752183"/>
                <a:ext cx="3071184" cy="72753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Sea floor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279EC1B6-0900-35E8-DBFD-4C9FC41D8479}"/>
                </a:ext>
              </a:extLst>
            </p:cNvPr>
            <p:cNvSpPr/>
            <p:nvPr/>
          </p:nvSpPr>
          <p:spPr>
            <a:xfrm flipH="1">
              <a:off x="3079475" y="3923758"/>
              <a:ext cx="2135409" cy="1124619"/>
            </a:xfrm>
            <a:prstGeom prst="arc">
              <a:avLst>
                <a:gd name="adj1" fmla="val 15628675"/>
                <a:gd name="adj2" fmla="val 5409100"/>
              </a:avLst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9F69D3-D0C8-4332-48A5-543A35EBC7E6}"/>
                </a:ext>
              </a:extLst>
            </p:cNvPr>
            <p:cNvGrpSpPr/>
            <p:nvPr/>
          </p:nvGrpSpPr>
          <p:grpSpPr>
            <a:xfrm>
              <a:off x="1532816" y="893393"/>
              <a:ext cx="2424438" cy="994354"/>
              <a:chOff x="1532816" y="893393"/>
              <a:chExt cx="2424438" cy="9943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14">
                    <a:extLst>
                      <a:ext uri="{FF2B5EF4-FFF2-40B4-BE49-F238E27FC236}">
                        <a16:creationId xmlns:a16="http://schemas.microsoft.com/office/drawing/2014/main" id="{8A53D795-798A-5783-0542-ACFDF9DD58FC}"/>
                      </a:ext>
                    </a:extLst>
                  </p:cNvPr>
                  <p:cNvSpPr txBox="1"/>
                  <p:nvPr/>
                </p:nvSpPr>
                <p:spPr>
                  <a:xfrm>
                    <a:off x="1532816" y="893393"/>
                    <a:ext cx="2120547" cy="8502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14">
                    <a:extLst>
                      <a:ext uri="{FF2B5EF4-FFF2-40B4-BE49-F238E27FC236}">
                        <a16:creationId xmlns:a16="http://schemas.microsoft.com/office/drawing/2014/main" id="{8A53D795-798A-5783-0542-ACFDF9DD5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2816" y="893393"/>
                    <a:ext cx="2120547" cy="85023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2A6BBA97-F4FB-CCFE-E369-DE53C2A8BF58}"/>
                  </a:ext>
                </a:extLst>
              </p:cNvPr>
              <p:cNvSpPr/>
              <p:nvPr/>
            </p:nvSpPr>
            <p:spPr>
              <a:xfrm flipV="1">
                <a:off x="1846383" y="1186093"/>
                <a:ext cx="2110871" cy="701654"/>
              </a:xfrm>
              <a:prstGeom prst="arc">
                <a:avLst>
                  <a:gd name="adj1" fmla="val 850740"/>
                  <a:gd name="adj2" fmla="val 4782768"/>
                </a:avLst>
              </a:prstGeom>
              <a:ln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F31EE4B-CFCC-B8E4-2F5C-3DFC9B92F9FF}"/>
                </a:ext>
              </a:extLst>
            </p:cNvPr>
            <p:cNvGrpSpPr/>
            <p:nvPr/>
          </p:nvGrpSpPr>
          <p:grpSpPr>
            <a:xfrm>
              <a:off x="5676707" y="857062"/>
              <a:ext cx="2165135" cy="886658"/>
              <a:chOff x="5676707" y="857062"/>
              <a:chExt cx="2165135" cy="8866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12">
                    <a:extLst>
                      <a:ext uri="{FF2B5EF4-FFF2-40B4-BE49-F238E27FC236}">
                        <a16:creationId xmlns:a16="http://schemas.microsoft.com/office/drawing/2014/main" id="{F720EABF-DC64-D25C-C53C-E9B3D321143A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514" y="857062"/>
                    <a:ext cx="2155328" cy="8515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12">
                    <a:extLst>
                      <a:ext uri="{FF2B5EF4-FFF2-40B4-BE49-F238E27FC236}">
                        <a16:creationId xmlns:a16="http://schemas.microsoft.com/office/drawing/2014/main" id="{F720EABF-DC64-D25C-C53C-E9B3D32114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514" y="857062"/>
                    <a:ext cx="2155328" cy="85156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52D69FA2-71F8-E992-4CE2-D0BB01595BEF}"/>
                  </a:ext>
                </a:extLst>
              </p:cNvPr>
              <p:cNvSpPr/>
              <p:nvPr/>
            </p:nvSpPr>
            <p:spPr>
              <a:xfrm flipV="1">
                <a:off x="5676707" y="1042066"/>
                <a:ext cx="2110871" cy="701654"/>
              </a:xfrm>
              <a:prstGeom prst="arc">
                <a:avLst>
                  <a:gd name="adj1" fmla="val 8084315"/>
                  <a:gd name="adj2" fmla="val 10392003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18D1D374-1122-ADA2-DEAD-53A3DFB100D1}"/>
                </a:ext>
              </a:extLst>
            </p:cNvPr>
            <p:cNvSpPr/>
            <p:nvPr/>
          </p:nvSpPr>
          <p:spPr>
            <a:xfrm flipH="1" flipV="1">
              <a:off x="5436256" y="889817"/>
              <a:ext cx="1459862" cy="2669487"/>
            </a:xfrm>
            <a:prstGeom prst="arc">
              <a:avLst>
                <a:gd name="adj1" fmla="val 11051775"/>
                <a:gd name="adj2" fmla="val 18114867"/>
              </a:avLst>
            </a:prstGeom>
            <a:ln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3CE09CD0-2F42-F8AD-013B-AFFF9BAA8736}"/>
                </a:ext>
              </a:extLst>
            </p:cNvPr>
            <p:cNvSpPr/>
            <p:nvPr/>
          </p:nvSpPr>
          <p:spPr>
            <a:xfrm>
              <a:off x="4608914" y="2673002"/>
              <a:ext cx="1023293" cy="1107988"/>
            </a:xfrm>
            <a:prstGeom prst="arc">
              <a:avLst>
                <a:gd name="adj1" fmla="val 16200000"/>
                <a:gd name="adj2" fmla="val 5400001"/>
              </a:avLst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6F013740-3474-8DE2-9434-252F7B0252BE}"/>
                </a:ext>
              </a:extLst>
            </p:cNvPr>
            <p:cNvSpPr/>
            <p:nvPr/>
          </p:nvSpPr>
          <p:spPr>
            <a:xfrm>
              <a:off x="2088942" y="3851468"/>
              <a:ext cx="1023293" cy="1107988"/>
            </a:xfrm>
            <a:prstGeom prst="arc">
              <a:avLst>
                <a:gd name="adj1" fmla="val 16200000"/>
                <a:gd name="adj2" fmla="val 21392748"/>
              </a:avLst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11">
                  <a:extLst>
                    <a:ext uri="{FF2B5EF4-FFF2-40B4-BE49-F238E27FC236}">
                      <a16:creationId xmlns:a16="http://schemas.microsoft.com/office/drawing/2014/main" id="{0A08C67D-33B8-F0C1-4DBF-4DD8E4F3DA91}"/>
                    </a:ext>
                  </a:extLst>
                </p:cNvPr>
                <p:cNvSpPr txBox="1"/>
                <p:nvPr/>
              </p:nvSpPr>
              <p:spPr>
                <a:xfrm>
                  <a:off x="1125533" y="3476270"/>
                  <a:ext cx="2155309" cy="978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𝐶𝑎</m:t>
                            </m:r>
                          </m:e>
                          <m:sup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2+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11">
                  <a:extLst>
                    <a:ext uri="{FF2B5EF4-FFF2-40B4-BE49-F238E27FC236}">
                      <a16:creationId xmlns:a16="http://schemas.microsoft.com/office/drawing/2014/main" id="{0A08C67D-33B8-F0C1-4DBF-4DD8E4F3D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533" y="3476270"/>
                  <a:ext cx="2155309" cy="97808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77A12FA-9D36-F418-A219-D94A13F7D6F8}"/>
              </a:ext>
            </a:extLst>
          </p:cNvPr>
          <p:cNvGrpSpPr/>
          <p:nvPr/>
        </p:nvGrpSpPr>
        <p:grpSpPr>
          <a:xfrm>
            <a:off x="7397274" y="690872"/>
            <a:ext cx="4632676" cy="5749336"/>
            <a:chOff x="7478299" y="690872"/>
            <a:chExt cx="4632676" cy="574933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665F8A7-BBAA-8D72-6F35-1722AB03D882}"/>
                </a:ext>
              </a:extLst>
            </p:cNvPr>
            <p:cNvGrpSpPr/>
            <p:nvPr/>
          </p:nvGrpSpPr>
          <p:grpSpPr>
            <a:xfrm>
              <a:off x="7498176" y="4125022"/>
              <a:ext cx="4612799" cy="2315186"/>
              <a:chOff x="7975674" y="4158084"/>
              <a:chExt cx="4612799" cy="23151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806C2D7C-7755-CFE3-1474-326612DA79A2}"/>
                      </a:ext>
                    </a:extLst>
                  </p:cNvPr>
                  <p:cNvSpPr txBox="1"/>
                  <p:nvPr/>
                </p:nvSpPr>
                <p:spPr>
                  <a:xfrm>
                    <a:off x="8311552" y="4158084"/>
                    <a:ext cx="4276921" cy="2315186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Interconversion of aqueous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2+</m:t>
                            </m:r>
                          </m:sup>
                        </m:sSup>
                      </m:oMath>
                    </a14:m>
                    <a:r>
                      <a:rPr lang="en-US" sz="2400" dirty="0"/>
                      <a:t> and </a:t>
                    </a:r>
                    <a14:m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2−</m:t>
                            </m:r>
                          </m:sup>
                        </m:sSubSup>
                      </m:oMath>
                    </a14:m>
                    <a:r>
                      <a:rPr lang="en-US" sz="2400" dirty="0"/>
                      <a:t> with solid </a:t>
                    </a:r>
                    <a14:m>
                      <m:oMath xmlns:m="http://schemas.openxmlformats.org/officeDocument/2006/math">
                        <m:r>
                          <a:rPr lang="en-US" sz="24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𝐶𝑎𝐶</m:t>
                        </m:r>
                        <m:sSub>
                          <m:sSub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2400" dirty="0"/>
                      <a:t> on the sea floor: </a:t>
                    </a:r>
                    <a:r>
                      <a:rPr lang="en-US" sz="2400" b="1" dirty="0"/>
                      <a:t>1000s of years</a:t>
                    </a:r>
                    <a:r>
                      <a:rPr lang="en-US" sz="2400" dirty="0"/>
                      <a:t> (unless you have concentrated HCl, in which case dissolving is very fast).</a:t>
                    </a:r>
                  </a:p>
                </p:txBody>
              </p:sp>
            </mc:Choice>
            <mc:Fallback xmlns="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806C2D7C-7755-CFE3-1474-326612DA79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1552" y="4158084"/>
                    <a:ext cx="4276921" cy="231518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367" t="-1630" b="-4348"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750E93D3-6651-965C-12AB-3AF37DFAD357}"/>
                  </a:ext>
                </a:extLst>
              </p:cNvPr>
              <p:cNvSpPr/>
              <p:nvPr/>
            </p:nvSpPr>
            <p:spPr>
              <a:xfrm>
                <a:off x="7975674" y="4567234"/>
                <a:ext cx="306211" cy="1433515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82EB371-DBED-98BA-9024-4F3B148759FC}"/>
                </a:ext>
              </a:extLst>
            </p:cNvPr>
            <p:cNvGrpSpPr/>
            <p:nvPr/>
          </p:nvGrpSpPr>
          <p:grpSpPr>
            <a:xfrm>
              <a:off x="7498176" y="1990540"/>
              <a:ext cx="4612799" cy="2225141"/>
              <a:chOff x="7975674" y="5306184"/>
              <a:chExt cx="4612799" cy="222514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BCE431-DF0D-172D-C029-E1C7F1CB7D09}"/>
                  </a:ext>
                </a:extLst>
              </p:cNvPr>
              <p:cNvSpPr txBox="1"/>
              <p:nvPr/>
            </p:nvSpPr>
            <p:spPr>
              <a:xfrm>
                <a:off x="8304243" y="5997282"/>
                <a:ext cx="4284230" cy="8309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Ocean acid-base chemistry: </a:t>
                </a:r>
                <a:r>
                  <a:rPr lang="en-US" sz="2400" b="1" dirty="0"/>
                  <a:t>minutes</a:t>
                </a:r>
              </a:p>
            </p:txBody>
          </p:sp>
          <p:sp>
            <p:nvSpPr>
              <p:cNvPr id="13" name="Right Brace 12">
                <a:extLst>
                  <a:ext uri="{FF2B5EF4-FFF2-40B4-BE49-F238E27FC236}">
                    <a16:creationId xmlns:a16="http://schemas.microsoft.com/office/drawing/2014/main" id="{9B5E8A18-B125-571D-F28D-EF7AA29A05E1}"/>
                  </a:ext>
                </a:extLst>
              </p:cNvPr>
              <p:cNvSpPr/>
              <p:nvPr/>
            </p:nvSpPr>
            <p:spPr>
              <a:xfrm>
                <a:off x="7975674" y="5306184"/>
                <a:ext cx="266139" cy="2225142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4427814-204E-30FF-3616-41B709173EC6}"/>
                </a:ext>
              </a:extLst>
            </p:cNvPr>
            <p:cNvGrpSpPr/>
            <p:nvPr/>
          </p:nvGrpSpPr>
          <p:grpSpPr>
            <a:xfrm>
              <a:off x="7478299" y="690872"/>
              <a:ext cx="4632676" cy="1569660"/>
              <a:chOff x="7975674" y="4517142"/>
              <a:chExt cx="4632676" cy="387063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CE133030-8164-C57C-4B12-8BFDA37B9488}"/>
                      </a:ext>
                    </a:extLst>
                  </p:cNvPr>
                  <p:cNvSpPr txBox="1"/>
                  <p:nvPr/>
                </p:nvSpPr>
                <p:spPr>
                  <a:xfrm>
                    <a:off x="8331429" y="4517142"/>
                    <a:ext cx="4276921" cy="3870635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Exchange of </a:t>
                    </a:r>
                    <a14:m>
                      <m:oMath xmlns:m="http://schemas.openxmlformats.org/officeDocument/2006/math">
                        <m:r>
                          <a:rPr lang="en-US" sz="24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  </a:t>
                    </a:r>
                    <a:r>
                      <a:rPr lang="en-US" sz="2400" dirty="0"/>
                      <a:t>in oceans with atmosphere: </a:t>
                    </a:r>
                    <a14:m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</m:oMath>
                    </a14:m>
                    <a:r>
                      <a:rPr lang="en-US" sz="2400" b="1" dirty="0"/>
                      <a:t>10 years</a:t>
                    </a:r>
                    <a:r>
                      <a:rPr lang="en-US" sz="2400" dirty="0"/>
                      <a:t> (unless you have a </a:t>
                    </a:r>
                    <a14:m>
                      <m:oMath xmlns:m="http://schemas.openxmlformats.org/officeDocument/2006/math">
                        <m:r>
                          <a:rPr lang="en-US" sz="24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en-US" sz="2400" dirty="0"/>
                      <a:t>tank and a bubbler)</a:t>
                    </a: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CE133030-8164-C57C-4B12-8BFDA37B94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1429" y="4517142"/>
                    <a:ext cx="4276921" cy="387063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367" t="-1587" r="-296" b="-7143"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Right Brace 15">
                <a:extLst>
                  <a:ext uri="{FF2B5EF4-FFF2-40B4-BE49-F238E27FC236}">
                    <a16:creationId xmlns:a16="http://schemas.microsoft.com/office/drawing/2014/main" id="{784138F8-10D3-BD4F-7506-C20E70AC7A3C}"/>
                  </a:ext>
                </a:extLst>
              </p:cNvPr>
              <p:cNvSpPr/>
              <p:nvPr/>
            </p:nvSpPr>
            <p:spPr>
              <a:xfrm>
                <a:off x="7975674" y="5169745"/>
                <a:ext cx="306211" cy="2361582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123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158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7</cp:revision>
  <cp:lastPrinted>2024-10-10T14:57:27Z</cp:lastPrinted>
  <dcterms:created xsi:type="dcterms:W3CDTF">2023-10-18T15:30:59Z</dcterms:created>
  <dcterms:modified xsi:type="dcterms:W3CDTF">2024-10-21T05:35:21Z</dcterms:modified>
</cp:coreProperties>
</file>