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1881" r:id="rId3"/>
    <p:sldId id="1868" r:id="rId4"/>
    <p:sldId id="1889" r:id="rId5"/>
    <p:sldId id="1869" r:id="rId6"/>
    <p:sldId id="1871" r:id="rId7"/>
    <p:sldId id="1887" r:id="rId8"/>
    <p:sldId id="1882" r:id="rId9"/>
    <p:sldId id="1883" r:id="rId10"/>
    <p:sldId id="2003" r:id="rId11"/>
    <p:sldId id="1892" r:id="rId12"/>
    <p:sldId id="2001" r:id="rId13"/>
    <p:sldId id="2000" r:id="rId14"/>
    <p:sldId id="1897" r:id="rId15"/>
    <p:sldId id="1893" r:id="rId16"/>
    <p:sldId id="18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361DD-F447-BB40-83F4-8E3B6B11716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43E63-9F34-2A43-BCB8-75BDE9F7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5603-2BF0-664E-90C3-872E30590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15B7-F640-684F-821D-022C5CC72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D9DB-574C-C149-A3A0-654F7E86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E6B4-90CF-4343-BD18-D255CDBE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6DBD-631F-F546-8DD2-09F97CD3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9E68-2958-8D42-9C31-DB22264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0248D-D563-E143-A0C4-3AA0B07BE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9559-8EAC-C347-AB1A-D794CED1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DDB-B676-4E46-A490-B809BD59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2715-4724-8746-924B-A09DD4DA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B03F4-C22F-9442-8FD8-C3576508A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9ABFB-F52F-114F-A4BD-586A4EA3A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06DF-B74F-C946-9F3B-16396143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90E0-B79B-9347-BCAA-D275366F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6F0B-A895-B141-810E-D5A5C445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0519-A222-4044-81C6-D19B2F71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6459-0C8F-9041-B07C-1B76F251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B9C5-DF6E-2A43-A72E-CD21B690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DAB6-9282-D247-8650-E37E07E6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6E1B-15BF-8D48-91D3-2D836249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F424-EC4D-4C4F-888D-5902387B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A402-9B79-0447-8181-383874E2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F14E-67B7-5046-9C43-2A750812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8157-F785-0449-B477-50BDF462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C96D-6020-7342-8771-9C61D757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04EC-E98D-C047-BF5A-82EA7577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510A-AED9-5443-AB72-BF3BD075F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04DC-318B-9749-9051-2A3BCD90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8479C-C68E-8C46-81B7-FDB65520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EF4B5-D0CE-1041-B4DF-5A53EF47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6EC07-9917-D74B-AEC2-117C5130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963E-4EE2-2941-B243-57089D34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7728-8EFF-2840-9C5E-CEE65DC5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41D8-3FE6-664F-A0FD-B9211E4C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F039F-9183-5E4A-90AC-D16A369F6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F87BD-8AA5-9B4D-8CD1-97906B45B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B7C4E-73B3-254F-9A41-F902E3D9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9B599-557D-CD43-AB48-549EED7B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A9746-2D58-564E-B307-3BFA4DF3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9A1A-A676-8F40-A055-B1D75925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865FB-35C6-674E-92F7-549C0529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B894B-AB43-A848-82F8-7A4F7723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87099-CA80-1542-A104-A182DCE6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CC16E-F4B5-9648-BCDD-7C7D6812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7D7E-8C53-2946-A9EE-CAACACD0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09846-08B4-1346-9930-9D97B30C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4ECC-42C1-B249-82CB-19BBBB4F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CF52-51B3-764F-94B5-434AAB61F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139A8-6AD4-0F4E-A916-7F72ADF99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8DBF-25AD-9D4F-826B-C0AB33CB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9917-DB10-6D40-A331-C06AA272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D2E11-9AC8-4D44-8136-430DBB88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BF82-F9A9-C941-BD31-D5EF05E8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3D4A2-D2AA-7940-9FFF-38E8DB76D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30193-455C-8B43-BCFD-60287EBB5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9BEED-6A77-6F4B-AD5C-33152BC0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A229-709C-884B-910E-6F8D5FDF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A77E7-158E-994A-9756-EF4D323D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5505A-4EC0-5B45-B70F-2E8F2E14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265F2-09E7-5E4C-A220-157CC59C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27D1-B4D4-764F-A699-E04E3560F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3D15-F0D5-1A49-8E9F-2BF7F93502D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8EAC-2DA9-2F47-B314-CDADDC2AA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6F3F-F266-784C-A4AE-EB6145613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70.png"/><Relationship Id="rId7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02B3F3-4C48-BF40-B23D-890FC4F81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9" t="25751"/>
          <a:stretch/>
        </p:blipFill>
        <p:spPr>
          <a:xfrm>
            <a:off x="787078" y="1142431"/>
            <a:ext cx="4051460" cy="28052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Cambio1.0</a:t>
            </a:r>
          </a:p>
        </p:txBody>
      </p:sp>
      <p:pic>
        <p:nvPicPr>
          <p:cNvPr id="7" name="Picture 2" descr="Draft diagram of the carbon cycle.">
            <a:extLst>
              <a:ext uri="{FF2B5EF4-FFF2-40B4-BE49-F238E27FC236}">
                <a16:creationId xmlns:a16="http://schemas.microsoft.com/office/drawing/2014/main" id="{61C4C961-6507-334B-9224-D58B8D61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F1B39-3868-321C-B123-288B6B330C3B}"/>
              </a:ext>
            </a:extLst>
          </p:cNvPr>
          <p:cNvSpPr txBox="1"/>
          <p:nvPr/>
        </p:nvSpPr>
        <p:spPr>
          <a:xfrm>
            <a:off x="379014" y="626294"/>
            <a:ext cx="653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an </a:t>
            </a:r>
            <a:r>
              <a:rPr lang="en-US" sz="2400" b="1" dirty="0"/>
              <a:t>Euler loop</a:t>
            </a:r>
            <a:r>
              <a:rPr lang="en-US" sz="2400" dirty="0"/>
              <a:t>, we calculated </a:t>
            </a:r>
            <a:r>
              <a:rPr lang="en-US" sz="2400" b="1" dirty="0"/>
              <a:t>fluxes</a:t>
            </a:r>
            <a:r>
              <a:rPr lang="en-US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5E268-288F-2746-7466-13CBD05D4B5F}"/>
              </a:ext>
            </a:extLst>
          </p:cNvPr>
          <p:cNvSpPr txBox="1"/>
          <p:nvPr/>
        </p:nvSpPr>
        <p:spPr>
          <a:xfrm>
            <a:off x="424486" y="3968670"/>
            <a:ext cx="6536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fluxes we found changes in the amount of carbon in the atmosphere and oceans: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24ECC-A6EF-9D83-832D-C3009FFF0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99" y="4757553"/>
            <a:ext cx="6958376" cy="19774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021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CreateClimateParams</a:t>
            </a:r>
            <a:r>
              <a:rPr lang="en-US" sz="2400" b="1" dirty="0"/>
              <a:t>: a function that creates a “dictionary” to help keep things organized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F9C19-4E6C-7014-2EE9-AB93A5B4C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8"/>
          <a:stretch/>
        </p:blipFill>
        <p:spPr>
          <a:xfrm>
            <a:off x="536267" y="762180"/>
            <a:ext cx="7188302" cy="498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080AFF-C762-B741-66CF-329B496B154E}"/>
              </a:ext>
            </a:extLst>
          </p:cNvPr>
          <p:cNvSpPr txBox="1"/>
          <p:nvPr/>
        </p:nvSpPr>
        <p:spPr>
          <a:xfrm>
            <a:off x="8137003" y="2511706"/>
            <a:ext cx="344925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It’s customizable too ... As you’ll see</a:t>
            </a:r>
          </a:p>
        </p:txBody>
      </p:sp>
    </p:spTree>
    <p:extLst>
      <p:ext uri="{BB962C8B-B14F-4D97-AF65-F5344CB8AC3E}">
        <p14:creationId xmlns:p14="http://schemas.microsoft.com/office/powerpoint/2010/main" val="42780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Setting up diagnostic functions: </a:t>
            </a:r>
            <a:r>
              <a:rPr lang="en-US" sz="2400" b="1" dirty="0" err="1"/>
              <a:t>F_la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5E410-4A86-E444-A24C-DB295B3D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6" y="670691"/>
            <a:ext cx="8266956" cy="2946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E46F8-5B88-F2C2-C904-93886820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26" y="3795064"/>
            <a:ext cx="8269163" cy="1922829"/>
          </a:xfrm>
          <a:prstGeom prst="rect">
            <a:avLst/>
          </a:prstGeom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1F77B60-9DE0-F87E-FC98-44D7FD4AEB5B}"/>
              </a:ext>
            </a:extLst>
          </p:cNvPr>
          <p:cNvGrpSpPr>
            <a:grpSpLocks noChangeAspect="1"/>
          </p:cNvGrpSpPr>
          <p:nvPr/>
        </p:nvGrpSpPr>
        <p:grpSpPr>
          <a:xfrm>
            <a:off x="8705480" y="1406016"/>
            <a:ext cx="3486520" cy="3646460"/>
            <a:chOff x="8148669" y="911467"/>
            <a:chExt cx="4580403" cy="4790525"/>
          </a:xfrm>
        </p:grpSpPr>
        <p:pic>
          <p:nvPicPr>
            <p:cNvPr id="3" name="Picture 2" descr="MuliMIX Electric Apple Grinder (0.8 Ton)">
              <a:extLst>
                <a:ext uri="{FF2B5EF4-FFF2-40B4-BE49-F238E27FC236}">
                  <a16:creationId xmlns:a16="http://schemas.microsoft.com/office/drawing/2014/main" id="{7F864007-3E18-3F64-68A1-0904B9E78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669" y="1634796"/>
              <a:ext cx="3588407" cy="3588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518ADE-CC9F-402B-8628-003A0CDB7CB8}"/>
                </a:ext>
              </a:extLst>
            </p:cNvPr>
            <p:cNvSpPr txBox="1"/>
            <p:nvPr/>
          </p:nvSpPr>
          <p:spPr>
            <a:xfrm>
              <a:off x="8396725" y="911467"/>
              <a:ext cx="4332347" cy="606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ClimateParams</a:t>
              </a:r>
              <a:r>
                <a:rPr lang="en-US" sz="2400" dirty="0"/>
                <a:t> goes in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09A0A5-7018-4C6E-3161-26314A0EF28D}"/>
                </a:ext>
              </a:extLst>
            </p:cNvPr>
            <p:cNvSpPr txBox="1"/>
            <p:nvPr/>
          </p:nvSpPr>
          <p:spPr>
            <a:xfrm>
              <a:off x="8597756" y="5095481"/>
              <a:ext cx="3139319" cy="606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F_la</a:t>
              </a:r>
              <a:r>
                <a:rPr lang="en-US" sz="2400" dirty="0"/>
                <a:t> comes 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13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Setting up diagnostic functions: </a:t>
            </a:r>
            <a:r>
              <a:rPr lang="en-US" sz="2400" b="1" dirty="0" err="1"/>
              <a:t>F_al</a:t>
            </a:r>
            <a:endParaRPr lang="en-US" sz="24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7C9DE7-F28D-6267-1828-03ABDD37DF08}"/>
              </a:ext>
            </a:extLst>
          </p:cNvPr>
          <p:cNvGrpSpPr>
            <a:grpSpLocks noChangeAspect="1"/>
          </p:cNvGrpSpPr>
          <p:nvPr/>
        </p:nvGrpSpPr>
        <p:grpSpPr>
          <a:xfrm>
            <a:off x="8705480" y="953352"/>
            <a:ext cx="3355293" cy="4099124"/>
            <a:chOff x="8148669" y="316781"/>
            <a:chExt cx="4408004" cy="5385211"/>
          </a:xfrm>
        </p:grpSpPr>
        <p:pic>
          <p:nvPicPr>
            <p:cNvPr id="18" name="Picture 17" descr="MuliMIX Electric Apple Grinder (0.8 Ton)">
              <a:extLst>
                <a:ext uri="{FF2B5EF4-FFF2-40B4-BE49-F238E27FC236}">
                  <a16:creationId xmlns:a16="http://schemas.microsoft.com/office/drawing/2014/main" id="{BE610F2D-5D12-322A-5120-7A9EC5C2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669" y="1634796"/>
              <a:ext cx="3588407" cy="3588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5B7FA-4D10-DE27-7312-627E92F920B6}"/>
                </a:ext>
              </a:extLst>
            </p:cNvPr>
            <p:cNvSpPr txBox="1"/>
            <p:nvPr/>
          </p:nvSpPr>
          <p:spPr>
            <a:xfrm>
              <a:off x="8224326" y="316781"/>
              <a:ext cx="4332347" cy="109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C_atm</a:t>
              </a:r>
              <a:r>
                <a:rPr lang="en-US" sz="2400" dirty="0"/>
                <a:t> and </a:t>
              </a:r>
              <a:r>
                <a:rPr lang="en-US" sz="2400" dirty="0" err="1"/>
                <a:t>ClimateParams</a:t>
              </a:r>
              <a:r>
                <a:rPr lang="en-US" sz="2400" dirty="0"/>
                <a:t> go in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F507D9-84CB-32E8-EE90-96A93594159A}"/>
                </a:ext>
              </a:extLst>
            </p:cNvPr>
            <p:cNvSpPr txBox="1"/>
            <p:nvPr/>
          </p:nvSpPr>
          <p:spPr>
            <a:xfrm>
              <a:off x="8597756" y="5095481"/>
              <a:ext cx="3139319" cy="606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F_al</a:t>
              </a:r>
              <a:r>
                <a:rPr lang="en-US" sz="2400" dirty="0"/>
                <a:t> comes out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38A057C-96F9-CD98-44E4-C6A86D408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2" y="851701"/>
            <a:ext cx="8338312" cy="220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01F2C5-E602-57F4-546F-00F454DB6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21" y="3453548"/>
            <a:ext cx="8316427" cy="27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A834A-C7DE-E9A1-C16D-B3E40D683C38}"/>
              </a:ext>
            </a:extLst>
          </p:cNvPr>
          <p:cNvGrpSpPr/>
          <p:nvPr/>
        </p:nvGrpSpPr>
        <p:grpSpPr>
          <a:xfrm>
            <a:off x="7373073" y="1214276"/>
            <a:ext cx="4012562" cy="3126230"/>
            <a:chOff x="7345217" y="2261748"/>
            <a:chExt cx="4553560" cy="371549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832081A-61B2-55B7-34FD-130559961F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46"/>
            <a:stretch/>
          </p:blipFill>
          <p:spPr bwMode="auto">
            <a:xfrm>
              <a:off x="7345217" y="2261748"/>
              <a:ext cx="4553560" cy="322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0C6B0E-2D43-AE8E-F3DC-033AD57BA845}"/>
                    </a:ext>
                  </a:extLst>
                </p:cNvPr>
                <p:cNvSpPr txBox="1"/>
                <p:nvPr/>
              </p:nvSpPr>
              <p:spPr>
                <a:xfrm>
                  <a:off x="8089900" y="2712889"/>
                  <a:ext cx="186199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𝑜𝑐𝑒𝑎𝑛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𝑎𝑡𝑚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0C6B0E-2D43-AE8E-F3DC-033AD57BA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900" y="2712889"/>
                  <a:ext cx="186199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5F4B45-C4E4-2424-B1A6-5001F1727B0D}"/>
                    </a:ext>
                  </a:extLst>
                </p:cNvPr>
                <p:cNvSpPr txBox="1"/>
                <p:nvPr/>
              </p:nvSpPr>
              <p:spPr>
                <a:xfrm>
                  <a:off x="8826500" y="5486400"/>
                  <a:ext cx="1861992" cy="4908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𝑎𝑛𝑜𝑚𝑎𝑙𝑦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5F4B45-C4E4-2424-B1A6-5001F1727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500" y="5486400"/>
                  <a:ext cx="1861992" cy="490840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05FA501-585D-ED60-7FE6-F3C502CE10D6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Here’s a challenging one: a </a:t>
            </a:r>
            <a:r>
              <a:rPr lang="en-US" sz="2400" b="1" i="1" dirty="0"/>
              <a:t>temperature-dependent</a:t>
            </a:r>
            <a:r>
              <a:rPr lang="en-US" sz="2400" b="1" dirty="0"/>
              <a:t> </a:t>
            </a:r>
            <a:r>
              <a:rPr lang="en-US" sz="2400" b="1" dirty="0" err="1"/>
              <a:t>F_oa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57A5E-AAD4-8F8F-13CA-9F19B95AAF30}"/>
              </a:ext>
            </a:extLst>
          </p:cNvPr>
          <p:cNvSpPr txBox="1"/>
          <p:nvPr/>
        </p:nvSpPr>
        <p:spPr>
          <a:xfrm>
            <a:off x="7051994" y="682253"/>
            <a:ext cx="5140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allows for faster outgassing at higher temperature.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9A5E5C-5FE2-308C-12FC-537726018494}"/>
              </a:ext>
            </a:extLst>
          </p:cNvPr>
          <p:cNvGrpSpPr>
            <a:grpSpLocks noChangeAspect="1"/>
          </p:cNvGrpSpPr>
          <p:nvPr/>
        </p:nvGrpSpPr>
        <p:grpSpPr>
          <a:xfrm>
            <a:off x="256816" y="1633028"/>
            <a:ext cx="6384174" cy="4256116"/>
            <a:chOff x="279002" y="814200"/>
            <a:chExt cx="7739820" cy="5159880"/>
          </a:xfrm>
        </p:grpSpPr>
        <p:pic>
          <p:nvPicPr>
            <p:cNvPr id="3" name="Picture 2" descr="Draft diagram of the carbon cycle.">
              <a:extLst>
                <a:ext uri="{FF2B5EF4-FFF2-40B4-BE49-F238E27FC236}">
                  <a16:creationId xmlns:a16="http://schemas.microsoft.com/office/drawing/2014/main" id="{9F2083BC-7B8A-5D0F-5257-C6CF1E81B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02" y="814200"/>
              <a:ext cx="7739820" cy="5159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FE66E050-A33E-09BC-B7FA-4F155836106F}"/>
                </a:ext>
              </a:extLst>
            </p:cNvPr>
            <p:cNvSpPr/>
            <p:nvPr/>
          </p:nvSpPr>
          <p:spPr>
            <a:xfrm>
              <a:off x="6509084" y="2123364"/>
              <a:ext cx="733926" cy="415302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9E46A8-9E8E-B820-D569-328222DBA9A0}"/>
                  </a:ext>
                </a:extLst>
              </p:cNvPr>
              <p:cNvSpPr txBox="1"/>
              <p:nvPr/>
            </p:nvSpPr>
            <p:spPr>
              <a:xfrm>
                <a:off x="282216" y="723436"/>
                <a:ext cx="6384174" cy="49084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𝑜𝑐𝑒𝑎𝑛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𝑎𝑛𝑜𝑚𝑎𝑙𝑦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𝑜𝑐𝑒𝑎𝑛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9E46A8-9E8E-B820-D569-328222DBA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6" y="723436"/>
                <a:ext cx="6384174" cy="490840"/>
              </a:xfrm>
              <a:prstGeom prst="rect">
                <a:avLst/>
              </a:prstGeom>
              <a:blipFill>
                <a:blip r:embed="rId3"/>
                <a:stretch>
                  <a:fillRect r="-198" b="-10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8567F78-EDE4-A175-A1DC-86D4248E85BB}"/>
              </a:ext>
            </a:extLst>
          </p:cNvPr>
          <p:cNvGrpSpPr>
            <a:grpSpLocks noChangeAspect="1"/>
          </p:cNvGrpSpPr>
          <p:nvPr/>
        </p:nvGrpSpPr>
        <p:grpSpPr>
          <a:xfrm>
            <a:off x="7997209" y="4396576"/>
            <a:ext cx="3249576" cy="2241931"/>
            <a:chOff x="371474" y="1402078"/>
            <a:chExt cx="6400801" cy="42605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F2C0B0-4698-F255-A8B8-810417065B9F}"/>
                </a:ext>
              </a:extLst>
            </p:cNvPr>
            <p:cNvGrpSpPr/>
            <p:nvPr/>
          </p:nvGrpSpPr>
          <p:grpSpPr>
            <a:xfrm>
              <a:off x="371474" y="1402078"/>
              <a:ext cx="6400801" cy="4260533"/>
              <a:chOff x="2771774" y="2230753"/>
              <a:chExt cx="6400801" cy="4260533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70E91136-C734-FCB3-BC23-AD00AF5627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774" y="2230753"/>
                <a:ext cx="6400801" cy="426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Up Arrow 11">
                <a:extLst>
                  <a:ext uri="{FF2B5EF4-FFF2-40B4-BE49-F238E27FC236}">
                    <a16:creationId xmlns:a16="http://schemas.microsoft.com/office/drawing/2014/main" id="{9D036305-2F32-D9EB-872A-1B004680F03C}"/>
                  </a:ext>
                </a:extLst>
              </p:cNvPr>
              <p:cNvSpPr/>
              <p:nvPr/>
            </p:nvSpPr>
            <p:spPr>
              <a:xfrm>
                <a:off x="6443663" y="2386013"/>
                <a:ext cx="528637" cy="2043113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Up Arrow 12">
                <a:extLst>
                  <a:ext uri="{FF2B5EF4-FFF2-40B4-BE49-F238E27FC236}">
                    <a16:creationId xmlns:a16="http://schemas.microsoft.com/office/drawing/2014/main" id="{67BB5082-4A62-4EF8-A109-6F2A084CA917}"/>
                  </a:ext>
                </a:extLst>
              </p:cNvPr>
              <p:cNvSpPr/>
              <p:nvPr/>
            </p:nvSpPr>
            <p:spPr>
              <a:xfrm>
                <a:off x="4343400" y="3095625"/>
                <a:ext cx="528637" cy="1081088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DC6534-4212-A7BC-951A-22E832F08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6097" t="56698" r="35555" b="33092"/>
            <a:stretch/>
          </p:blipFill>
          <p:spPr>
            <a:xfrm>
              <a:off x="2085971" y="1510572"/>
              <a:ext cx="1762124" cy="5607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771916-4CDE-A270-F2DF-6FBACF7A3BAE}"/>
                </a:ext>
              </a:extLst>
            </p:cNvPr>
            <p:cNvSpPr txBox="1"/>
            <p:nvPr/>
          </p:nvSpPr>
          <p:spPr>
            <a:xfrm>
              <a:off x="1289916" y="3600451"/>
              <a:ext cx="2383010" cy="15792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Cold ocean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F72544-4071-D973-81D6-5981B4D0F78E}"/>
                </a:ext>
              </a:extLst>
            </p:cNvPr>
            <p:cNvSpPr txBox="1"/>
            <p:nvPr/>
          </p:nvSpPr>
          <p:spPr>
            <a:xfrm>
              <a:off x="3509323" y="4085465"/>
              <a:ext cx="2125350" cy="1267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Warm ocean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91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Here’s a challenging one: a </a:t>
            </a:r>
            <a:r>
              <a:rPr lang="en-US" sz="2400" b="1" i="1" dirty="0"/>
              <a:t>temperature-dependent</a:t>
            </a:r>
            <a:r>
              <a:rPr lang="en-US" sz="2400" b="1" dirty="0"/>
              <a:t> </a:t>
            </a:r>
            <a:r>
              <a:rPr lang="en-US" sz="2400" b="1" dirty="0" err="1"/>
              <a:t>F_oa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145A0-2545-E0BB-8698-1D4C18ACDE00}"/>
              </a:ext>
            </a:extLst>
          </p:cNvPr>
          <p:cNvSpPr txBox="1"/>
          <p:nvPr/>
        </p:nvSpPr>
        <p:spPr>
          <a:xfrm>
            <a:off x="5532990" y="7267230"/>
            <a:ext cx="47296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120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5F5F6-A6B7-9A7A-5330-0867F1A14F89}"/>
              </a:ext>
            </a:extLst>
          </p:cNvPr>
          <p:cNvGrpSpPr/>
          <p:nvPr/>
        </p:nvGrpSpPr>
        <p:grpSpPr>
          <a:xfrm>
            <a:off x="8148669" y="803799"/>
            <a:ext cx="3975017" cy="4833300"/>
            <a:chOff x="8148669" y="803799"/>
            <a:chExt cx="3975017" cy="4833300"/>
          </a:xfrm>
        </p:grpSpPr>
        <p:pic>
          <p:nvPicPr>
            <p:cNvPr id="3" name="Picture 2" descr="MuliMIX Electric Apple Grinder (0.8 Ton)">
              <a:extLst>
                <a:ext uri="{FF2B5EF4-FFF2-40B4-BE49-F238E27FC236}">
                  <a16:creationId xmlns:a16="http://schemas.microsoft.com/office/drawing/2014/main" id="{7F864007-3E18-3F64-68A1-0904B9E78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669" y="1634796"/>
              <a:ext cx="3588407" cy="3588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518ADE-CC9F-402B-8628-003A0CDB7CB8}"/>
                </a:ext>
              </a:extLst>
            </p:cNvPr>
            <p:cNvSpPr txBox="1"/>
            <p:nvPr/>
          </p:nvSpPr>
          <p:spPr>
            <a:xfrm>
              <a:off x="9128234" y="803799"/>
              <a:ext cx="29954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C_ocean</a:t>
              </a:r>
              <a:r>
                <a:rPr lang="en-US" sz="2400" dirty="0"/>
                <a:t> and </a:t>
              </a:r>
              <a:r>
                <a:rPr lang="en-US" sz="2400" dirty="0" err="1"/>
                <a:t>ClimateParams</a:t>
              </a:r>
              <a:r>
                <a:rPr lang="en-US" sz="2400" dirty="0"/>
                <a:t> go in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09A0A5-7018-4C6E-3161-26314A0EF28D}"/>
                </a:ext>
              </a:extLst>
            </p:cNvPr>
            <p:cNvSpPr txBox="1"/>
            <p:nvPr/>
          </p:nvSpPr>
          <p:spPr>
            <a:xfrm>
              <a:off x="9382281" y="5175434"/>
              <a:ext cx="2470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F_oa</a:t>
              </a:r>
              <a:r>
                <a:rPr lang="en-US" sz="2400" dirty="0"/>
                <a:t> comes out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149CE97-38F4-93A0-7F6A-65645836B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3" y="1837846"/>
            <a:ext cx="8686709" cy="29077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547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Setting up diagnostic functions: ocean pH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E430-31D1-5327-4689-C9BB0731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" y="1784349"/>
            <a:ext cx="7442200" cy="3289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87C9DE7-F28D-6267-1828-03ABDD37DF08}"/>
              </a:ext>
            </a:extLst>
          </p:cNvPr>
          <p:cNvGrpSpPr>
            <a:grpSpLocks noChangeAspect="1"/>
          </p:cNvGrpSpPr>
          <p:nvPr/>
        </p:nvGrpSpPr>
        <p:grpSpPr>
          <a:xfrm>
            <a:off x="8705480" y="953352"/>
            <a:ext cx="3355293" cy="4099124"/>
            <a:chOff x="8148669" y="316781"/>
            <a:chExt cx="4408004" cy="5385211"/>
          </a:xfrm>
        </p:grpSpPr>
        <p:pic>
          <p:nvPicPr>
            <p:cNvPr id="18" name="Picture 17" descr="MuliMIX Electric Apple Grinder (0.8 Ton)">
              <a:extLst>
                <a:ext uri="{FF2B5EF4-FFF2-40B4-BE49-F238E27FC236}">
                  <a16:creationId xmlns:a16="http://schemas.microsoft.com/office/drawing/2014/main" id="{BE610F2D-5D12-322A-5120-7A9EC5C2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669" y="1634796"/>
              <a:ext cx="3588407" cy="3588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5B7FA-4D10-DE27-7312-627E92F920B6}"/>
                </a:ext>
              </a:extLst>
            </p:cNvPr>
            <p:cNvSpPr txBox="1"/>
            <p:nvPr/>
          </p:nvSpPr>
          <p:spPr>
            <a:xfrm>
              <a:off x="8224326" y="316781"/>
              <a:ext cx="4332347" cy="109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C_atm</a:t>
              </a:r>
              <a:r>
                <a:rPr lang="en-US" sz="2400" dirty="0"/>
                <a:t> and </a:t>
              </a:r>
              <a:r>
                <a:rPr lang="en-US" sz="2400" dirty="0" err="1"/>
                <a:t>ClimateParams</a:t>
              </a:r>
              <a:r>
                <a:rPr lang="en-US" sz="2400" dirty="0"/>
                <a:t> go in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F507D9-84CB-32E8-EE90-96A93594159A}"/>
                </a:ext>
              </a:extLst>
            </p:cNvPr>
            <p:cNvSpPr txBox="1"/>
            <p:nvPr/>
          </p:nvSpPr>
          <p:spPr>
            <a:xfrm>
              <a:off x="8597756" y="5095481"/>
              <a:ext cx="3139319" cy="606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pH comes out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73630E-C59D-6E15-128E-23972AB43194}"/>
              </a:ext>
            </a:extLst>
          </p:cNvPr>
          <p:cNvSpPr txBox="1"/>
          <p:nvPr/>
        </p:nvSpPr>
        <p:spPr>
          <a:xfrm>
            <a:off x="3111500" y="5664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(And a few others)</a:t>
            </a:r>
          </a:p>
        </p:txBody>
      </p:sp>
    </p:spTree>
    <p:extLst>
      <p:ext uri="{BB962C8B-B14F-4D97-AF65-F5344CB8AC3E}">
        <p14:creationId xmlns:p14="http://schemas.microsoft.com/office/powerpoint/2010/main" val="240492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DE844-84BD-1E96-696D-83283E48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96" y="1139304"/>
            <a:ext cx="726440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60E1C1-0B78-938E-C8D8-44CEC19A8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709" y="3912443"/>
            <a:ext cx="7061200" cy="1765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209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That led to a timeline of amounts in the atmosphere and the upper ocean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F8DA6C62-5280-CAF8-7D00-E3035AC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1AFDD3F-47DC-1E5A-773B-57EAFDA2DA63}"/>
              </a:ext>
            </a:extLst>
          </p:cNvPr>
          <p:cNvGrpSpPr>
            <a:grpSpLocks noChangeAspect="1"/>
          </p:cNvGrpSpPr>
          <p:nvPr/>
        </p:nvGrpSpPr>
        <p:grpSpPr>
          <a:xfrm>
            <a:off x="265391" y="1063196"/>
            <a:ext cx="6096000" cy="4554175"/>
            <a:chOff x="0" y="1711379"/>
            <a:chExt cx="4560570" cy="34070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C1FF23-874F-B664-EDA8-6A0A434F4D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1711379"/>
              <a:ext cx="4560570" cy="3407092"/>
              <a:chOff x="0" y="1711379"/>
              <a:chExt cx="5154930" cy="38511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E61F03E-10F9-C83F-FF38-338111589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711379"/>
                <a:ext cx="5154930" cy="3851124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D9AB8BE-A3B0-6FE7-94BC-91564DF128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670" y="3806190"/>
                <a:ext cx="148590" cy="16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7705DB-2968-C3FD-0084-6244523A9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59852" y="4091798"/>
                <a:ext cx="2183348" cy="730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Pre-industrial carbon amounts 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2DF18EF-C3A3-6DD8-4A99-D4B8F22E94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547" y="4608600"/>
              <a:ext cx="131458" cy="141570"/>
            </a:xfrm>
            <a:prstGeom prst="ellipse">
              <a:avLst/>
            </a:prstGeom>
            <a:solidFill>
              <a:srgbClr val="50EC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114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3B1D67-BB71-BA4B-B9CB-A1E02533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6" y="756187"/>
            <a:ext cx="7898005" cy="5802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We’ve also looked at net atm/ocean fluxes</a:t>
            </a:r>
            <a:endParaRPr lang="en-US" sz="2400" b="1" i="1" dirty="0"/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0" y="2108911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6CD55DB8-EBF9-CC43-8563-E96182B5F122}"/>
              </a:ext>
            </a:extLst>
          </p:cNvPr>
          <p:cNvSpPr/>
          <p:nvPr/>
        </p:nvSpPr>
        <p:spPr>
          <a:xfrm>
            <a:off x="4001956" y="1984925"/>
            <a:ext cx="6661220" cy="1855555"/>
          </a:xfrm>
          <a:prstGeom prst="arc">
            <a:avLst>
              <a:gd name="adj1" fmla="val 11566503"/>
              <a:gd name="adj2" fmla="val 21519853"/>
            </a:avLst>
          </a:prstGeom>
          <a:ln w="63500">
            <a:solidFill>
              <a:schemeClr val="accent1">
                <a:alpha val="7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9D7ECFC7-E0D4-B5CB-E3AC-2DDCCA2C0313}"/>
              </a:ext>
            </a:extLst>
          </p:cNvPr>
          <p:cNvSpPr/>
          <p:nvPr/>
        </p:nvSpPr>
        <p:spPr>
          <a:xfrm>
            <a:off x="4502552" y="1200303"/>
            <a:ext cx="6961738" cy="3548786"/>
          </a:xfrm>
          <a:prstGeom prst="arc">
            <a:avLst>
              <a:gd name="adj1" fmla="val 11740487"/>
              <a:gd name="adj2" fmla="val 21519853"/>
            </a:avLst>
          </a:prstGeom>
          <a:ln w="63500">
            <a:solidFill>
              <a:schemeClr val="accent1">
                <a:alpha val="79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3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3B1D67-BB71-BA4B-B9CB-A1E02533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6" y="756187"/>
            <a:ext cx="7898005" cy="5802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And at net atm/land fluxes</a:t>
            </a:r>
            <a:endParaRPr lang="en-US" sz="2400" b="1" i="1" dirty="0"/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0" y="2108911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6CD55DB8-EBF9-CC43-8563-E96182B5F122}"/>
              </a:ext>
            </a:extLst>
          </p:cNvPr>
          <p:cNvSpPr/>
          <p:nvPr/>
        </p:nvSpPr>
        <p:spPr>
          <a:xfrm>
            <a:off x="5135301" y="934825"/>
            <a:ext cx="3557285" cy="3057021"/>
          </a:xfrm>
          <a:prstGeom prst="arc">
            <a:avLst>
              <a:gd name="adj1" fmla="val 13348762"/>
              <a:gd name="adj2" fmla="val 21521920"/>
            </a:avLst>
          </a:prstGeom>
          <a:ln w="63500">
            <a:solidFill>
              <a:schemeClr val="accent2">
                <a:lumMod val="50000"/>
                <a:alpha val="7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9D7ECFC7-E0D4-B5CB-E3AC-2DDCCA2C0313}"/>
              </a:ext>
            </a:extLst>
          </p:cNvPr>
          <p:cNvSpPr/>
          <p:nvPr/>
        </p:nvSpPr>
        <p:spPr>
          <a:xfrm>
            <a:off x="5052784" y="601883"/>
            <a:ext cx="4236359" cy="3723373"/>
          </a:xfrm>
          <a:prstGeom prst="arc">
            <a:avLst>
              <a:gd name="adj1" fmla="val 12505408"/>
              <a:gd name="adj2" fmla="val 21519853"/>
            </a:avLst>
          </a:prstGeom>
          <a:ln w="63500">
            <a:solidFill>
              <a:schemeClr val="accent2">
                <a:lumMod val="50000"/>
                <a:alpha val="79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EE8AB9-9217-3EB8-39B1-566B23F7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4" y="1065587"/>
            <a:ext cx="6901179" cy="5184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For decades, observations have shown (and Cambio agrees) that the combined net flux (land and oceans) has been about ½ of the annual anthropogenic flux to atmosphere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03" y="1480963"/>
            <a:ext cx="5274945" cy="35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C0FD6CB-B25F-204A-9A30-3D15F9878A03}"/>
              </a:ext>
            </a:extLst>
          </p:cNvPr>
          <p:cNvGrpSpPr/>
          <p:nvPr/>
        </p:nvGrpSpPr>
        <p:grpSpPr>
          <a:xfrm>
            <a:off x="4696787" y="2179229"/>
            <a:ext cx="36898" cy="2908210"/>
            <a:chOff x="3994260" y="2216370"/>
            <a:chExt cx="36898" cy="290821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EFF6BA8-3A94-CB1C-0BC1-90B0AB4162B7}"/>
                </a:ext>
              </a:extLst>
            </p:cNvPr>
            <p:cNvCxnSpPr>
              <a:cxnSpLocks/>
            </p:cNvCxnSpPr>
            <p:nvPr/>
          </p:nvCxnSpPr>
          <p:spPr>
            <a:xfrm>
              <a:off x="4031158" y="2216370"/>
              <a:ext cx="0" cy="2120098"/>
            </a:xfrm>
            <a:prstGeom prst="line">
              <a:avLst/>
            </a:prstGeom>
            <a:ln w="127000">
              <a:solidFill>
                <a:schemeClr val="tx2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DBEDD9-A328-2B5C-9F73-D49FF1EF9A2D}"/>
                </a:ext>
              </a:extLst>
            </p:cNvPr>
            <p:cNvCxnSpPr>
              <a:cxnSpLocks/>
            </p:cNvCxnSpPr>
            <p:nvPr/>
          </p:nvCxnSpPr>
          <p:spPr>
            <a:xfrm>
              <a:off x="3994260" y="4336468"/>
              <a:ext cx="0" cy="788112"/>
            </a:xfrm>
            <a:prstGeom prst="line">
              <a:avLst/>
            </a:prstGeom>
            <a:ln w="63500">
              <a:solidFill>
                <a:schemeClr val="accent2">
                  <a:lumMod val="50000"/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7BCBA36-EC8D-899C-A8AC-2A8D19C6FD89}"/>
              </a:ext>
            </a:extLst>
          </p:cNvPr>
          <p:cNvSpPr txBox="1"/>
          <p:nvPr/>
        </p:nvSpPr>
        <p:spPr>
          <a:xfrm>
            <a:off x="7045376" y="5183429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say that these sinks are Earth’s ”free” ecosystem service. How long will it last? See the Discussion assignment.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105633-2F3A-D6E0-185B-54FB1499D907}"/>
              </a:ext>
            </a:extLst>
          </p:cNvPr>
          <p:cNvCxnSpPr>
            <a:cxnSpLocks/>
          </p:cNvCxnSpPr>
          <p:nvPr/>
        </p:nvCxnSpPr>
        <p:spPr>
          <a:xfrm>
            <a:off x="4764241" y="4302240"/>
            <a:ext cx="0" cy="553264"/>
          </a:xfrm>
          <a:prstGeom prst="line">
            <a:avLst/>
          </a:prstGeom>
          <a:ln w="63500">
            <a:solidFill>
              <a:schemeClr val="accent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5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3537936" cy="600164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 also predicts that oceans are not a permanent sink, but rather temporary storage. </a:t>
            </a:r>
          </a:p>
          <a:p>
            <a:endParaRPr lang="en-US" sz="2400" b="1" dirty="0"/>
          </a:p>
          <a:p>
            <a:r>
              <a:rPr lang="en-US" sz="2400" b="1" dirty="0"/>
              <a:t>This reversal is because the climate seems to be on a path back to something like pre-industrial: As carbon amounts in the atmosphere return to normal, the supersaturated oceans begin to give up some of their excess carbon.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845EB7-62F7-B3CA-A09F-148F668C9B96}"/>
              </a:ext>
            </a:extLst>
          </p:cNvPr>
          <p:cNvGrpSpPr>
            <a:grpSpLocks noChangeAspect="1"/>
          </p:cNvGrpSpPr>
          <p:nvPr/>
        </p:nvGrpSpPr>
        <p:grpSpPr>
          <a:xfrm>
            <a:off x="3685435" y="3338811"/>
            <a:ext cx="4636763" cy="3464015"/>
            <a:chOff x="24527" y="1729702"/>
            <a:chExt cx="4536042" cy="33887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68AD73-3F05-FB14-A334-DD0645E2D0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527" y="1729702"/>
              <a:ext cx="4536042" cy="3388768"/>
              <a:chOff x="27724" y="1732090"/>
              <a:chExt cx="5127205" cy="383041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B725EFE-427D-7DD8-97A3-7C9BB4610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24" y="1732090"/>
                <a:ext cx="5127205" cy="3830412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BFF9F-9765-E246-A3A6-72F15900A9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670" y="3806190"/>
                <a:ext cx="148590" cy="1600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7EA7C6-983B-981A-D999-D234D4255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59852" y="4091798"/>
                <a:ext cx="2183348" cy="730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Pre-industrial carbon amounts 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D89737-BD52-15E9-B32A-60973C9AE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547" y="4608600"/>
              <a:ext cx="131458" cy="141570"/>
            </a:xfrm>
            <a:prstGeom prst="ellipse">
              <a:avLst/>
            </a:prstGeom>
            <a:solidFill>
              <a:srgbClr val="50ECE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E8E7F7-9AA4-D856-DCC6-9278461B6F45}"/>
              </a:ext>
            </a:extLst>
          </p:cNvPr>
          <p:cNvGrpSpPr>
            <a:grpSpLocks noChangeAspect="1"/>
          </p:cNvGrpSpPr>
          <p:nvPr/>
        </p:nvGrpSpPr>
        <p:grpSpPr>
          <a:xfrm>
            <a:off x="3685437" y="104996"/>
            <a:ext cx="8198624" cy="3374675"/>
            <a:chOff x="3677003" y="186234"/>
            <a:chExt cx="9133476" cy="375947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CA775F-1D40-E45D-4FCF-C9B099B9A4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77003" y="506681"/>
              <a:ext cx="9133476" cy="3439028"/>
              <a:chOff x="-770173" y="1457192"/>
              <a:chExt cx="11397942" cy="429166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D3D37B-D3C2-A2CA-B103-3AB3127070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553" b="9670"/>
              <a:stretch/>
            </p:blipFill>
            <p:spPr>
              <a:xfrm>
                <a:off x="-770173" y="1457192"/>
                <a:ext cx="6901570" cy="429166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6736C2-1052-645C-6007-D9AB19E98240}"/>
                  </a:ext>
                </a:extLst>
              </p:cNvPr>
              <p:cNvSpPr txBox="1"/>
              <p:nvPr/>
            </p:nvSpPr>
            <p:spPr>
              <a:xfrm>
                <a:off x="5974313" y="1766241"/>
                <a:ext cx="4653456" cy="89854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Peak backlash (net ocean-to-atmosphere flux is a maximum)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779B83-FE3D-D7D6-6FE5-080379D79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5509" y="1504708"/>
              <a:ext cx="1150241" cy="949125"/>
            </a:xfrm>
            <a:prstGeom prst="straightConnector1">
              <a:avLst/>
            </a:prstGeom>
            <a:ln w="63500">
              <a:solidFill>
                <a:schemeClr val="tx1">
                  <a:alpha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2DB829-26E9-3B1F-D1F8-93BEB4269E9F}"/>
                </a:ext>
              </a:extLst>
            </p:cNvPr>
            <p:cNvSpPr txBox="1"/>
            <p:nvPr/>
          </p:nvSpPr>
          <p:spPr>
            <a:xfrm>
              <a:off x="3802050" y="186234"/>
              <a:ext cx="2826323" cy="10286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Oceans become a net source of carbon around mid-century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D20DCE1-2A75-0BBD-9889-857E0A52010C}"/>
                </a:ext>
              </a:extLst>
            </p:cNvPr>
            <p:cNvCxnSpPr>
              <a:cxnSpLocks/>
            </p:cNvCxnSpPr>
            <p:nvPr/>
          </p:nvCxnSpPr>
          <p:spPr>
            <a:xfrm>
              <a:off x="6628373" y="1214847"/>
              <a:ext cx="987770" cy="1525635"/>
            </a:xfrm>
            <a:prstGeom prst="straightConnector1">
              <a:avLst/>
            </a:prstGeom>
            <a:ln w="63500">
              <a:solidFill>
                <a:schemeClr val="tx1">
                  <a:alpha val="34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356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Plan for the 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69EE8-83E3-03B8-22B7-CDD70F4D75CB}"/>
              </a:ext>
            </a:extLst>
          </p:cNvPr>
          <p:cNvSpPr txBox="1"/>
          <p:nvPr/>
        </p:nvSpPr>
        <p:spPr>
          <a:xfrm>
            <a:off x="433247" y="1905506"/>
            <a:ext cx="113255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Talk about the difference between kinds of variables in Cambio 1.0: </a:t>
            </a:r>
            <a:r>
              <a:rPr lang="en-US" sz="2400" b="1" dirty="0"/>
              <a:t>parametric</a:t>
            </a:r>
            <a:r>
              <a:rPr lang="en-US" sz="2400" dirty="0"/>
              <a:t>, </a:t>
            </a:r>
            <a:r>
              <a:rPr lang="en-US" sz="2400" b="1" dirty="0"/>
              <a:t>prognostic</a:t>
            </a:r>
            <a:r>
              <a:rPr lang="en-US" sz="2400" dirty="0"/>
              <a:t>, and </a:t>
            </a:r>
            <a:r>
              <a:rPr lang="en-US" sz="2400" b="1" dirty="0"/>
              <a:t>diagnostic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Introduce two functions that create Python dictionaries to help keep things organized: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GetMyScenario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CreateClimateParams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up functions to calculate (“diagnose”) variables.</a:t>
            </a:r>
          </a:p>
        </p:txBody>
      </p:sp>
    </p:spTree>
    <p:extLst>
      <p:ext uri="{BB962C8B-B14F-4D97-AF65-F5344CB8AC3E}">
        <p14:creationId xmlns:p14="http://schemas.microsoft.com/office/powerpoint/2010/main" val="29310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Different kinds of quantities in Cambio 1.0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2B22B-778F-F8A7-ADC4-69DF2159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164" y="3428999"/>
            <a:ext cx="4017557" cy="30180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5EF125-D2C7-022E-FC2B-C3A44C50EB99}"/>
                  </a:ext>
                </a:extLst>
              </p:cNvPr>
              <p:cNvSpPr txBox="1"/>
              <p:nvPr/>
            </p:nvSpPr>
            <p:spPr>
              <a:xfrm>
                <a:off x="42502" y="499218"/>
                <a:ext cx="6647665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Parametric variables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Constants specified prior to the Euler loop, found on the </a:t>
                </a:r>
                <a:r>
                  <a:rPr lang="en-US" sz="2000" b="1" dirty="0"/>
                  <a:t>right-hand-side</a:t>
                </a:r>
                <a:r>
                  <a:rPr lang="en-US" sz="2000" dirty="0"/>
                  <a:t> of assignments within the Euler loop.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Example: the anthropogenic emissions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-- which is an entire array of parametric values, actually.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b="1" dirty="0"/>
              </a:p>
              <a:p>
                <a:r>
                  <a:rPr lang="en-US" sz="2000" b="1" dirty="0"/>
                  <a:t>Prognostic variables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Appear on the </a:t>
                </a:r>
                <a:r>
                  <a:rPr lang="en-US" sz="2000" b="1" dirty="0"/>
                  <a:t>left-hand-side and the right-hand-side </a:t>
                </a:r>
                <a:r>
                  <a:rPr lang="en-US" sz="2000" dirty="0"/>
                  <a:t>of assignments in the Euler loop.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𝑜𝑐𝑒𝑎𝑛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are used to calculate fluxes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𝑎𝑜</m:t>
                        </m:r>
                      </m:sub>
                    </m:sSub>
                  </m:oMath>
                </a14:m>
                <a:r>
                  <a:rPr lang="en-US" sz="2000" dirty="0"/>
                  <a:t>, etc.), and those fluxes  are used to update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𝑜𝑐𝑒𝑎𝑛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b="1" dirty="0"/>
              </a:p>
              <a:p>
                <a:r>
                  <a:rPr lang="en-US" sz="2000" b="1" dirty="0"/>
                  <a:t>Diagnostic variables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Appear strictly on the </a:t>
                </a:r>
                <a:r>
                  <a:rPr lang="en-US" sz="2000" b="1" dirty="0"/>
                  <a:t>left-hand-side</a:t>
                </a:r>
                <a:r>
                  <a:rPr lang="en-US" sz="2000" dirty="0"/>
                  <a:t> of assignments in the loop (i.e., they’re calculated, even graphed), but don’t affect the prognostic variables.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Examples: temperature anomaly, ocean pH (which we’ll get to).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5EF125-D2C7-022E-FC2B-C3A44C50E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2" y="499218"/>
                <a:ext cx="6647665" cy="6247864"/>
              </a:xfrm>
              <a:prstGeom prst="rect">
                <a:avLst/>
              </a:prstGeom>
              <a:blipFill>
                <a:blip r:embed="rId3"/>
                <a:stretch>
                  <a:fillRect l="-954" t="-609" r="-1145" b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364665D-26CA-5661-D482-4DA09E48C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164" y="657631"/>
            <a:ext cx="3912243" cy="24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GetMyScenario</a:t>
            </a:r>
            <a:r>
              <a:rPr lang="en-US" sz="2400" b="1" dirty="0"/>
              <a:t>: a function that loads in your emission scenario!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6F234C1-F70C-92DF-3CB8-36242999AE7E}"/>
              </a:ext>
            </a:extLst>
          </p:cNvPr>
          <p:cNvSpPr/>
          <p:nvPr/>
        </p:nvSpPr>
        <p:spPr>
          <a:xfrm>
            <a:off x="5767929" y="3191719"/>
            <a:ext cx="775503" cy="474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1DE381-F982-95C6-89E7-8B3BCF1CD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" t="409"/>
          <a:stretch/>
        </p:blipFill>
        <p:spPr>
          <a:xfrm>
            <a:off x="165797" y="577850"/>
            <a:ext cx="9968616" cy="56030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1C48A-ACB6-99F9-0B87-CBFF40D2B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54" y="2774086"/>
            <a:ext cx="5710123" cy="39148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870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538</Words>
  <Application>Microsoft Macintosh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81</cp:revision>
  <dcterms:created xsi:type="dcterms:W3CDTF">2021-10-22T17:10:02Z</dcterms:created>
  <dcterms:modified xsi:type="dcterms:W3CDTF">2024-10-28T14:26:55Z</dcterms:modified>
</cp:coreProperties>
</file>