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001" r:id="rId2"/>
    <p:sldId id="2006" r:id="rId3"/>
    <p:sldId id="2002" r:id="rId4"/>
    <p:sldId id="290" r:id="rId5"/>
    <p:sldId id="2000" r:id="rId6"/>
    <p:sldId id="1903" r:id="rId7"/>
    <p:sldId id="256" r:id="rId8"/>
    <p:sldId id="1898" r:id="rId9"/>
    <p:sldId id="19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6"/>
  </p:normalViewPr>
  <p:slideViewPr>
    <p:cSldViewPr snapToGrid="0" showGuides="1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9AE5-CC78-854A-B0FD-9222285B9799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46035-70D6-0E47-80A6-BAA08FE31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the temperature if CO2 continues to rise. If we reduce CO2 emissions to zero.</a:t>
            </a:r>
          </a:p>
        </p:txBody>
      </p:sp>
    </p:spTree>
    <p:extLst>
      <p:ext uri="{BB962C8B-B14F-4D97-AF65-F5344CB8AC3E}">
        <p14:creationId xmlns:p14="http://schemas.microsoft.com/office/powerpoint/2010/main" val="296403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0753-4009-5500-A440-323603A82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16CC8-1E88-D0CF-0CCF-D7E7FA688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6128-1610-6161-E170-F210E957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584D-7FED-BD4A-BB6D-CF311F2A8BA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7D0A-9DAF-8171-1D17-E5A2F5DA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D7C19-E955-1C59-0834-C1C0CF5E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E58D-6D03-FD47-BC1D-43DB2BE7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0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7E7E-F01B-9080-ECE7-BDEB5F29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E4D2E-77A8-F258-4BCE-67A58876F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FF32F-4CB9-0620-8187-DCFDC8CE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584D-7FED-BD4A-BB6D-CF311F2A8BA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2A258-DF2F-77B7-05F9-81CF00E4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17CB6-49B7-179F-AD5F-863D3888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E58D-6D03-FD47-BC1D-43DB2BE7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7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9F57C-63C8-81DE-5ADE-D1233131E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DDCAF-19F8-B70D-415C-5F55E0B3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00DB3-2BB8-4BE2-7C6C-E7927A22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584D-7FED-BD4A-BB6D-CF311F2A8BA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455DC-CBFB-D07B-F8EF-0103D88E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EF1E-219A-885E-31D1-06B2C625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E58D-6D03-FD47-BC1D-43DB2BE7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4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25AD-53A7-78A4-33B5-FCCE26FA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B80B-7F05-3FCE-CED5-18B18FE4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5FAE3-E4A5-E2A9-DBFF-AEE45BB0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584D-7FED-BD4A-BB6D-CF311F2A8BA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F7C-938D-463D-3B89-2CD2F9CC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36E31-BAE8-4BEA-0A58-9B9CF29D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E58D-6D03-FD47-BC1D-43DB2BE7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2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8085-2A09-E36B-ED4A-B6E78524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63EF8-9704-67FB-5BCC-0BF4A3DA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7D5B9-775C-5ADD-B133-ACBC3C68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584D-7FED-BD4A-BB6D-CF311F2A8BA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B7290-A70A-1C2D-5A6F-F96700EF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3D9A-C644-787C-9BEF-9C731829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E58D-6D03-FD47-BC1D-43DB2BE7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9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E6FE-D52A-C583-CE5A-82B33474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EFBF-304C-0DF1-BF4D-3314E484E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A24D4-A94C-CAFF-9DFD-14729802F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CFE7C-873D-B0E9-121C-CC5E1275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584D-7FED-BD4A-BB6D-CF311F2A8BA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21715-0DB1-207D-A559-050491D0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02DAD-E96C-9826-16A8-9C416EE0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E58D-6D03-FD47-BC1D-43DB2BE7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F3C0-985D-EC2B-C8AB-BF66BB3F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F56EC-9FAC-67BE-DC74-18306D772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2D57F-1DD6-236F-5C8B-ECC18F337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23ADC-BE55-51DC-ED22-2BC4F9756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830C2-AAE2-3638-073F-6301B5C78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EF1B3-216B-0CED-DB46-17DC87FF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584D-7FED-BD4A-BB6D-CF311F2A8BA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D3A4A-E68E-0100-F3CE-C6857F9B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0B09-D20C-A714-8D25-90E98978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E58D-6D03-FD47-BC1D-43DB2BE7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D86A-BD2E-9176-8D68-8880D62B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9CC7F-9AF4-0F52-C479-CE6338CF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584D-7FED-BD4A-BB6D-CF311F2A8BA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17E78-97A6-7F02-1506-3185FE4C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CD485-D183-E6C8-AC56-18339D3F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E58D-6D03-FD47-BC1D-43DB2BE7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84838-C7F1-4FA4-30BF-D4C31CED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584D-7FED-BD4A-BB6D-CF311F2A8BA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8DD06-4B3B-B8E3-CA0B-9E63FF54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6AB73-3A47-F670-888B-B8A04826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E58D-6D03-FD47-BC1D-43DB2BE7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80EA-4D79-B0E3-0577-B889D395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16920-C8F7-51D6-A660-9A6A5D93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EF483-9538-7353-296F-6D21EAD27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F014C-50EB-4D0F-28AC-658B3783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584D-7FED-BD4A-BB6D-CF311F2A8BA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DAF53-D450-8AE4-65FC-9CFE2EE1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8E718-5C46-6C38-9E0E-142A504D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E58D-6D03-FD47-BC1D-43DB2BE7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8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E399-EBC3-18AE-E9EB-C52C12D4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D31A4-6E31-D301-24FF-FEE8A5418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C4EC7-6644-57E6-9572-5E1BC5C37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69FF1-568A-B31F-DD79-F33E58F8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584D-7FED-BD4A-BB6D-CF311F2A8BA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2110A-4E28-B679-78CF-AB8D2C53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03F11-87E9-363F-7036-B2D57783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E58D-6D03-FD47-BC1D-43DB2BE7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8EE1B-B8CB-4C92-CC3E-8BD79BB5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21483-C812-05A6-87D7-2690568A3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F52D-128A-970C-4DBF-D74858E40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E584D-7FED-BD4A-BB6D-CF311F2A8BA5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5D964-0963-0BF1-E4CE-53AA8FE08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4ECB6-6651-38B7-9A2F-E55AFB339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E58D-6D03-FD47-BC1D-43DB2BE78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9.jpeg"/><Relationship Id="rId7" Type="http://schemas.openxmlformats.org/officeDocument/2006/relationships/image" Target="../media/image20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20.png"/><Relationship Id="rId4" Type="http://schemas.openxmlformats.org/officeDocument/2006/relationships/image" Target="../media/image70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7" Type="http://schemas.openxmlformats.org/officeDocument/2006/relationships/image" Target="NULL"/><Relationship Id="rId12" Type="http://schemas.openxmlformats.org/officeDocument/2006/relationships/image" Target="../media/image2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NULL"/><Relationship Id="rId9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In </a:t>
            </a:r>
            <a:r>
              <a:rPr lang="en-US" sz="2400" b="1" dirty="0" err="1"/>
              <a:t>DiagnosticFunctions</a:t>
            </a:r>
            <a:r>
              <a:rPr lang="en-US" sz="2400" b="1" dirty="0"/>
              <a:t>, we worked on making Python functions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5413B2-E33F-6D39-B3F0-28BD9B61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853" y="2425990"/>
            <a:ext cx="609600" cy="304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524D82-934C-B58D-4B57-CCBED89B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8" y="681031"/>
            <a:ext cx="9583767" cy="3489917"/>
          </a:xfrm>
          <a:prstGeom prst="rect">
            <a:avLst/>
          </a:prstGeom>
        </p:spPr>
      </p:pic>
      <p:pic>
        <p:nvPicPr>
          <p:cNvPr id="24" name="Picture 2" descr="MuliMIX Electric Apple Grinder (0.8 Ton)">
            <a:extLst>
              <a:ext uri="{FF2B5EF4-FFF2-40B4-BE49-F238E27FC236}">
                <a16:creationId xmlns:a16="http://schemas.microsoft.com/office/drawing/2014/main" id="{205F80E8-B301-AFEE-CCBD-AB4C0D097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757" y="2578390"/>
            <a:ext cx="3825753" cy="382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95E68E-A7D9-FAF1-3CB2-ABF8B096A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6453" y="5599433"/>
            <a:ext cx="1054100" cy="241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AE4539F-F860-4B40-E4C0-FAFAA11A7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891" y="2308714"/>
            <a:ext cx="609600" cy="2696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3DFA46-E61F-597B-7605-DE6D97ABC6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560" y="2288808"/>
            <a:ext cx="1524000" cy="266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47CD1E-440F-3224-2F3D-CDAB14E109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9882" y="2305339"/>
            <a:ext cx="647700" cy="241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558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57D8E0-73E5-EC80-4455-611F4E4C9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8" y="1430430"/>
            <a:ext cx="9658437" cy="3001585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In </a:t>
            </a:r>
            <a:r>
              <a:rPr lang="en-US" sz="2400" b="1" dirty="0" err="1"/>
              <a:t>DiagnosticFunctions</a:t>
            </a:r>
            <a:r>
              <a:rPr lang="en-US" sz="2400" b="1" dirty="0"/>
              <a:t>, we worked on making Python functions</a:t>
            </a:r>
          </a:p>
        </p:txBody>
      </p:sp>
      <p:pic>
        <p:nvPicPr>
          <p:cNvPr id="24" name="Picture 2" descr="MuliMIX Electric Apple Grinder (0.8 Ton)">
            <a:extLst>
              <a:ext uri="{FF2B5EF4-FFF2-40B4-BE49-F238E27FC236}">
                <a16:creationId xmlns:a16="http://schemas.microsoft.com/office/drawing/2014/main" id="{205F80E8-B301-AFEE-CCBD-AB4C0D097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757" y="2578390"/>
            <a:ext cx="3825753" cy="382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8B9E0E-5587-6F05-EEF8-6289C1CDD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91" y="2308714"/>
            <a:ext cx="609600" cy="2696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C5F09A-29A2-8935-388C-F7241F136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9560" y="2288808"/>
            <a:ext cx="1524000" cy="266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95E68E-A7D9-FAF1-3CB2-ABF8B096A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6453" y="5599433"/>
            <a:ext cx="1054100" cy="241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B5CE802-B161-C4AC-D43D-A726219B91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9882" y="2305339"/>
            <a:ext cx="647700" cy="241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51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In </a:t>
            </a:r>
            <a:r>
              <a:rPr lang="en-US" sz="2400" b="1" dirty="0" err="1"/>
              <a:t>DiagnosticFunctions</a:t>
            </a:r>
            <a:r>
              <a:rPr lang="en-US" sz="2400" b="1" dirty="0"/>
              <a:t>, we worked on making Python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AC7887-8ACA-4C52-E6CF-47AE88E5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5" y="595832"/>
            <a:ext cx="9777488" cy="3038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6E6CA0-5CD9-17AA-33D3-DC4C682B012F}"/>
              </a:ext>
            </a:extLst>
          </p:cNvPr>
          <p:cNvGrpSpPr>
            <a:grpSpLocks noChangeAspect="1"/>
          </p:cNvGrpSpPr>
          <p:nvPr/>
        </p:nvGrpSpPr>
        <p:grpSpPr>
          <a:xfrm>
            <a:off x="275330" y="3787166"/>
            <a:ext cx="4789860" cy="2808491"/>
            <a:chOff x="6799385" y="3607257"/>
            <a:chExt cx="5185050" cy="30402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26F7DB-AD2B-F656-97B3-EE6E4EC49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519"/>
            <a:stretch/>
          </p:blipFill>
          <p:spPr>
            <a:xfrm>
              <a:off x="6799385" y="3607257"/>
              <a:ext cx="5185050" cy="3040208"/>
            </a:xfrm>
            <a:prstGeom prst="rect">
              <a:avLst/>
            </a:prstGeom>
            <a:ln w="57150"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50F41-05CD-C9AF-FB91-97172A7E0F88}"/>
                </a:ext>
              </a:extLst>
            </p:cNvPr>
            <p:cNvSpPr txBox="1"/>
            <p:nvPr/>
          </p:nvSpPr>
          <p:spPr>
            <a:xfrm>
              <a:off x="9351177" y="3825749"/>
              <a:ext cx="2633257" cy="1099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Climate sensitivity </a:t>
              </a:r>
              <a:r>
                <a:rPr lang="en-US" sz="2000" dirty="0"/>
                <a:t>(CS) = slope of the orange line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CF3B739-2C42-86A3-F04F-A699C506851C}"/>
                    </a:ext>
                  </a:extLst>
                </p:cNvPr>
                <p:cNvSpPr txBox="1"/>
                <p:nvPr/>
              </p:nvSpPr>
              <p:spPr>
                <a:xfrm>
                  <a:off x="9032152" y="6243163"/>
                  <a:ext cx="1090246" cy="37392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𝒂𝒕𝒎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CF3B739-2C42-86A3-F04F-A699C50685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152" y="6243163"/>
                  <a:ext cx="1090246" cy="373929"/>
                </a:xfrm>
                <a:prstGeom prst="rect">
                  <a:avLst/>
                </a:prstGeom>
                <a:blipFill>
                  <a:blip r:embed="rId4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33E41C9-8550-FDB8-BBA5-BF58535F4415}"/>
                    </a:ext>
                  </a:extLst>
                </p:cNvPr>
                <p:cNvSpPr txBox="1"/>
                <p:nvPr/>
              </p:nvSpPr>
              <p:spPr>
                <a:xfrm>
                  <a:off x="7514664" y="3980668"/>
                  <a:ext cx="1489129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𝑎𝑛𝑜𝑚𝑎𝑙𝑦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33E41C9-8550-FDB8-BBA5-BF58535F4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4664" y="3980668"/>
                  <a:ext cx="1489129" cy="424283"/>
                </a:xfrm>
                <a:prstGeom prst="rect">
                  <a:avLst/>
                </a:prstGeom>
                <a:blipFill>
                  <a:blip r:embed="rId5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E92E44-2446-E437-899F-A83D3AEA6ACB}"/>
              </a:ext>
            </a:extLst>
          </p:cNvPr>
          <p:cNvGrpSpPr/>
          <p:nvPr/>
        </p:nvGrpSpPr>
        <p:grpSpPr>
          <a:xfrm>
            <a:off x="5623760" y="3523357"/>
            <a:ext cx="6373685" cy="3038583"/>
            <a:chOff x="644726" y="1947570"/>
            <a:chExt cx="5187251" cy="1949131"/>
          </a:xfrm>
        </p:grpSpPr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054A2C5C-659B-2320-AD07-21D51117C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726" y="1947570"/>
              <a:ext cx="2603449" cy="19491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>
              <a:extLst>
                <a:ext uri="{FF2B5EF4-FFF2-40B4-BE49-F238E27FC236}">
                  <a16:creationId xmlns:a16="http://schemas.microsoft.com/office/drawing/2014/main" id="{B2577128-F8A4-3787-96E2-C9657BAA6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527" y="1947570"/>
              <a:ext cx="2603450" cy="19491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1E707FD-5C77-C233-F8BF-3260C3C21350}"/>
              </a:ext>
            </a:extLst>
          </p:cNvPr>
          <p:cNvSpPr txBox="1"/>
          <p:nvPr/>
        </p:nvSpPr>
        <p:spPr>
          <a:xfrm>
            <a:off x="8684431" y="2463727"/>
            <a:ext cx="3313013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Albedo sensitivity </a:t>
            </a:r>
            <a:r>
              <a:rPr lang="en-US" sz="2000" dirty="0"/>
              <a:t>(AS) = how much Earth’s steady-state temperature changes when we change its albedo</a:t>
            </a:r>
          </a:p>
        </p:txBody>
      </p:sp>
    </p:spTree>
    <p:extLst>
      <p:ext uri="{BB962C8B-B14F-4D97-AF65-F5344CB8AC3E}">
        <p14:creationId xmlns:p14="http://schemas.microsoft.com/office/powerpoint/2010/main" val="383540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7BB53-63CC-83FD-12D7-B83E45BA8279}"/>
              </a:ext>
            </a:extLst>
          </p:cNvPr>
          <p:cNvSpPr txBox="1"/>
          <p:nvPr/>
        </p:nvSpPr>
        <p:spPr>
          <a:xfrm>
            <a:off x="0" y="0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Introducing a climate propagator too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8A5CEC-BEF6-0F98-C828-7B542A9C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6" y="582206"/>
            <a:ext cx="10305971" cy="12420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0476E2-22D7-1E96-0F37-9FD21552A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504" y="2189544"/>
            <a:ext cx="5035416" cy="6799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E11D3B-E5E3-342C-7259-2FDB4D203BB8}"/>
              </a:ext>
            </a:extLst>
          </p:cNvPr>
          <p:cNvSpPr txBox="1"/>
          <p:nvPr/>
        </p:nvSpPr>
        <p:spPr>
          <a:xfrm>
            <a:off x="889788" y="1824245"/>
            <a:ext cx="218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6B8D19-1449-B28E-C21C-BA4274027CE3}"/>
              </a:ext>
            </a:extLst>
          </p:cNvPr>
          <p:cNvGrpSpPr>
            <a:grpSpLocks noChangeAspect="1"/>
          </p:cNvGrpSpPr>
          <p:nvPr/>
        </p:nvGrpSpPr>
        <p:grpSpPr>
          <a:xfrm>
            <a:off x="8556158" y="2614848"/>
            <a:ext cx="2622760" cy="3480018"/>
            <a:chOff x="7185378" y="2074568"/>
            <a:chExt cx="3317387" cy="44016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CC640AE-41FD-1B06-06AF-7CCABF6AA4A1}"/>
                </a:ext>
              </a:extLst>
            </p:cNvPr>
            <p:cNvGrpSpPr/>
            <p:nvPr/>
          </p:nvGrpSpPr>
          <p:grpSpPr>
            <a:xfrm>
              <a:off x="7185378" y="2767750"/>
              <a:ext cx="3079044" cy="3708503"/>
              <a:chOff x="8465538" y="2720623"/>
              <a:chExt cx="3079044" cy="3708503"/>
            </a:xfrm>
          </p:grpSpPr>
          <p:pic>
            <p:nvPicPr>
              <p:cNvPr id="6" name="Picture 2" descr="MuliMIX Electric Apple Grinder (0.8 Ton)">
                <a:extLst>
                  <a:ext uri="{FF2B5EF4-FFF2-40B4-BE49-F238E27FC236}">
                    <a16:creationId xmlns:a16="http://schemas.microsoft.com/office/drawing/2014/main" id="{7DF1B4CC-1B25-391D-C573-EF74916100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5538" y="2720623"/>
                <a:ext cx="3079044" cy="307904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BCA6E60-2FB3-E215-8EB2-196DA4A15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79231" y="6058442"/>
                <a:ext cx="2116491" cy="37068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E6B7B02-ACBD-ACA2-D568-D55F364EE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041" r="39847" b="76982"/>
            <a:stretch/>
          </p:blipFill>
          <p:spPr>
            <a:xfrm>
              <a:off x="7185378" y="2074568"/>
              <a:ext cx="3317387" cy="4161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F36729A9-EFA1-C695-F5CB-34AF3D03A18E}"/>
              </a:ext>
            </a:extLst>
          </p:cNvPr>
          <p:cNvSpPr/>
          <p:nvPr/>
        </p:nvSpPr>
        <p:spPr>
          <a:xfrm rot="236296">
            <a:off x="8866138" y="2941765"/>
            <a:ext cx="2072790" cy="2792149"/>
          </a:xfrm>
          <a:prstGeom prst="arc">
            <a:avLst>
              <a:gd name="adj1" fmla="val 17053223"/>
              <a:gd name="adj2" fmla="val 4570562"/>
            </a:avLst>
          </a:prstGeom>
          <a:ln w="127000">
            <a:solidFill>
              <a:schemeClr val="accent1">
                <a:alpha val="5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1F7455-69B6-F701-3B0C-57EC71FBC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6158" y="2239001"/>
            <a:ext cx="1699997" cy="313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D76A15-FC7C-7156-E9EF-21257DAFF21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455"/>
          <a:stretch/>
        </p:blipFill>
        <p:spPr>
          <a:xfrm>
            <a:off x="10731688" y="2239339"/>
            <a:ext cx="622353" cy="3182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E1E52-1172-F82C-FE3A-3F8624595F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0401" b="1570"/>
          <a:stretch/>
        </p:blipFill>
        <p:spPr>
          <a:xfrm>
            <a:off x="10331922" y="2234954"/>
            <a:ext cx="344026" cy="3132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322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FA501-585D-ED60-7FE6-F3C502CE10D6}"/>
                  </a:ext>
                </a:extLst>
              </p:cNvPr>
              <p:cNvSpPr txBox="1"/>
              <p:nvPr/>
            </p:nvSpPr>
            <p:spPr>
              <a:xfrm>
                <a:off x="0" y="-11575"/>
                <a:ext cx="12192000" cy="49552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Recap: in Cambio 2.0,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𝒂𝒏𝒐𝒎𝒂𝒍𝒚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to take into account the </a:t>
                </a:r>
                <a:r>
                  <a:rPr lang="en-US" sz="2400" b="1" i="1" dirty="0"/>
                  <a:t>Henry effect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FA501-585D-ED60-7FE6-F3C502CE1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1575"/>
                <a:ext cx="12192000" cy="495520"/>
              </a:xfrm>
              <a:prstGeom prst="rect">
                <a:avLst/>
              </a:prstGeom>
              <a:blipFill>
                <a:blip r:embed="rId2"/>
                <a:stretch>
                  <a:fillRect l="-832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7E57A5E-AAD4-8F8F-13CA-9F19B95AAF30}"/>
              </a:ext>
            </a:extLst>
          </p:cNvPr>
          <p:cNvSpPr txBox="1"/>
          <p:nvPr/>
        </p:nvSpPr>
        <p:spPr>
          <a:xfrm>
            <a:off x="657743" y="1456744"/>
            <a:ext cx="5140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</a:t>
            </a:r>
            <a:r>
              <a:rPr lang="en-US" sz="2400" b="1" dirty="0"/>
              <a:t>Henry effect</a:t>
            </a:r>
            <a:r>
              <a:rPr lang="en-US" sz="2400" dirty="0"/>
              <a:t>, whereby  gases are less soluble in warmer oceans.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9A5E5C-5FE2-308C-12FC-537726018494}"/>
              </a:ext>
            </a:extLst>
          </p:cNvPr>
          <p:cNvGrpSpPr>
            <a:grpSpLocks noChangeAspect="1"/>
          </p:cNvGrpSpPr>
          <p:nvPr/>
        </p:nvGrpSpPr>
        <p:grpSpPr>
          <a:xfrm>
            <a:off x="122128" y="2484118"/>
            <a:ext cx="6384174" cy="4256116"/>
            <a:chOff x="279002" y="814200"/>
            <a:chExt cx="7739820" cy="5159880"/>
          </a:xfrm>
        </p:grpSpPr>
        <p:pic>
          <p:nvPicPr>
            <p:cNvPr id="3" name="Picture 2" descr="Draft diagram of the carbon cycle.">
              <a:extLst>
                <a:ext uri="{FF2B5EF4-FFF2-40B4-BE49-F238E27FC236}">
                  <a16:creationId xmlns:a16="http://schemas.microsoft.com/office/drawing/2014/main" id="{9F2083BC-7B8A-5D0F-5257-C6CF1E81B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002" y="814200"/>
              <a:ext cx="7739820" cy="5159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FE66E050-A33E-09BC-B7FA-4F155836106F}"/>
                </a:ext>
              </a:extLst>
            </p:cNvPr>
            <p:cNvSpPr/>
            <p:nvPr/>
          </p:nvSpPr>
          <p:spPr>
            <a:xfrm>
              <a:off x="6509084" y="2123364"/>
              <a:ext cx="733926" cy="415302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9E46A8-9E8E-B820-D569-328222DBA9A0}"/>
                  </a:ext>
                </a:extLst>
              </p:cNvPr>
              <p:cNvSpPr txBox="1"/>
              <p:nvPr/>
            </p:nvSpPr>
            <p:spPr>
              <a:xfrm>
                <a:off x="282216" y="975687"/>
                <a:ext cx="6384174" cy="49084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𝑜𝑐𝑒𝑎𝑛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𝑎𝑛𝑜𝑚𝑎𝑙𝑦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)[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𝑜𝑐𝑒𝑎𝑛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9E46A8-9E8E-B820-D569-328222DBA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6" y="975687"/>
                <a:ext cx="6384174" cy="490840"/>
              </a:xfrm>
              <a:prstGeom prst="rect">
                <a:avLst/>
              </a:prstGeom>
              <a:blipFill>
                <a:blip r:embed="rId4"/>
                <a:stretch>
                  <a:fillRect r="-198" b="-731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A834A-C7DE-E9A1-C16D-B3E40D683C38}"/>
              </a:ext>
            </a:extLst>
          </p:cNvPr>
          <p:cNvGrpSpPr/>
          <p:nvPr/>
        </p:nvGrpSpPr>
        <p:grpSpPr>
          <a:xfrm>
            <a:off x="7213213" y="3122582"/>
            <a:ext cx="4553560" cy="3715492"/>
            <a:chOff x="7345217" y="2261748"/>
            <a:chExt cx="4553560" cy="371549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B832081A-61B2-55B7-34FD-130559961F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46"/>
            <a:stretch/>
          </p:blipFill>
          <p:spPr bwMode="auto">
            <a:xfrm>
              <a:off x="7345217" y="2261748"/>
              <a:ext cx="4553560" cy="3224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0C6B0E-2D43-AE8E-F3DC-033AD57BA845}"/>
                    </a:ext>
                  </a:extLst>
                </p:cNvPr>
                <p:cNvSpPr txBox="1"/>
                <p:nvPr/>
              </p:nvSpPr>
              <p:spPr>
                <a:xfrm>
                  <a:off x="8089900" y="2712889"/>
                  <a:ext cx="186199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𝑜𝑐𝑒𝑎𝑛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𝑎𝑡𝑚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0C6B0E-2D43-AE8E-F3DC-033AD57BA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900" y="2712889"/>
                  <a:ext cx="186199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25F4B45-C4E4-2424-B1A6-5001F1727B0D}"/>
                    </a:ext>
                  </a:extLst>
                </p:cNvPr>
                <p:cNvSpPr txBox="1"/>
                <p:nvPr/>
              </p:nvSpPr>
              <p:spPr>
                <a:xfrm>
                  <a:off x="8826500" y="5486400"/>
                  <a:ext cx="1861992" cy="4908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𝑎𝑛𝑜𝑚𝑎𝑙𝑦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25F4B45-C4E4-2424-B1A6-5001F1727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500" y="5486400"/>
                  <a:ext cx="1861992" cy="490840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FA10CA0-61EC-B8A4-7A99-3773D0756D9F}"/>
              </a:ext>
            </a:extLst>
          </p:cNvPr>
          <p:cNvGrpSpPr>
            <a:grpSpLocks noChangeAspect="1"/>
          </p:cNvGrpSpPr>
          <p:nvPr/>
        </p:nvGrpSpPr>
        <p:grpSpPr>
          <a:xfrm>
            <a:off x="7625035" y="912628"/>
            <a:ext cx="3614814" cy="2493914"/>
            <a:chOff x="371474" y="1402078"/>
            <a:chExt cx="6400801" cy="42605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7D2EB0-6CC9-C5B4-4FB6-A490C7D1D58B}"/>
                </a:ext>
              </a:extLst>
            </p:cNvPr>
            <p:cNvGrpSpPr/>
            <p:nvPr/>
          </p:nvGrpSpPr>
          <p:grpSpPr>
            <a:xfrm>
              <a:off x="371474" y="1402078"/>
              <a:ext cx="6400801" cy="4260533"/>
              <a:chOff x="2771774" y="2230753"/>
              <a:chExt cx="6400801" cy="4260533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566C3237-1B00-8C0B-A298-1CC37D206C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774" y="2230753"/>
                <a:ext cx="6400801" cy="426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Up Arrow 11">
                <a:extLst>
                  <a:ext uri="{FF2B5EF4-FFF2-40B4-BE49-F238E27FC236}">
                    <a16:creationId xmlns:a16="http://schemas.microsoft.com/office/drawing/2014/main" id="{97601EAD-2B01-62CE-0D98-53783A5390C6}"/>
                  </a:ext>
                </a:extLst>
              </p:cNvPr>
              <p:cNvSpPr/>
              <p:nvPr/>
            </p:nvSpPr>
            <p:spPr>
              <a:xfrm>
                <a:off x="6443663" y="2386013"/>
                <a:ext cx="528637" cy="2043113"/>
              </a:xfrm>
              <a:prstGeom prst="upArrow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Up Arrow 12">
                <a:extLst>
                  <a:ext uri="{FF2B5EF4-FFF2-40B4-BE49-F238E27FC236}">
                    <a16:creationId xmlns:a16="http://schemas.microsoft.com/office/drawing/2014/main" id="{4B9272BA-22F4-FA26-9828-1487AC033E2C}"/>
                  </a:ext>
                </a:extLst>
              </p:cNvPr>
              <p:cNvSpPr/>
              <p:nvPr/>
            </p:nvSpPr>
            <p:spPr>
              <a:xfrm>
                <a:off x="4343400" y="3095625"/>
                <a:ext cx="528637" cy="1081088"/>
              </a:xfrm>
              <a:prstGeom prst="upArrow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07DC5E-5DBF-AF6A-58E7-608CB643DD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6097" t="56698" r="35555" b="33092"/>
            <a:stretch/>
          </p:blipFill>
          <p:spPr>
            <a:xfrm>
              <a:off x="2085971" y="1510572"/>
              <a:ext cx="1762124" cy="5607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1B2A7F-A92C-64FA-822A-75CC9D2A649A}"/>
                </a:ext>
              </a:extLst>
            </p:cNvPr>
            <p:cNvSpPr txBox="1"/>
            <p:nvPr/>
          </p:nvSpPr>
          <p:spPr>
            <a:xfrm>
              <a:off x="1204911" y="3929063"/>
              <a:ext cx="1762123" cy="1267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Cold ocean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C9BECF-7730-5F05-03DE-F298B8E56ED1}"/>
                </a:ext>
              </a:extLst>
            </p:cNvPr>
            <p:cNvSpPr txBox="1"/>
            <p:nvPr/>
          </p:nvSpPr>
          <p:spPr>
            <a:xfrm>
              <a:off x="3509323" y="4085465"/>
              <a:ext cx="2125350" cy="1267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Warm ocean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991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0" y="-3338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peek at when the Henry effect is taken into account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92B2B-D2A3-490F-54D2-7F252D74B2E7}"/>
              </a:ext>
            </a:extLst>
          </p:cNvPr>
          <p:cNvSpPr txBox="1"/>
          <p:nvPr/>
        </p:nvSpPr>
        <p:spPr>
          <a:xfrm>
            <a:off x="7797699" y="3659620"/>
            <a:ext cx="42461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 this in small groups:</a:t>
            </a:r>
          </a:p>
          <a:p>
            <a:r>
              <a:rPr lang="en-US" sz="2400" dirty="0"/>
              <a:t>Which would you say are the old (Cambio1.0) results, and which are the new (Cambio2.0) results (and why)?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D63A0F-E07D-8466-ADC8-309EA825CB3A}"/>
              </a:ext>
            </a:extLst>
          </p:cNvPr>
          <p:cNvGrpSpPr>
            <a:grpSpLocks noChangeAspect="1"/>
          </p:cNvGrpSpPr>
          <p:nvPr/>
        </p:nvGrpSpPr>
        <p:grpSpPr>
          <a:xfrm>
            <a:off x="8182208" y="809581"/>
            <a:ext cx="3200899" cy="2208348"/>
            <a:chOff x="371474" y="1402078"/>
            <a:chExt cx="6400801" cy="426053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604148C-7968-BB5E-11B3-D24C35B4BD18}"/>
                </a:ext>
              </a:extLst>
            </p:cNvPr>
            <p:cNvGrpSpPr/>
            <p:nvPr/>
          </p:nvGrpSpPr>
          <p:grpSpPr>
            <a:xfrm>
              <a:off x="371474" y="1402078"/>
              <a:ext cx="6400801" cy="4260533"/>
              <a:chOff x="2771774" y="2230753"/>
              <a:chExt cx="6400801" cy="4260533"/>
            </a:xfrm>
          </p:grpSpPr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87739F40-2416-8618-E803-D1718D4AA8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774" y="2230753"/>
                <a:ext cx="6400801" cy="426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Up Arrow 19">
                <a:extLst>
                  <a:ext uri="{FF2B5EF4-FFF2-40B4-BE49-F238E27FC236}">
                    <a16:creationId xmlns:a16="http://schemas.microsoft.com/office/drawing/2014/main" id="{7ED9D52C-9E2C-710E-7286-3E001AA24471}"/>
                  </a:ext>
                </a:extLst>
              </p:cNvPr>
              <p:cNvSpPr/>
              <p:nvPr/>
            </p:nvSpPr>
            <p:spPr>
              <a:xfrm>
                <a:off x="6443663" y="2386013"/>
                <a:ext cx="528637" cy="2043113"/>
              </a:xfrm>
              <a:prstGeom prst="upArrow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Up Arrow 20">
                <a:extLst>
                  <a:ext uri="{FF2B5EF4-FFF2-40B4-BE49-F238E27FC236}">
                    <a16:creationId xmlns:a16="http://schemas.microsoft.com/office/drawing/2014/main" id="{E3F5452D-B498-5F87-E98B-1425A0B91474}"/>
                  </a:ext>
                </a:extLst>
              </p:cNvPr>
              <p:cNvSpPr/>
              <p:nvPr/>
            </p:nvSpPr>
            <p:spPr>
              <a:xfrm>
                <a:off x="4343400" y="3095625"/>
                <a:ext cx="528637" cy="1081088"/>
              </a:xfrm>
              <a:prstGeom prst="upArrow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D5F451D-B1A4-7059-C8E7-88126184F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097" t="56698" r="35555" b="33092"/>
            <a:stretch/>
          </p:blipFill>
          <p:spPr>
            <a:xfrm>
              <a:off x="2085971" y="1510572"/>
              <a:ext cx="1762124" cy="5607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E52014-A155-71B8-B46C-A988815880EA}"/>
                </a:ext>
              </a:extLst>
            </p:cNvPr>
            <p:cNvSpPr txBox="1"/>
            <p:nvPr/>
          </p:nvSpPr>
          <p:spPr>
            <a:xfrm>
              <a:off x="1204909" y="3929063"/>
              <a:ext cx="2304411" cy="15435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Cold ocean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5BC625-9059-8337-BA05-49289EB67F97}"/>
                </a:ext>
              </a:extLst>
            </p:cNvPr>
            <p:cNvSpPr txBox="1"/>
            <p:nvPr/>
          </p:nvSpPr>
          <p:spPr>
            <a:xfrm>
              <a:off x="3509322" y="4085465"/>
              <a:ext cx="2125351" cy="15435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Warm ocean</a:t>
              </a:r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5FC99025-DCAF-DD9B-EEAB-737159B8E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1"/>
          <a:stretch/>
        </p:blipFill>
        <p:spPr bwMode="auto">
          <a:xfrm>
            <a:off x="3781700" y="768050"/>
            <a:ext cx="3715815" cy="248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3272614-2CE7-4733-E646-F23B56999402}"/>
              </a:ext>
            </a:extLst>
          </p:cNvPr>
          <p:cNvGrpSpPr>
            <a:grpSpLocks noChangeAspect="1"/>
          </p:cNvGrpSpPr>
          <p:nvPr/>
        </p:nvGrpSpPr>
        <p:grpSpPr>
          <a:xfrm>
            <a:off x="413305" y="780274"/>
            <a:ext cx="3715812" cy="5297450"/>
            <a:chOff x="446285" y="934847"/>
            <a:chExt cx="2168591" cy="3091652"/>
          </a:xfrm>
        </p:grpSpPr>
        <p:pic>
          <p:nvPicPr>
            <p:cNvPr id="23" name="Picture 28">
              <a:extLst>
                <a:ext uri="{FF2B5EF4-FFF2-40B4-BE49-F238E27FC236}">
                  <a16:creationId xmlns:a16="http://schemas.microsoft.com/office/drawing/2014/main" id="{239781EA-5996-E882-5DFB-C7DF32DBC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79"/>
            <a:stretch/>
          </p:blipFill>
          <p:spPr bwMode="auto">
            <a:xfrm>
              <a:off x="446286" y="934847"/>
              <a:ext cx="2134179" cy="1419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2">
              <a:extLst>
                <a:ext uri="{FF2B5EF4-FFF2-40B4-BE49-F238E27FC236}">
                  <a16:creationId xmlns:a16="http://schemas.microsoft.com/office/drawing/2014/main" id="{E61B775C-2219-06F3-1993-7C52AFA85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85" y="2400620"/>
              <a:ext cx="2168591" cy="1625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Picture 4">
            <a:extLst>
              <a:ext uri="{FF2B5EF4-FFF2-40B4-BE49-F238E27FC236}">
                <a16:creationId xmlns:a16="http://schemas.microsoft.com/office/drawing/2014/main" id="{A601703A-8C31-E6A4-C41E-CE8C9BB62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672" y="3198810"/>
            <a:ext cx="3848119" cy="288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8B725-355B-567A-0D42-FA008C02917A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Next week’s Python work: what happens to the Arctic when summertime Arctic ice disappears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B16942-7BCA-EFAF-24DB-EBB42ECD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741" y="529918"/>
            <a:ext cx="5731040" cy="34393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2CC5AC0-031B-984A-5DF3-A435CFB98452}"/>
              </a:ext>
            </a:extLst>
          </p:cNvPr>
          <p:cNvGrpSpPr/>
          <p:nvPr/>
        </p:nvGrpSpPr>
        <p:grpSpPr>
          <a:xfrm>
            <a:off x="120318" y="534005"/>
            <a:ext cx="6328619" cy="7797621"/>
            <a:chOff x="120318" y="565001"/>
            <a:chExt cx="6328619" cy="779762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CE2436-DF63-B1DF-F3D6-583A0BC6755E}"/>
                </a:ext>
              </a:extLst>
            </p:cNvPr>
            <p:cNvGrpSpPr/>
            <p:nvPr/>
          </p:nvGrpSpPr>
          <p:grpSpPr>
            <a:xfrm>
              <a:off x="120318" y="565001"/>
              <a:ext cx="6328619" cy="7797621"/>
              <a:chOff x="5378117" y="601095"/>
              <a:chExt cx="6328619" cy="779762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853274C-DCFC-E438-911F-B23EFFA78670}"/>
                  </a:ext>
                </a:extLst>
              </p:cNvPr>
              <p:cNvGrpSpPr/>
              <p:nvPr/>
            </p:nvGrpSpPr>
            <p:grpSpPr>
              <a:xfrm>
                <a:off x="5598800" y="661255"/>
                <a:ext cx="6107936" cy="7737461"/>
                <a:chOff x="143919" y="650255"/>
                <a:chExt cx="6107936" cy="7737461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C99F264-3717-3C6A-0CF2-688331DE38BE}"/>
                    </a:ext>
                  </a:extLst>
                </p:cNvPr>
                <p:cNvSpPr txBox="1"/>
                <p:nvPr/>
              </p:nvSpPr>
              <p:spPr>
                <a:xfrm>
                  <a:off x="156237" y="4484893"/>
                  <a:ext cx="5870778" cy="2308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Key ideas: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Depth, mass, and heat capacity of the Arctic Ocean’s photic layer</a:t>
                  </a:r>
                  <a:endParaRPr lang="en-US" i="1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Solar insolation difference after Arctic sea ice is gone</a:t>
                  </a:r>
                  <a:endParaRPr lang="en-US" b="1" i="1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Energy impact resulting when the very reflective ice cover gives way to open ocean. We’ll compare that energy impact to the energy released in a nuclear bomb.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Temperature impact</a:t>
                  </a:r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3D658D1B-4BD1-467B-43C3-D8B02BB0936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43919" y="650255"/>
                  <a:ext cx="6107936" cy="7737461"/>
                  <a:chOff x="642134" y="88232"/>
                  <a:chExt cx="7986110" cy="10116709"/>
                </a:xfrm>
              </p:grpSpPr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4B61FD46-3DF9-2150-9F21-692078140865}"/>
                      </a:ext>
                    </a:extLst>
                  </p:cNvPr>
                  <p:cNvGrpSpPr/>
                  <p:nvPr/>
                </p:nvGrpSpPr>
                <p:grpSpPr>
                  <a:xfrm>
                    <a:off x="642134" y="88232"/>
                    <a:ext cx="7986110" cy="10116709"/>
                    <a:chOff x="431028" y="317035"/>
                    <a:chExt cx="7986110" cy="10116709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506EF047-1B57-87F0-B326-2F6AB01D3F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1028" y="317035"/>
                      <a:ext cx="7986110" cy="10116709"/>
                      <a:chOff x="1975369" y="320937"/>
                      <a:chExt cx="7986110" cy="10116709"/>
                    </a:xfrm>
                  </p:grpSpPr>
                  <p:grpSp>
                    <p:nvGrpSpPr>
                      <p:cNvPr id="64" name="Group 63">
                        <a:extLst>
                          <a:ext uri="{FF2B5EF4-FFF2-40B4-BE49-F238E27FC236}">
                            <a16:creationId xmlns:a16="http://schemas.microsoft.com/office/drawing/2014/main" id="{DAB512C0-6843-93D1-8EE1-CF02CAF476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75369" y="1575338"/>
                        <a:ext cx="7986110" cy="8862308"/>
                        <a:chOff x="1975369" y="-178123"/>
                        <a:chExt cx="7986110" cy="8862308"/>
                      </a:xfrm>
                    </p:grpSpPr>
                    <p:sp>
                      <p:nvSpPr>
                        <p:cNvPr id="60" name="Freeform 59">
                          <a:extLst>
                            <a:ext uri="{FF2B5EF4-FFF2-40B4-BE49-F238E27FC236}">
                              <a16:creationId xmlns:a16="http://schemas.microsoft.com/office/drawing/2014/main" id="{DE6E3EDF-0436-3A4E-98FD-E5BA3A1C79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728458">
                          <a:off x="3253298" y="216982"/>
                          <a:ext cx="988756" cy="477026"/>
                        </a:xfrm>
                        <a:custGeom>
                          <a:avLst/>
                          <a:gdLst>
                            <a:gd name="connsiteX0" fmla="*/ 132598 w 988756"/>
                            <a:gd name="connsiteY0" fmla="*/ 406400 h 723900"/>
                            <a:gd name="connsiteX1" fmla="*/ 43698 w 988756"/>
                            <a:gd name="connsiteY1" fmla="*/ 419100 h 723900"/>
                            <a:gd name="connsiteX2" fmla="*/ 18298 w 988756"/>
                            <a:gd name="connsiteY2" fmla="*/ 266700 h 723900"/>
                            <a:gd name="connsiteX3" fmla="*/ 30998 w 988756"/>
                            <a:gd name="connsiteY3" fmla="*/ 228600 h 723900"/>
                            <a:gd name="connsiteX4" fmla="*/ 145298 w 988756"/>
                            <a:gd name="connsiteY4" fmla="*/ 165100 h 723900"/>
                            <a:gd name="connsiteX5" fmla="*/ 157998 w 988756"/>
                            <a:gd name="connsiteY5" fmla="*/ 76200 h 723900"/>
                            <a:gd name="connsiteX6" fmla="*/ 221498 w 988756"/>
                            <a:gd name="connsiteY6" fmla="*/ 12700 h 723900"/>
                            <a:gd name="connsiteX7" fmla="*/ 259598 w 988756"/>
                            <a:gd name="connsiteY7" fmla="*/ 0 h 723900"/>
                            <a:gd name="connsiteX8" fmla="*/ 348498 w 988756"/>
                            <a:gd name="connsiteY8" fmla="*/ 25400 h 723900"/>
                            <a:gd name="connsiteX9" fmla="*/ 437398 w 988756"/>
                            <a:gd name="connsiteY9" fmla="*/ 63500 h 723900"/>
                            <a:gd name="connsiteX10" fmla="*/ 513598 w 988756"/>
                            <a:gd name="connsiteY10" fmla="*/ 38100 h 723900"/>
                            <a:gd name="connsiteX11" fmla="*/ 551698 w 988756"/>
                            <a:gd name="connsiteY11" fmla="*/ 25400 h 723900"/>
                            <a:gd name="connsiteX12" fmla="*/ 615198 w 988756"/>
                            <a:gd name="connsiteY12" fmla="*/ 12700 h 723900"/>
                            <a:gd name="connsiteX13" fmla="*/ 691398 w 988756"/>
                            <a:gd name="connsiteY13" fmla="*/ 25400 h 723900"/>
                            <a:gd name="connsiteX14" fmla="*/ 742198 w 988756"/>
                            <a:gd name="connsiteY14" fmla="*/ 88900 h 723900"/>
                            <a:gd name="connsiteX15" fmla="*/ 767598 w 988756"/>
                            <a:gd name="connsiteY15" fmla="*/ 127000 h 723900"/>
                            <a:gd name="connsiteX16" fmla="*/ 780298 w 988756"/>
                            <a:gd name="connsiteY16" fmla="*/ 254000 h 723900"/>
                            <a:gd name="connsiteX17" fmla="*/ 881898 w 988756"/>
                            <a:gd name="connsiteY17" fmla="*/ 279400 h 723900"/>
                            <a:gd name="connsiteX18" fmla="*/ 919998 w 988756"/>
                            <a:gd name="connsiteY18" fmla="*/ 292100 h 723900"/>
                            <a:gd name="connsiteX19" fmla="*/ 932698 w 988756"/>
                            <a:gd name="connsiteY19" fmla="*/ 330200 h 723900"/>
                            <a:gd name="connsiteX20" fmla="*/ 932698 w 988756"/>
                            <a:gd name="connsiteY20" fmla="*/ 482600 h 723900"/>
                            <a:gd name="connsiteX21" fmla="*/ 970798 w 988756"/>
                            <a:gd name="connsiteY21" fmla="*/ 520700 h 723900"/>
                            <a:gd name="connsiteX22" fmla="*/ 970798 w 988756"/>
                            <a:gd name="connsiteY22" fmla="*/ 647700 h 723900"/>
                            <a:gd name="connsiteX23" fmla="*/ 894598 w 988756"/>
                            <a:gd name="connsiteY23" fmla="*/ 698500 h 723900"/>
                            <a:gd name="connsiteX24" fmla="*/ 856498 w 988756"/>
                            <a:gd name="connsiteY24" fmla="*/ 723900 h 723900"/>
                            <a:gd name="connsiteX25" fmla="*/ 818398 w 988756"/>
                            <a:gd name="connsiteY25" fmla="*/ 711200 h 723900"/>
                            <a:gd name="connsiteX26" fmla="*/ 792998 w 988756"/>
                            <a:gd name="connsiteY26" fmla="*/ 673100 h 723900"/>
                            <a:gd name="connsiteX27" fmla="*/ 754898 w 988756"/>
                            <a:gd name="connsiteY27" fmla="*/ 647700 h 723900"/>
                            <a:gd name="connsiteX28" fmla="*/ 450098 w 988756"/>
                            <a:gd name="connsiteY28" fmla="*/ 647700 h 723900"/>
                            <a:gd name="connsiteX29" fmla="*/ 424698 w 988756"/>
                            <a:gd name="connsiteY29" fmla="*/ 609600 h 723900"/>
                            <a:gd name="connsiteX30" fmla="*/ 386598 w 988756"/>
                            <a:gd name="connsiteY30" fmla="*/ 596900 h 723900"/>
                            <a:gd name="connsiteX31" fmla="*/ 272298 w 988756"/>
                            <a:gd name="connsiteY31" fmla="*/ 596900 h 723900"/>
                            <a:gd name="connsiteX32" fmla="*/ 259598 w 988756"/>
                            <a:gd name="connsiteY32" fmla="*/ 558800 h 723900"/>
                            <a:gd name="connsiteX33" fmla="*/ 119898 w 988756"/>
                            <a:gd name="connsiteY33" fmla="*/ 520700 h 723900"/>
                            <a:gd name="connsiteX34" fmla="*/ 81798 w 988756"/>
                            <a:gd name="connsiteY34" fmla="*/ 431800 h 7239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</a:cxnLst>
                          <a:rect l="l" t="t" r="r" b="b"/>
                          <a:pathLst>
                            <a:path w="988756" h="723900">
                              <a:moveTo>
                                <a:pt x="132598" y="406400"/>
                              </a:moveTo>
                              <a:cubicBezTo>
                                <a:pt x="102965" y="410633"/>
                                <a:pt x="73484" y="422079"/>
                                <a:pt x="43698" y="419100"/>
                              </a:cubicBezTo>
                              <a:cubicBezTo>
                                <a:pt x="-33406" y="411390"/>
                                <a:pt x="14129" y="293802"/>
                                <a:pt x="18298" y="266700"/>
                              </a:cubicBezTo>
                              <a:cubicBezTo>
                                <a:pt x="20334" y="253469"/>
                                <a:pt x="21532" y="238066"/>
                                <a:pt x="30998" y="228600"/>
                              </a:cubicBezTo>
                              <a:cubicBezTo>
                                <a:pt x="74667" y="184931"/>
                                <a:pt x="97388" y="181070"/>
                                <a:pt x="145298" y="165100"/>
                              </a:cubicBezTo>
                              <a:cubicBezTo>
                                <a:pt x="149531" y="135467"/>
                                <a:pt x="149396" y="104872"/>
                                <a:pt x="157998" y="76200"/>
                              </a:cubicBezTo>
                              <a:cubicBezTo>
                                <a:pt x="166963" y="46318"/>
                                <a:pt x="195600" y="25649"/>
                                <a:pt x="221498" y="12700"/>
                              </a:cubicBezTo>
                              <a:cubicBezTo>
                                <a:pt x="233472" y="6713"/>
                                <a:pt x="246898" y="4233"/>
                                <a:pt x="259598" y="0"/>
                              </a:cubicBezTo>
                              <a:cubicBezTo>
                                <a:pt x="275874" y="4069"/>
                                <a:pt x="330278" y="16290"/>
                                <a:pt x="348498" y="25400"/>
                              </a:cubicBezTo>
                              <a:cubicBezTo>
                                <a:pt x="436203" y="69253"/>
                                <a:pt x="331672" y="37069"/>
                                <a:pt x="437398" y="63500"/>
                              </a:cubicBezTo>
                              <a:lnTo>
                                <a:pt x="513598" y="38100"/>
                              </a:lnTo>
                              <a:cubicBezTo>
                                <a:pt x="526298" y="33867"/>
                                <a:pt x="538571" y="28025"/>
                                <a:pt x="551698" y="25400"/>
                              </a:cubicBezTo>
                              <a:lnTo>
                                <a:pt x="615198" y="12700"/>
                              </a:lnTo>
                              <a:cubicBezTo>
                                <a:pt x="640598" y="16933"/>
                                <a:pt x="666969" y="17257"/>
                                <a:pt x="691398" y="25400"/>
                              </a:cubicBezTo>
                              <a:cubicBezTo>
                                <a:pt x="742779" y="42527"/>
                                <a:pt x="722792" y="50088"/>
                                <a:pt x="742198" y="88900"/>
                              </a:cubicBezTo>
                              <a:cubicBezTo>
                                <a:pt x="749024" y="102552"/>
                                <a:pt x="759131" y="114300"/>
                                <a:pt x="767598" y="127000"/>
                              </a:cubicBezTo>
                              <a:cubicBezTo>
                                <a:pt x="771831" y="169333"/>
                                <a:pt x="754771" y="219964"/>
                                <a:pt x="780298" y="254000"/>
                              </a:cubicBezTo>
                              <a:cubicBezTo>
                                <a:pt x="801243" y="281927"/>
                                <a:pt x="848780" y="268361"/>
                                <a:pt x="881898" y="279400"/>
                              </a:cubicBezTo>
                              <a:lnTo>
                                <a:pt x="919998" y="292100"/>
                              </a:lnTo>
                              <a:cubicBezTo>
                                <a:pt x="924231" y="304800"/>
                                <a:pt x="932698" y="316813"/>
                                <a:pt x="932698" y="330200"/>
                              </a:cubicBezTo>
                              <a:cubicBezTo>
                                <a:pt x="932698" y="372452"/>
                                <a:pt x="902924" y="437939"/>
                                <a:pt x="932698" y="482600"/>
                              </a:cubicBezTo>
                              <a:cubicBezTo>
                                <a:pt x="942661" y="497544"/>
                                <a:pt x="958098" y="508000"/>
                                <a:pt x="970798" y="520700"/>
                              </a:cubicBezTo>
                              <a:cubicBezTo>
                                <a:pt x="985214" y="563948"/>
                                <a:pt x="1002721" y="597536"/>
                                <a:pt x="970798" y="647700"/>
                              </a:cubicBezTo>
                              <a:cubicBezTo>
                                <a:pt x="954409" y="673454"/>
                                <a:pt x="919998" y="681567"/>
                                <a:pt x="894598" y="698500"/>
                              </a:cubicBezTo>
                              <a:lnTo>
                                <a:pt x="856498" y="723900"/>
                              </a:lnTo>
                              <a:cubicBezTo>
                                <a:pt x="843798" y="719667"/>
                                <a:pt x="828851" y="719563"/>
                                <a:pt x="818398" y="711200"/>
                              </a:cubicBezTo>
                              <a:cubicBezTo>
                                <a:pt x="806479" y="701665"/>
                                <a:pt x="803791" y="683893"/>
                                <a:pt x="792998" y="673100"/>
                              </a:cubicBezTo>
                              <a:cubicBezTo>
                                <a:pt x="782205" y="662307"/>
                                <a:pt x="767598" y="656167"/>
                                <a:pt x="754898" y="647700"/>
                              </a:cubicBezTo>
                              <a:cubicBezTo>
                                <a:pt x="637222" y="667313"/>
                                <a:pt x="604226" y="678526"/>
                                <a:pt x="450098" y="647700"/>
                              </a:cubicBezTo>
                              <a:cubicBezTo>
                                <a:pt x="435131" y="644707"/>
                                <a:pt x="436617" y="619135"/>
                                <a:pt x="424698" y="609600"/>
                              </a:cubicBezTo>
                              <a:cubicBezTo>
                                <a:pt x="414245" y="601237"/>
                                <a:pt x="399298" y="601133"/>
                                <a:pt x="386598" y="596900"/>
                              </a:cubicBezTo>
                              <a:cubicBezTo>
                                <a:pt x="295918" y="627127"/>
                                <a:pt x="332675" y="637152"/>
                                <a:pt x="272298" y="596900"/>
                              </a:cubicBezTo>
                              <a:cubicBezTo>
                                <a:pt x="268065" y="584200"/>
                                <a:pt x="267961" y="569253"/>
                                <a:pt x="259598" y="558800"/>
                              </a:cubicBezTo>
                              <a:cubicBezTo>
                                <a:pt x="227580" y="518778"/>
                                <a:pt x="159543" y="525656"/>
                                <a:pt x="119898" y="520700"/>
                              </a:cubicBezTo>
                              <a:cubicBezTo>
                                <a:pt x="64186" y="483559"/>
                                <a:pt x="81798" y="510564"/>
                                <a:pt x="81798" y="431800"/>
                              </a:cubicBezTo>
                            </a:path>
                          </a:pathLst>
                        </a:custGeom>
                        <a:solidFill>
                          <a:schemeClr val="bg2">
                            <a:alpha val="68679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937ACD00-BA19-678C-A3F5-E02C2AD052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75369" y="-178123"/>
                          <a:ext cx="7986110" cy="8862308"/>
                          <a:chOff x="908569" y="944460"/>
                          <a:chExt cx="7986110" cy="8862308"/>
                        </a:xfrm>
                      </p:grpSpPr>
                      <p:grpSp>
                        <p:nvGrpSpPr>
                          <p:cNvPr id="20" name="Group 19">
                            <a:extLst>
                              <a:ext uri="{FF2B5EF4-FFF2-40B4-BE49-F238E27FC236}">
                                <a16:creationId xmlns:a16="http://schemas.microsoft.com/office/drawing/2014/main" id="{9615FC8A-EE23-0E52-4CA1-B25BF54984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08569" y="2375162"/>
                            <a:ext cx="7986110" cy="7431606"/>
                            <a:chOff x="-50800" y="1310862"/>
                            <a:chExt cx="7986110" cy="7431606"/>
                          </a:xfrm>
                        </p:grpSpPr>
                        <p:grpSp>
                          <p:nvGrpSpPr>
                            <p:cNvPr id="6" name="Group 5">
                              <a:extLst>
                                <a:ext uri="{FF2B5EF4-FFF2-40B4-BE49-F238E27FC236}">
                                  <a16:creationId xmlns:a16="http://schemas.microsoft.com/office/drawing/2014/main" id="{F638B816-AD1F-8F6F-BB05-CAF2FBCAA7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50800" y="1310862"/>
                              <a:ext cx="7986110" cy="7431606"/>
                              <a:chOff x="2373084" y="1320800"/>
                              <a:chExt cx="7986110" cy="7431606"/>
                            </a:xfrm>
                          </p:grpSpPr>
                          <p:sp>
                            <p:nvSpPr>
                              <p:cNvPr id="4" name="Arc 3">
                                <a:extLst>
                                  <a:ext uri="{FF2B5EF4-FFF2-40B4-BE49-F238E27FC236}">
                                    <a16:creationId xmlns:a16="http://schemas.microsoft.com/office/drawing/2014/main" id="{9071BB5D-FCAA-14B5-87C1-0FFBB4CC18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697335" y="1629084"/>
                                <a:ext cx="7351776" cy="6778752"/>
                              </a:xfrm>
                              <a:prstGeom prst="arc">
                                <a:avLst>
                                  <a:gd name="adj1" fmla="val 12428108"/>
                                  <a:gd name="adj2" fmla="val 19898702"/>
                                </a:avLst>
                              </a:prstGeom>
                              <a:ln w="508000">
                                <a:solidFill>
                                  <a:schemeClr val="accent1">
                                    <a:alpha val="51000"/>
                                  </a:schemeClr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  <p:sp>
                            <p:nvSpPr>
                              <p:cNvPr id="5" name="Arc 4">
                                <a:extLst>
                                  <a:ext uri="{FF2B5EF4-FFF2-40B4-BE49-F238E27FC236}">
                                    <a16:creationId xmlns:a16="http://schemas.microsoft.com/office/drawing/2014/main" id="{E78F4991-E47A-D094-B6FD-1F73FA0DC08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373084" y="1320800"/>
                                <a:ext cx="7986110" cy="7431606"/>
                              </a:xfrm>
                              <a:prstGeom prst="arc">
                                <a:avLst>
                                  <a:gd name="adj1" fmla="val 12826972"/>
                                  <a:gd name="adj2" fmla="val 19574346"/>
                                </a:avLst>
                              </a:prstGeom>
                              <a:ln w="12700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</p:grpSp>
                        <p:grpSp>
                          <p:nvGrpSpPr>
                            <p:cNvPr id="13" name="Group 12">
                              <a:extLst>
                                <a:ext uri="{FF2B5EF4-FFF2-40B4-BE49-F238E27FC236}">
                                  <a16:creationId xmlns:a16="http://schemas.microsoft.com/office/drawing/2014/main" id="{36F61A05-1F11-D34E-B0BC-DEB960E2FC2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41667" y="2188024"/>
                              <a:ext cx="2430428" cy="914332"/>
                              <a:chOff x="1078301" y="1636148"/>
                              <a:chExt cx="2430428" cy="914332"/>
                            </a:xfrm>
                          </p:grpSpPr>
                          <p:cxnSp>
                            <p:nvCxnSpPr>
                              <p:cNvPr id="9" name="Straight Arrow Connector 8">
                                <a:extLst>
                                  <a:ext uri="{FF2B5EF4-FFF2-40B4-BE49-F238E27FC236}">
                                    <a16:creationId xmlns:a16="http://schemas.microsoft.com/office/drawing/2014/main" id="{276BF7DC-84E4-F06D-5430-E96A0373CD8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1620410" y="1636148"/>
                                <a:ext cx="285626" cy="341333"/>
                              </a:xfrm>
                              <a:prstGeom prst="straightConnector1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  <a:headEnd type="triangle"/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2" name="TextBox 11">
                                    <a:extLst>
                                      <a:ext uri="{FF2B5EF4-FFF2-40B4-BE49-F238E27FC236}">
                                        <a16:creationId xmlns:a16="http://schemas.microsoft.com/office/drawing/2014/main" id="{781B8FFB-3D16-C770-2C5D-4A99E37A27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078301" y="1904149"/>
                                    <a:ext cx="2430428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14:m>
                                      <m:oMath xmlns:m="http://schemas.openxmlformats.org/officeDocument/2006/math"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</a:rPr>
                                          <m:t>𝑫𝒆𝒑𝒕𝒉</m:t>
                                        </m:r>
                                      </m:oMath>
                                    </a14:m>
                                    <a:r>
                                      <a:rPr lang="en-US" b="1" i="1" dirty="0"/>
                                      <a:t>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i="1" dirty="0"/>
                                      <a:t>(of photic layer)</a:t>
                                    </a: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2" name="TextBox 11">
                                    <a:extLst>
                                      <a:ext uri="{FF2B5EF4-FFF2-40B4-BE49-F238E27FC236}">
                                        <a16:creationId xmlns:a16="http://schemas.microsoft.com/office/drawing/2014/main" id="{781B8FFB-3D16-C770-2C5D-4A99E37A2726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1078301" y="1904149"/>
                                    <a:ext cx="2430428" cy="646331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4"/>
                                    <a:stretch>
                                      <a:fillRect b="-13462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</p:grpSp>
                      </p:grpSp>
                      <p:cxnSp>
                        <p:nvCxnSpPr>
                          <p:cNvPr id="22" name="Straight Arrow Connector 21">
                            <a:extLst>
                              <a:ext uri="{FF2B5EF4-FFF2-40B4-BE49-F238E27FC236}">
                                <a16:creationId xmlns:a16="http://schemas.microsoft.com/office/drawing/2014/main" id="{0758B099-FDB7-9526-D0E5-46FB1DCC9C5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919819" y="1783697"/>
                            <a:ext cx="625486" cy="757273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0" name="TextBox 29">
                                <a:extLst>
                                  <a:ext uri="{FF2B5EF4-FFF2-40B4-BE49-F238E27FC236}">
                                    <a16:creationId xmlns:a16="http://schemas.microsoft.com/office/drawing/2014/main" id="{9C7B0B49-9BF5-9303-71DE-649209C9EFD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016616" y="944460"/>
                                <a:ext cx="354804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𝑰</m:t>
                                      </m:r>
                                    </m:oMath>
                                  </m:oMathPara>
                                </a14:m>
                                <a:endParaRPr lang="en-US" b="1" i="1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0" name="TextBox 29">
                                <a:extLst>
                                  <a:ext uri="{FF2B5EF4-FFF2-40B4-BE49-F238E27FC236}">
                                    <a16:creationId xmlns:a16="http://schemas.microsoft.com/office/drawing/2014/main" id="{9C7B0B49-9BF5-9303-71DE-649209C9EFD6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016616" y="944460"/>
                                <a:ext cx="354804" cy="369332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7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cxnSp>
                        <p:nvCxnSpPr>
                          <p:cNvPr id="33" name="Straight Arrow Connector 32">
                            <a:extLst>
                              <a:ext uri="{FF2B5EF4-FFF2-40B4-BE49-F238E27FC236}">
                                <a16:creationId xmlns:a16="http://schemas.microsoft.com/office/drawing/2014/main" id="{398870A2-F4B6-B6A0-29F6-689F9AEE3EF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661601" y="2635761"/>
                            <a:ext cx="100944" cy="232351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prstDash val="solid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8" name="TextBox 37">
                                <a:extLst>
                                  <a:ext uri="{FF2B5EF4-FFF2-40B4-BE49-F238E27FC236}">
                                    <a16:creationId xmlns:a16="http://schemas.microsoft.com/office/drawing/2014/main" id="{A695F82D-FE27-415F-4ED0-8D23F8BACC3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99193" y="1843530"/>
                                <a:ext cx="1076797" cy="48477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14:m>
                                  <m:oMath xmlns:m="http://schemas.openxmlformats.org/officeDocument/2006/math"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oMath>
                                </a14:m>
                                <a:r>
                                  <a:rPr lang="en-US" b="1" i="1" baseline="-25000" dirty="0"/>
                                  <a:t>ice</a:t>
                                </a: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8" name="TextBox 37">
                                <a:extLst>
                                  <a:ext uri="{FF2B5EF4-FFF2-40B4-BE49-F238E27FC236}">
                                    <a16:creationId xmlns:a16="http://schemas.microsoft.com/office/drawing/2014/main" id="{A695F82D-FE27-415F-4ED0-8D23F8BACC31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699193" y="1843530"/>
                                <a:ext cx="1076797" cy="484776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8"/>
                                <a:stretch>
                                  <a:fillRect b="-16667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40" name="Group 39">
                            <a:extLst>
                              <a:ext uri="{FF2B5EF4-FFF2-40B4-BE49-F238E27FC236}">
                                <a16:creationId xmlns:a16="http://schemas.microsoft.com/office/drawing/2014/main" id="{84E15B80-36DA-83BC-EFC9-204A7BC11CA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49748" y="1775107"/>
                            <a:ext cx="1098882" cy="654046"/>
                            <a:chOff x="3321217" y="1859043"/>
                            <a:chExt cx="1098882" cy="654046"/>
                          </a:xfrm>
                        </p:grpSpPr>
                        <p:cxnSp>
                          <p:nvCxnSpPr>
                            <p:cNvPr id="41" name="Straight Arrow Connector 40">
                              <a:extLst>
                                <a:ext uri="{FF2B5EF4-FFF2-40B4-BE49-F238E27FC236}">
                                  <a16:creationId xmlns:a16="http://schemas.microsoft.com/office/drawing/2014/main" id="{5777022B-8C04-2499-38A1-771145277F0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512354" y="2196559"/>
                              <a:ext cx="155876" cy="316530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42" name="TextBox 41">
                                  <a:extLst>
                                    <a:ext uri="{FF2B5EF4-FFF2-40B4-BE49-F238E27FC236}">
                                      <a16:creationId xmlns:a16="http://schemas.microsoft.com/office/drawing/2014/main" id="{E361564C-4177-144E-B9EA-32B99F518EE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321217" y="1859043"/>
                                  <a:ext cx="1098882" cy="474601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14:m>
                                    <m:oMath xmlns:m="http://schemas.openxmlformats.org/officeDocument/2006/math"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𝜶</m:t>
                                      </m:r>
                                    </m:oMath>
                                  </a14:m>
                                  <a:r>
                                    <a:rPr lang="en-US" b="1" i="1" baseline="-25000" dirty="0"/>
                                    <a:t>ocean</a:t>
                                  </a:r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42" name="TextBox 41">
                                  <a:extLst>
                                    <a:ext uri="{FF2B5EF4-FFF2-40B4-BE49-F238E27FC236}">
                                      <a16:creationId xmlns:a16="http://schemas.microsoft.com/office/drawing/2014/main" id="{E361564C-4177-144E-B9EA-32B99F518EE4}"/>
                                    </a:ext>
                                  </a:extLst>
                                </p:cNvPr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3321217" y="1859043"/>
                                  <a:ext cx="1098882" cy="474601"/>
                                </a:xfrm>
                                <a:prstGeom prst="rect">
                                  <a:avLst/>
                                </a:prstGeom>
                                <a:blipFill>
                                  <a:blip r:embed="rId9"/>
                                  <a:stretch>
                                    <a:fillRect b="-16667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cxnSp>
                        <p:nvCxnSpPr>
                          <p:cNvPr id="47" name="Straight Arrow Connector 46">
                            <a:extLst>
                              <a:ext uri="{FF2B5EF4-FFF2-40B4-BE49-F238E27FC236}">
                                <a16:creationId xmlns:a16="http://schemas.microsoft.com/office/drawing/2014/main" id="{08AA25C1-9DE4-F806-9121-7FDED5F1E84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561064" y="1648909"/>
                            <a:ext cx="347644" cy="780244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Straight Arrow Connector 50">
                            <a:extLst>
                              <a:ext uri="{FF2B5EF4-FFF2-40B4-BE49-F238E27FC236}">
                                <a16:creationId xmlns:a16="http://schemas.microsoft.com/office/drawing/2014/main" id="{92A1E4E2-FD1A-0E4D-201A-2EBD3F90906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940885" y="2491840"/>
                            <a:ext cx="0" cy="404525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prstDash val="solid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4" name="Straight Arrow Connector 53">
                            <a:extLst>
                              <a:ext uri="{FF2B5EF4-FFF2-40B4-BE49-F238E27FC236}">
                                <a16:creationId xmlns:a16="http://schemas.microsoft.com/office/drawing/2014/main" id="{1BF761A5-CD72-93C6-C207-65113913EC5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599874" y="1833575"/>
                            <a:ext cx="142667" cy="677616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71" name="Straight Arrow Connector 70">
                        <a:extLst>
                          <a:ext uri="{FF2B5EF4-FFF2-40B4-BE49-F238E27FC236}">
                            <a16:creationId xmlns:a16="http://schemas.microsoft.com/office/drawing/2014/main" id="{1E095D09-E06A-4FCA-5E1F-C6DE9193EE2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99620" y="320937"/>
                        <a:ext cx="1452994" cy="178775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Arrow Connector 71">
                        <a:extLst>
                          <a:ext uri="{FF2B5EF4-FFF2-40B4-BE49-F238E27FC236}">
                            <a16:creationId xmlns:a16="http://schemas.microsoft.com/office/drawing/2014/main" id="{1ED4160F-0D6D-716B-8759-819D89E592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855576" y="438603"/>
                        <a:ext cx="556360" cy="162524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3" name="Freeform 82">
                      <a:extLst>
                        <a:ext uri="{FF2B5EF4-FFF2-40B4-BE49-F238E27FC236}">
                          <a16:creationId xmlns:a16="http://schemas.microsoft.com/office/drawing/2014/main" id="{4389EE09-1946-2BAF-7FA2-FBA02C36A741}"/>
                        </a:ext>
                      </a:extLst>
                    </p:cNvPr>
                    <p:cNvSpPr/>
                    <p:nvPr/>
                  </p:nvSpPr>
                  <p:spPr>
                    <a:xfrm rot="21096786">
                      <a:off x="3466081" y="1796418"/>
                      <a:ext cx="988756" cy="477026"/>
                    </a:xfrm>
                    <a:custGeom>
                      <a:avLst/>
                      <a:gdLst>
                        <a:gd name="connsiteX0" fmla="*/ 132598 w 988756"/>
                        <a:gd name="connsiteY0" fmla="*/ 406400 h 723900"/>
                        <a:gd name="connsiteX1" fmla="*/ 43698 w 988756"/>
                        <a:gd name="connsiteY1" fmla="*/ 419100 h 723900"/>
                        <a:gd name="connsiteX2" fmla="*/ 18298 w 988756"/>
                        <a:gd name="connsiteY2" fmla="*/ 266700 h 723900"/>
                        <a:gd name="connsiteX3" fmla="*/ 30998 w 988756"/>
                        <a:gd name="connsiteY3" fmla="*/ 228600 h 723900"/>
                        <a:gd name="connsiteX4" fmla="*/ 145298 w 988756"/>
                        <a:gd name="connsiteY4" fmla="*/ 165100 h 723900"/>
                        <a:gd name="connsiteX5" fmla="*/ 157998 w 988756"/>
                        <a:gd name="connsiteY5" fmla="*/ 76200 h 723900"/>
                        <a:gd name="connsiteX6" fmla="*/ 221498 w 988756"/>
                        <a:gd name="connsiteY6" fmla="*/ 12700 h 723900"/>
                        <a:gd name="connsiteX7" fmla="*/ 259598 w 988756"/>
                        <a:gd name="connsiteY7" fmla="*/ 0 h 723900"/>
                        <a:gd name="connsiteX8" fmla="*/ 348498 w 988756"/>
                        <a:gd name="connsiteY8" fmla="*/ 25400 h 723900"/>
                        <a:gd name="connsiteX9" fmla="*/ 437398 w 988756"/>
                        <a:gd name="connsiteY9" fmla="*/ 63500 h 723900"/>
                        <a:gd name="connsiteX10" fmla="*/ 513598 w 988756"/>
                        <a:gd name="connsiteY10" fmla="*/ 38100 h 723900"/>
                        <a:gd name="connsiteX11" fmla="*/ 551698 w 988756"/>
                        <a:gd name="connsiteY11" fmla="*/ 25400 h 723900"/>
                        <a:gd name="connsiteX12" fmla="*/ 615198 w 988756"/>
                        <a:gd name="connsiteY12" fmla="*/ 12700 h 723900"/>
                        <a:gd name="connsiteX13" fmla="*/ 691398 w 988756"/>
                        <a:gd name="connsiteY13" fmla="*/ 25400 h 723900"/>
                        <a:gd name="connsiteX14" fmla="*/ 742198 w 988756"/>
                        <a:gd name="connsiteY14" fmla="*/ 88900 h 723900"/>
                        <a:gd name="connsiteX15" fmla="*/ 767598 w 988756"/>
                        <a:gd name="connsiteY15" fmla="*/ 127000 h 723900"/>
                        <a:gd name="connsiteX16" fmla="*/ 780298 w 988756"/>
                        <a:gd name="connsiteY16" fmla="*/ 254000 h 723900"/>
                        <a:gd name="connsiteX17" fmla="*/ 881898 w 988756"/>
                        <a:gd name="connsiteY17" fmla="*/ 279400 h 723900"/>
                        <a:gd name="connsiteX18" fmla="*/ 919998 w 988756"/>
                        <a:gd name="connsiteY18" fmla="*/ 292100 h 723900"/>
                        <a:gd name="connsiteX19" fmla="*/ 932698 w 988756"/>
                        <a:gd name="connsiteY19" fmla="*/ 330200 h 723900"/>
                        <a:gd name="connsiteX20" fmla="*/ 932698 w 988756"/>
                        <a:gd name="connsiteY20" fmla="*/ 482600 h 723900"/>
                        <a:gd name="connsiteX21" fmla="*/ 970798 w 988756"/>
                        <a:gd name="connsiteY21" fmla="*/ 520700 h 723900"/>
                        <a:gd name="connsiteX22" fmla="*/ 970798 w 988756"/>
                        <a:gd name="connsiteY22" fmla="*/ 647700 h 723900"/>
                        <a:gd name="connsiteX23" fmla="*/ 894598 w 988756"/>
                        <a:gd name="connsiteY23" fmla="*/ 698500 h 723900"/>
                        <a:gd name="connsiteX24" fmla="*/ 856498 w 988756"/>
                        <a:gd name="connsiteY24" fmla="*/ 723900 h 723900"/>
                        <a:gd name="connsiteX25" fmla="*/ 818398 w 988756"/>
                        <a:gd name="connsiteY25" fmla="*/ 711200 h 723900"/>
                        <a:gd name="connsiteX26" fmla="*/ 792998 w 988756"/>
                        <a:gd name="connsiteY26" fmla="*/ 673100 h 723900"/>
                        <a:gd name="connsiteX27" fmla="*/ 754898 w 988756"/>
                        <a:gd name="connsiteY27" fmla="*/ 647700 h 723900"/>
                        <a:gd name="connsiteX28" fmla="*/ 450098 w 988756"/>
                        <a:gd name="connsiteY28" fmla="*/ 647700 h 723900"/>
                        <a:gd name="connsiteX29" fmla="*/ 424698 w 988756"/>
                        <a:gd name="connsiteY29" fmla="*/ 609600 h 723900"/>
                        <a:gd name="connsiteX30" fmla="*/ 386598 w 988756"/>
                        <a:gd name="connsiteY30" fmla="*/ 596900 h 723900"/>
                        <a:gd name="connsiteX31" fmla="*/ 272298 w 988756"/>
                        <a:gd name="connsiteY31" fmla="*/ 596900 h 723900"/>
                        <a:gd name="connsiteX32" fmla="*/ 259598 w 988756"/>
                        <a:gd name="connsiteY32" fmla="*/ 558800 h 723900"/>
                        <a:gd name="connsiteX33" fmla="*/ 119898 w 988756"/>
                        <a:gd name="connsiteY33" fmla="*/ 520700 h 723900"/>
                        <a:gd name="connsiteX34" fmla="*/ 81798 w 988756"/>
                        <a:gd name="connsiteY34" fmla="*/ 431800 h 723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988756" h="723900">
                          <a:moveTo>
                            <a:pt x="132598" y="406400"/>
                          </a:moveTo>
                          <a:cubicBezTo>
                            <a:pt x="102965" y="410633"/>
                            <a:pt x="73484" y="422079"/>
                            <a:pt x="43698" y="419100"/>
                          </a:cubicBezTo>
                          <a:cubicBezTo>
                            <a:pt x="-33406" y="411390"/>
                            <a:pt x="14129" y="293802"/>
                            <a:pt x="18298" y="266700"/>
                          </a:cubicBezTo>
                          <a:cubicBezTo>
                            <a:pt x="20334" y="253469"/>
                            <a:pt x="21532" y="238066"/>
                            <a:pt x="30998" y="228600"/>
                          </a:cubicBezTo>
                          <a:cubicBezTo>
                            <a:pt x="74667" y="184931"/>
                            <a:pt x="97388" y="181070"/>
                            <a:pt x="145298" y="165100"/>
                          </a:cubicBezTo>
                          <a:cubicBezTo>
                            <a:pt x="149531" y="135467"/>
                            <a:pt x="149396" y="104872"/>
                            <a:pt x="157998" y="76200"/>
                          </a:cubicBezTo>
                          <a:cubicBezTo>
                            <a:pt x="166963" y="46318"/>
                            <a:pt x="195600" y="25649"/>
                            <a:pt x="221498" y="12700"/>
                          </a:cubicBezTo>
                          <a:cubicBezTo>
                            <a:pt x="233472" y="6713"/>
                            <a:pt x="246898" y="4233"/>
                            <a:pt x="259598" y="0"/>
                          </a:cubicBezTo>
                          <a:cubicBezTo>
                            <a:pt x="275874" y="4069"/>
                            <a:pt x="330278" y="16290"/>
                            <a:pt x="348498" y="25400"/>
                          </a:cubicBezTo>
                          <a:cubicBezTo>
                            <a:pt x="436203" y="69253"/>
                            <a:pt x="331672" y="37069"/>
                            <a:pt x="437398" y="63500"/>
                          </a:cubicBezTo>
                          <a:lnTo>
                            <a:pt x="513598" y="38100"/>
                          </a:lnTo>
                          <a:cubicBezTo>
                            <a:pt x="526298" y="33867"/>
                            <a:pt x="538571" y="28025"/>
                            <a:pt x="551698" y="25400"/>
                          </a:cubicBezTo>
                          <a:lnTo>
                            <a:pt x="615198" y="12700"/>
                          </a:lnTo>
                          <a:cubicBezTo>
                            <a:pt x="640598" y="16933"/>
                            <a:pt x="666969" y="17257"/>
                            <a:pt x="691398" y="25400"/>
                          </a:cubicBezTo>
                          <a:cubicBezTo>
                            <a:pt x="742779" y="42527"/>
                            <a:pt x="722792" y="50088"/>
                            <a:pt x="742198" y="88900"/>
                          </a:cubicBezTo>
                          <a:cubicBezTo>
                            <a:pt x="749024" y="102552"/>
                            <a:pt x="759131" y="114300"/>
                            <a:pt x="767598" y="127000"/>
                          </a:cubicBezTo>
                          <a:cubicBezTo>
                            <a:pt x="771831" y="169333"/>
                            <a:pt x="754771" y="219964"/>
                            <a:pt x="780298" y="254000"/>
                          </a:cubicBezTo>
                          <a:cubicBezTo>
                            <a:pt x="801243" y="281927"/>
                            <a:pt x="848780" y="268361"/>
                            <a:pt x="881898" y="279400"/>
                          </a:cubicBezTo>
                          <a:lnTo>
                            <a:pt x="919998" y="292100"/>
                          </a:lnTo>
                          <a:cubicBezTo>
                            <a:pt x="924231" y="304800"/>
                            <a:pt x="932698" y="316813"/>
                            <a:pt x="932698" y="330200"/>
                          </a:cubicBezTo>
                          <a:cubicBezTo>
                            <a:pt x="932698" y="372452"/>
                            <a:pt x="902924" y="437939"/>
                            <a:pt x="932698" y="482600"/>
                          </a:cubicBezTo>
                          <a:cubicBezTo>
                            <a:pt x="942661" y="497544"/>
                            <a:pt x="958098" y="508000"/>
                            <a:pt x="970798" y="520700"/>
                          </a:cubicBezTo>
                          <a:cubicBezTo>
                            <a:pt x="985214" y="563948"/>
                            <a:pt x="1002721" y="597536"/>
                            <a:pt x="970798" y="647700"/>
                          </a:cubicBezTo>
                          <a:cubicBezTo>
                            <a:pt x="954409" y="673454"/>
                            <a:pt x="919998" y="681567"/>
                            <a:pt x="894598" y="698500"/>
                          </a:cubicBezTo>
                          <a:lnTo>
                            <a:pt x="856498" y="723900"/>
                          </a:lnTo>
                          <a:cubicBezTo>
                            <a:pt x="843798" y="719667"/>
                            <a:pt x="828851" y="719563"/>
                            <a:pt x="818398" y="711200"/>
                          </a:cubicBezTo>
                          <a:cubicBezTo>
                            <a:pt x="806479" y="701665"/>
                            <a:pt x="803791" y="683893"/>
                            <a:pt x="792998" y="673100"/>
                          </a:cubicBezTo>
                          <a:cubicBezTo>
                            <a:pt x="782205" y="662307"/>
                            <a:pt x="767598" y="656167"/>
                            <a:pt x="754898" y="647700"/>
                          </a:cubicBezTo>
                          <a:cubicBezTo>
                            <a:pt x="637222" y="667313"/>
                            <a:pt x="604226" y="678526"/>
                            <a:pt x="450098" y="647700"/>
                          </a:cubicBezTo>
                          <a:cubicBezTo>
                            <a:pt x="435131" y="644707"/>
                            <a:pt x="436617" y="619135"/>
                            <a:pt x="424698" y="609600"/>
                          </a:cubicBezTo>
                          <a:cubicBezTo>
                            <a:pt x="414245" y="601237"/>
                            <a:pt x="399298" y="601133"/>
                            <a:pt x="386598" y="596900"/>
                          </a:cubicBezTo>
                          <a:cubicBezTo>
                            <a:pt x="295918" y="627127"/>
                            <a:pt x="332675" y="637152"/>
                            <a:pt x="272298" y="596900"/>
                          </a:cubicBezTo>
                          <a:cubicBezTo>
                            <a:pt x="268065" y="584200"/>
                            <a:pt x="267961" y="569253"/>
                            <a:pt x="259598" y="558800"/>
                          </a:cubicBezTo>
                          <a:cubicBezTo>
                            <a:pt x="227580" y="518778"/>
                            <a:pt x="159543" y="525656"/>
                            <a:pt x="119898" y="520700"/>
                          </a:cubicBezTo>
                          <a:cubicBezTo>
                            <a:pt x="64186" y="483559"/>
                            <a:pt x="81798" y="510564"/>
                            <a:pt x="81798" y="431800"/>
                          </a:cubicBezTo>
                        </a:path>
                      </a:pathLst>
                    </a:custGeom>
                    <a:solidFill>
                      <a:schemeClr val="bg2">
                        <a:alpha val="68679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71F6683-22EC-197C-D058-9ACAEDF4A540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669" y="1753251"/>
                    <a:ext cx="1693276" cy="482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clouds</a:t>
                    </a:r>
                  </a:p>
                </p:txBody>
              </p:sp>
            </p:grpSp>
          </p:grpSp>
          <p:sp>
            <p:nvSpPr>
              <p:cNvPr id="8" name="Frame 7">
                <a:extLst>
                  <a:ext uri="{FF2B5EF4-FFF2-40B4-BE49-F238E27FC236}">
                    <a16:creationId xmlns:a16="http://schemas.microsoft.com/office/drawing/2014/main" id="{2FE02377-5067-CCB7-DA21-4DCAFF361BCF}"/>
                  </a:ext>
                </a:extLst>
              </p:cNvPr>
              <p:cNvSpPr/>
              <p:nvPr/>
            </p:nvSpPr>
            <p:spPr>
              <a:xfrm>
                <a:off x="5378117" y="601095"/>
                <a:ext cx="6103779" cy="6196745"/>
              </a:xfrm>
              <a:prstGeom prst="frame">
                <a:avLst>
                  <a:gd name="adj1" fmla="val 268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CA5861-9B32-4FB5-0F16-D1D0F1AC1D7D}"/>
                    </a:ext>
                  </a:extLst>
                </p:cNvPr>
                <p:cNvSpPr txBox="1"/>
                <p:nvPr/>
              </p:nvSpPr>
              <p:spPr>
                <a:xfrm>
                  <a:off x="4116556" y="1917301"/>
                  <a:ext cx="1893128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𝑨𝒓𝒆𝒂</m:t>
                      </m:r>
                    </m:oMath>
                  </a14:m>
                  <a:r>
                    <a:rPr lang="en-US" i="1" dirty="0"/>
                    <a:t> (of ice-covered Arctic Ocean)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CA5861-9B32-4FB5-0F16-D1D0F1AC1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556" y="1917301"/>
                  <a:ext cx="1893128" cy="923330"/>
                </a:xfrm>
                <a:prstGeom prst="rect">
                  <a:avLst/>
                </a:prstGeom>
                <a:blipFill>
                  <a:blip r:embed="rId10"/>
                  <a:stretch>
                    <a:fillRect t="-2703" b="-94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19D534-AEEC-D332-1E6B-DEFAF09CAF83}"/>
                  </a:ext>
                </a:extLst>
              </p:cNvPr>
              <p:cNvSpPr txBox="1"/>
              <p:nvPr/>
            </p:nvSpPr>
            <p:spPr>
              <a:xfrm>
                <a:off x="6340642" y="3986959"/>
                <a:ext cx="5731040" cy="282686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Example: </a:t>
                </a:r>
              </a:p>
              <a:p>
                <a:r>
                  <a:rPr lang="en-US" dirty="0"/>
                  <a:t>Back in Week 2, we described the intensity of longwave light coming off Earth’s surface as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𝑂𝐿𝑅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236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the ice-covered ocean has an area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14 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𝑚𝑖𝑙𝑙𝑖𝑜𝑛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To get the total energy input, these work together, some conversions are needed. That’s where </a:t>
                </a:r>
                <a:r>
                  <a:rPr lang="en-US" i="1" dirty="0"/>
                  <a:t>pint</a:t>
                </a:r>
                <a:r>
                  <a:rPr lang="en-US" dirty="0"/>
                  <a:t> comes in.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19D534-AEEC-D332-1E6B-DEFAF09CA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642" y="3986959"/>
                <a:ext cx="5731040" cy="2826864"/>
              </a:xfrm>
              <a:prstGeom prst="rect">
                <a:avLst/>
              </a:prstGeom>
              <a:blipFill>
                <a:blip r:embed="rId11"/>
                <a:stretch>
                  <a:fillRect l="-662" t="-444" b="-177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B30DB8-498E-69CB-75B9-9EC91C5328BE}"/>
                  </a:ext>
                </a:extLst>
              </p:cNvPr>
              <p:cNvSpPr txBox="1"/>
              <p:nvPr/>
            </p:nvSpPr>
            <p:spPr>
              <a:xfrm>
                <a:off x="424315" y="2494651"/>
                <a:ext cx="643177" cy="37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𝑶𝑳𝑹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B30DB8-498E-69CB-75B9-9EC91C53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15" y="2494651"/>
                <a:ext cx="643177" cy="3763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4ABE76-DA55-B14C-94C4-0656D3CEC55A}"/>
              </a:ext>
            </a:extLst>
          </p:cNvPr>
          <p:cNvCxnSpPr>
            <a:cxnSpLocks/>
          </p:cNvCxnSpPr>
          <p:nvPr/>
        </p:nvCxnSpPr>
        <p:spPr>
          <a:xfrm flipH="1" flipV="1">
            <a:off x="933092" y="2805595"/>
            <a:ext cx="412469" cy="4859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E9FFAF-FD7F-9B7C-3DCC-1E19F313B392}"/>
              </a:ext>
            </a:extLst>
          </p:cNvPr>
          <p:cNvSpPr txBox="1"/>
          <p:nvPr/>
        </p:nvSpPr>
        <p:spPr>
          <a:xfrm>
            <a:off x="2542710" y="607411"/>
            <a:ext cx="2520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IceFreeArctic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444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76680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Next week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6A091-1801-C0CB-91DC-69F59E4C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39700"/>
            <a:ext cx="6934200" cy="6578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546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70659-7373-8186-8633-EEAFB8369FB3}"/>
              </a:ext>
            </a:extLst>
          </p:cNvPr>
          <p:cNvSpPr txBox="1"/>
          <p:nvPr/>
        </p:nvSpPr>
        <p:spPr>
          <a:xfrm>
            <a:off x="0" y="267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For today, however, let’s finish these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EFF49-B189-605C-5C0B-0555B670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9" y="543915"/>
            <a:ext cx="7264400" cy="2095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9B1B5C-1EC8-018A-376A-81D9699E1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74" y="2878564"/>
            <a:ext cx="8358518" cy="37787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062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346</Words>
  <Application>Microsoft Macintosh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36</cp:revision>
  <dcterms:created xsi:type="dcterms:W3CDTF">2023-10-27T13:32:49Z</dcterms:created>
  <dcterms:modified xsi:type="dcterms:W3CDTF">2024-12-04T18:55:45Z</dcterms:modified>
</cp:coreProperties>
</file>