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0" r:id="rId2"/>
    <p:sldId id="262" r:id="rId3"/>
    <p:sldId id="267" r:id="rId4"/>
    <p:sldId id="266" r:id="rId5"/>
    <p:sldId id="292" r:id="rId6"/>
    <p:sldId id="2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/>
    <p:restoredTop sz="94686"/>
  </p:normalViewPr>
  <p:slideViewPr>
    <p:cSldViewPr snapToGrid="0" snapToObjects="1">
      <p:cViewPr varScale="1">
        <p:scale>
          <a:sx n="105" d="100"/>
          <a:sy n="105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AC5-8408-0C43-AB39-DDB88E48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FC6F-BB5C-0A48-A8A0-D6FD941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9F2-B6FF-9E42-9A5B-4D6C301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FD46-BC7C-2540-A352-8B235E7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FCC-A17E-2F4B-9816-171EF87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B64-C7B8-5348-85F3-6458617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75B7-DB58-7844-86B3-23F0FBA1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74D-ABFD-9546-9FF5-9E87A8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1D09-8997-0145-A869-084126E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DBB6-BAEF-5246-B40E-D650F33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3836-E09C-8A45-B943-CED54C12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2D9A-B163-3744-9195-6B9DA44D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F41-9424-2F44-9DA5-3494AA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259C-07E5-104E-A20C-4F7767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6BD5-2A9C-2A4B-8707-1A8D4AB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771-0FCB-1849-97C5-15DEF91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CCB-6D65-444B-90BF-E52B5E1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7CE-7845-124E-8006-FDE3973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6F0-F3EC-0740-8E59-8E07B86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5EE6-B37C-A14F-9F8D-626A1A6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AE-1DF0-0A45-A49E-054838A2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473B-B4CD-F146-8D7B-136AC5CC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E9E-3458-2249-A417-D16310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904-C1CA-B845-9A35-0C669BD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D05C-2B9E-7540-B264-B6CA1BC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C57-90BD-3241-814F-BB89C53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678-2512-5641-AAD6-87CA9EAC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9819-4193-9A4B-B2CA-1DC70FD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32BF-9CE8-E845-A024-E84DFEE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A64C-77F1-B348-921B-3C7672BD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2C7-413E-A747-B152-9B86A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9EC-4BEF-7943-B721-5A64C2F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98B3-8552-CB40-A76E-CF7B590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7982-ABA9-ED49-9BDE-FD5F3AD7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983A5-59AA-3D46-A493-E19EC5D8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1B4F-A726-1943-9A11-A6AB19F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D71D-9D68-0042-95F4-00A97F3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3355-33F6-4E49-BECA-36338E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1BAE-3E2E-7A41-B67B-8360766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A99-3127-D041-8B28-9BB8EAA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A1FC8-A284-574E-8B44-F8FCBD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A7701-E120-C546-B253-E793ACE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63F5-7D25-B14B-9F02-39518AB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9B1-EF5E-744E-BA01-D757DF7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7D91-975F-7C4C-9155-B4ECCC6A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B2B3-E388-4644-9D61-330A5CE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CD4-5E72-E145-9D54-3E9A77B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BAA-5BAA-C744-A4B4-6AE5693C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FF3E-91C8-FC4A-9F2B-4DC79F64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D91-29EC-EF47-A7AF-62E4EE3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B4AA-A905-BA49-AD8A-4CA03B0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BAF-2D8E-2344-BA91-FCE4129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A47-DE99-164D-B67E-8812CA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0BA5-9A7E-834F-92BD-D9376C9B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8FB2-5936-644B-A189-5D66795A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6BAB-FFAA-B14A-9889-2DAE142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C1E7-38A2-1A4E-B910-287FF62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FCC8-8F6E-3B4A-ADD7-73B94A3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524F-5BC8-F049-914A-A2995F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1C70-C5C8-5248-B978-45E99089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A288-F7FC-0840-AD58-2BD8253A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814-64FE-A046-86EF-08998BAE6296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DD0-8084-3D4D-B4F5-A2C2941F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D72A-71AB-744A-AB70-74F9513F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we’ve learned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6802EFB-A77C-8245-B620-779D93AC63C9}"/>
                  </a:ext>
                </a:extLst>
              </p:cNvPr>
              <p:cNvSpPr/>
              <p:nvPr/>
            </p:nvSpPr>
            <p:spPr>
              <a:xfrm>
                <a:off x="134912" y="675615"/>
                <a:ext cx="11922176" cy="6370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Thermo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Kinetic-molecular picture of gases: why gases cool on expansion, etc.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i="1" dirty="0"/>
                  <a:t>Thermodynamic surface</a:t>
                </a:r>
                <a:r>
                  <a:rPr lang="en-US" sz="2400" dirty="0"/>
                  <a:t>, </a:t>
                </a:r>
                <a:r>
                  <a:rPr lang="en-US" sz="2400" i="1" dirty="0"/>
                  <a:t>state function, state space, Boyle isotherm, Gay-Lussac isochore.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meaning of notations like </a:t>
                </a:r>
                <a:r>
                  <a:rPr lang="en-US" sz="2400" i="1" dirty="0"/>
                  <a:t>P(T,V)</a:t>
                </a:r>
                <a:r>
                  <a:rPr lang="en-US" sz="24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Differences between ideal gas and vdw gas, esp. where in (T,V) state space they differ most.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2"/>
                    </a:solidFill>
                  </a:rPr>
                  <a:t>Physical &amp; mathematical reasoning behind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𝑣𝑑𝑤</m:t>
                        </m:r>
                      </m:sub>
                    </m:sSub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𝑖𝑑𝑒𝑎𝑙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𝑣𝑑𝑤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𝑖𝑑𝑒𝑎𝑙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2"/>
                    </a:solidFill>
                  </a:rPr>
                  <a:t>The transition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𝑣𝑑𝑤</m:t>
                        </m:r>
                      </m:sub>
                    </m:sSub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𝑖𝑑𝑒𝑎𝑙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𝑣𝑑𝑤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𝑖𝑑𝑒𝑎𝑙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Python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How to enter numbers in scientific notation: the E-format.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Numpy</a:t>
                </a:r>
                <a:r>
                  <a:rPr lang="en-US" sz="2400" dirty="0"/>
                  <a:t>: </a:t>
                </a:r>
                <a:r>
                  <a:rPr lang="en-US" sz="2400" dirty="0" err="1"/>
                  <a:t>np.linspace</a:t>
                </a:r>
                <a:r>
                  <a:rPr lang="en-US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How to manipulate units using </a:t>
                </a:r>
                <a:r>
                  <a:rPr lang="en-US" sz="2400" dirty="0" err="1"/>
                  <a:t>UnitRegistry</a:t>
                </a:r>
                <a:r>
                  <a:rPr lang="en-US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How to make a state space grid using </a:t>
                </a:r>
                <a:r>
                  <a:rPr lang="en-US" sz="2400" dirty="0" err="1"/>
                  <a:t>Statespace</a:t>
                </a:r>
                <a:r>
                  <a:rPr lang="en-US" sz="24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How to plot thermodynamic surfaces (like </a:t>
                </a:r>
                <a:r>
                  <a:rPr lang="en-US" sz="2400" i="1" dirty="0"/>
                  <a:t>P(T,V)</a:t>
                </a:r>
                <a:r>
                  <a:rPr lang="en-US" sz="2400" dirty="0"/>
                  <a:t>): </a:t>
                </a:r>
                <a:r>
                  <a:rPr lang="en-US" sz="2400" dirty="0" err="1"/>
                  <a:t>plt.xlabel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plt.ylabel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plt.grid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plt.figure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ax.plot_surface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ax.set_xlabel</a:t>
                </a:r>
                <a:r>
                  <a:rPr lang="en-US" sz="2400" dirty="0"/>
                  <a:t> (etc.).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2"/>
                    </a:solidFill>
                  </a:rPr>
                  <a:t>Scalars, arrays, and grids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6802EFB-A77C-8245-B620-779D93AC6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2" y="675615"/>
                <a:ext cx="11922176" cy="6370975"/>
              </a:xfrm>
              <a:prstGeom prst="rect">
                <a:avLst/>
              </a:prstGeom>
              <a:blipFill>
                <a:blip r:embed="rId2"/>
                <a:stretch>
                  <a:fillRect l="-851" t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46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641BF7-0E2C-ED43-9003-0EECAC8B80E4}"/>
              </a:ext>
            </a:extLst>
          </p:cNvPr>
          <p:cNvSpPr/>
          <p:nvPr/>
        </p:nvSpPr>
        <p:spPr>
          <a:xfrm>
            <a:off x="399169" y="157043"/>
            <a:ext cx="3311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Scalars, arrays, and grids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414B3-F6AC-984C-9767-B13A9D702896}"/>
              </a:ext>
            </a:extLst>
          </p:cNvPr>
          <p:cNvSpPr txBox="1"/>
          <p:nvPr/>
        </p:nvSpPr>
        <p:spPr>
          <a:xfrm>
            <a:off x="426720" y="4174860"/>
            <a:ext cx="10655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our Python code so far, we’ve generally used this naming convention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V, T, P to refer to </a:t>
            </a:r>
            <a:r>
              <a:rPr lang="en-US" sz="2400" b="1" dirty="0"/>
              <a:t>scalars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V_array</a:t>
            </a:r>
            <a:r>
              <a:rPr lang="en-US" sz="2400" dirty="0"/>
              <a:t>, </a:t>
            </a:r>
            <a:r>
              <a:rPr lang="en-US" sz="2400" dirty="0" err="1"/>
              <a:t>T_array</a:t>
            </a:r>
            <a:r>
              <a:rPr lang="en-US" sz="2400" dirty="0"/>
              <a:t> , </a:t>
            </a:r>
            <a:r>
              <a:rPr lang="en-US" sz="2400" dirty="0" err="1"/>
              <a:t>P_array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Vgrid</a:t>
            </a:r>
            <a:r>
              <a:rPr lang="en-US" sz="2400" dirty="0"/>
              <a:t>, </a:t>
            </a:r>
            <a:r>
              <a:rPr lang="en-US" sz="2400" dirty="0" err="1"/>
              <a:t>Tgrid</a:t>
            </a:r>
            <a:r>
              <a:rPr lang="en-US" sz="2400" dirty="0"/>
              <a:t>, </a:t>
            </a:r>
            <a:r>
              <a:rPr lang="en-US" sz="2400" dirty="0" err="1"/>
              <a:t>Pgrid</a:t>
            </a:r>
            <a:r>
              <a:rPr lang="en-US" sz="2400" dirty="0"/>
              <a:t> to refer to </a:t>
            </a:r>
            <a:r>
              <a:rPr lang="en-US" sz="2400" b="1" dirty="0"/>
              <a:t>grids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r>
              <a:rPr lang="en-US" sz="2400" dirty="0"/>
              <a:t>But this convention can get clumsy, so you’ll just need to watch out for this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71E34B-0B50-9549-8837-F452BFB84231}"/>
              </a:ext>
            </a:extLst>
          </p:cNvPr>
          <p:cNvGrpSpPr/>
          <p:nvPr/>
        </p:nvGrpSpPr>
        <p:grpSpPr>
          <a:xfrm>
            <a:off x="1889760" y="2028202"/>
            <a:ext cx="5051030" cy="1446764"/>
            <a:chOff x="426720" y="1843367"/>
            <a:chExt cx="5051030" cy="144676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EA2B30D-F2E1-E14B-9EBD-0457E5AEF816}"/>
                </a:ext>
              </a:extLst>
            </p:cNvPr>
            <p:cNvGrpSpPr/>
            <p:nvPr/>
          </p:nvGrpSpPr>
          <p:grpSpPr>
            <a:xfrm>
              <a:off x="426720" y="1991717"/>
              <a:ext cx="5051030" cy="1298414"/>
              <a:chOff x="7766462" y="1857860"/>
              <a:chExt cx="5051030" cy="1298414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839E012A-719D-2045-A358-60D634760A2D}"/>
                  </a:ext>
                </a:extLst>
              </p:cNvPr>
              <p:cNvCxnSpPr/>
              <p:nvPr/>
            </p:nvCxnSpPr>
            <p:spPr>
              <a:xfrm>
                <a:off x="7864948" y="1857860"/>
                <a:ext cx="1864426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BB3040-DB4D-1F44-9FEA-0B8E13D8CA8F}"/>
                  </a:ext>
                </a:extLst>
              </p:cNvPr>
              <p:cNvSpPr txBox="1"/>
              <p:nvPr/>
            </p:nvSpPr>
            <p:spPr>
              <a:xfrm>
                <a:off x="7766462" y="1955945"/>
                <a:ext cx="505103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An </a:t>
                </a:r>
                <a:r>
                  <a:rPr lang="en-US" sz="2400" b="1" dirty="0"/>
                  <a:t>array</a:t>
                </a:r>
                <a:r>
                  <a:rPr lang="en-US" sz="2400" dirty="0"/>
                  <a:t> = a sequence of numbers (e.g., volumes along an isotherm, or temperatures along an isochore)</a:t>
                </a: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9216494-1B43-9641-BC06-699F04911F27}"/>
                </a:ext>
              </a:extLst>
            </p:cNvPr>
            <p:cNvSpPr/>
            <p:nvPr/>
          </p:nvSpPr>
          <p:spPr>
            <a:xfrm>
              <a:off x="592024" y="1843367"/>
              <a:ext cx="712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DC9E155-366B-3C40-80C8-8F2C05F9A037}"/>
                </a:ext>
              </a:extLst>
            </p:cNvPr>
            <p:cNvSpPr/>
            <p:nvPr/>
          </p:nvSpPr>
          <p:spPr>
            <a:xfrm>
              <a:off x="744424" y="1849463"/>
              <a:ext cx="712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DF8D62-A00A-E644-8B11-7A3A03C8FA07}"/>
                </a:ext>
              </a:extLst>
            </p:cNvPr>
            <p:cNvSpPr/>
            <p:nvPr/>
          </p:nvSpPr>
          <p:spPr>
            <a:xfrm>
              <a:off x="878536" y="1849463"/>
              <a:ext cx="712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D36DB47-95FB-2E4C-AB6B-088965028174}"/>
                </a:ext>
              </a:extLst>
            </p:cNvPr>
            <p:cNvSpPr/>
            <p:nvPr/>
          </p:nvSpPr>
          <p:spPr>
            <a:xfrm>
              <a:off x="1024840" y="1849463"/>
              <a:ext cx="712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50F60F-3FFF-844D-8D9A-A4A143EAB20D}"/>
                </a:ext>
              </a:extLst>
            </p:cNvPr>
            <p:cNvSpPr/>
            <p:nvPr/>
          </p:nvSpPr>
          <p:spPr>
            <a:xfrm>
              <a:off x="1158952" y="1849463"/>
              <a:ext cx="712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00C8238-3613-9643-B081-6502249FACE7}"/>
              </a:ext>
            </a:extLst>
          </p:cNvPr>
          <p:cNvGrpSpPr/>
          <p:nvPr/>
        </p:nvGrpSpPr>
        <p:grpSpPr>
          <a:xfrm>
            <a:off x="579832" y="692474"/>
            <a:ext cx="4642502" cy="830997"/>
            <a:chOff x="579832" y="570554"/>
            <a:chExt cx="4642502" cy="8309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E0C48B-AA5F-7A45-8E2F-22C00EE52E86}"/>
                </a:ext>
              </a:extLst>
            </p:cNvPr>
            <p:cNvSpPr txBox="1"/>
            <p:nvPr/>
          </p:nvSpPr>
          <p:spPr>
            <a:xfrm>
              <a:off x="744424" y="570554"/>
              <a:ext cx="44779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 </a:t>
              </a:r>
              <a:r>
                <a:rPr lang="en-US" sz="2400" b="1" dirty="0"/>
                <a:t>scalar</a:t>
              </a:r>
              <a:r>
                <a:rPr lang="en-US" sz="2400" dirty="0"/>
                <a:t> = a single number, like a volume or temperature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678ADF9-1FD1-184F-A9CD-DB5CB5EE5CBC}"/>
                </a:ext>
              </a:extLst>
            </p:cNvPr>
            <p:cNvSpPr/>
            <p:nvPr/>
          </p:nvSpPr>
          <p:spPr>
            <a:xfrm>
              <a:off x="579832" y="904583"/>
              <a:ext cx="712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C861C0-4624-8342-B743-DF729EBE454A}"/>
              </a:ext>
            </a:extLst>
          </p:cNvPr>
          <p:cNvGrpSpPr/>
          <p:nvPr/>
        </p:nvGrpSpPr>
        <p:grpSpPr>
          <a:xfrm>
            <a:off x="7956229" y="794361"/>
            <a:ext cx="3491347" cy="1429004"/>
            <a:chOff x="7223423" y="1277215"/>
            <a:chExt cx="3491347" cy="142900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176F509-2261-DD4F-9C0D-287E51446786}"/>
                </a:ext>
              </a:extLst>
            </p:cNvPr>
            <p:cNvGrpSpPr/>
            <p:nvPr/>
          </p:nvGrpSpPr>
          <p:grpSpPr>
            <a:xfrm>
              <a:off x="7223423" y="1277215"/>
              <a:ext cx="3491347" cy="1429004"/>
              <a:chOff x="696484" y="1683417"/>
              <a:chExt cx="3491347" cy="142900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79CC66E-06C0-9C46-8AA4-908273E65ACF}"/>
                  </a:ext>
                </a:extLst>
              </p:cNvPr>
              <p:cNvGrpSpPr/>
              <p:nvPr/>
            </p:nvGrpSpPr>
            <p:grpSpPr>
              <a:xfrm>
                <a:off x="827114" y="1683417"/>
                <a:ext cx="2778826" cy="1092336"/>
                <a:chOff x="5522026" y="2805621"/>
                <a:chExt cx="2778826" cy="1092336"/>
              </a:xfrm>
            </p:grpSpPr>
            <p:sp>
              <p:nvSpPr>
                <p:cNvPr id="4" name="Parallelogram 3">
                  <a:extLst>
                    <a:ext uri="{FF2B5EF4-FFF2-40B4-BE49-F238E27FC236}">
                      <a16:creationId xmlns:a16="http://schemas.microsoft.com/office/drawing/2014/main" id="{DB66A028-D8EE-854E-BA45-BBDACF86518E}"/>
                    </a:ext>
                  </a:extLst>
                </p:cNvPr>
                <p:cNvSpPr/>
                <p:nvPr/>
              </p:nvSpPr>
              <p:spPr>
                <a:xfrm>
                  <a:off x="5522026" y="2805621"/>
                  <a:ext cx="2327564" cy="630672"/>
                </a:xfrm>
                <a:prstGeom prst="parallelogram">
                  <a:avLst>
                    <a:gd name="adj" fmla="val 135421"/>
                  </a:avLst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44BF0CA-E52D-7F44-8F8D-74F7F12F7AAA}"/>
                    </a:ext>
                  </a:extLst>
                </p:cNvPr>
                <p:cNvSpPr txBox="1"/>
                <p:nvPr/>
              </p:nvSpPr>
              <p:spPr>
                <a:xfrm>
                  <a:off x="6234545" y="3436292"/>
                  <a:ext cx="9025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T 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E1AC2B5-AC3C-9F46-A79D-83CA47F9C18E}"/>
                    </a:ext>
                  </a:extLst>
                </p:cNvPr>
                <p:cNvSpPr txBox="1"/>
                <p:nvPr/>
              </p:nvSpPr>
              <p:spPr>
                <a:xfrm>
                  <a:off x="7398327" y="2974628"/>
                  <a:ext cx="9025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V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E9FB4C-5DED-F245-B35C-180FE92DA9B7}"/>
                  </a:ext>
                </a:extLst>
              </p:cNvPr>
              <p:cNvSpPr txBox="1"/>
              <p:nvPr/>
            </p:nvSpPr>
            <p:spPr>
              <a:xfrm>
                <a:off x="696484" y="2650756"/>
                <a:ext cx="34913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/>
                  <a:t>grid</a:t>
                </a:r>
                <a:r>
                  <a:rPr lang="en-US" sz="2400" dirty="0"/>
                  <a:t> = T,V state space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9440D2D-1139-3A49-A21C-EDFDC990FCB2}"/>
                </a:ext>
              </a:extLst>
            </p:cNvPr>
            <p:cNvGrpSpPr/>
            <p:nvPr/>
          </p:nvGrpSpPr>
          <p:grpSpPr>
            <a:xfrm rot="19409985">
              <a:off x="7498792" y="1630007"/>
              <a:ext cx="638180" cy="77348"/>
              <a:chOff x="6182056" y="1995767"/>
              <a:chExt cx="638180" cy="7734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88522AB-F416-B045-9548-F4715650771C}"/>
                  </a:ext>
                </a:extLst>
              </p:cNvPr>
              <p:cNvSpPr/>
              <p:nvPr/>
            </p:nvSpPr>
            <p:spPr>
              <a:xfrm>
                <a:off x="6182056" y="1995767"/>
                <a:ext cx="71252" cy="712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8339A9E-28EF-CD49-8917-2E95A6370B17}"/>
                  </a:ext>
                </a:extLst>
              </p:cNvPr>
              <p:cNvSpPr/>
              <p:nvPr/>
            </p:nvSpPr>
            <p:spPr>
              <a:xfrm>
                <a:off x="6334456" y="2001863"/>
                <a:ext cx="71252" cy="712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E165699-DDD5-734C-ACBE-0542717C9AD2}"/>
                  </a:ext>
                </a:extLst>
              </p:cNvPr>
              <p:cNvSpPr/>
              <p:nvPr/>
            </p:nvSpPr>
            <p:spPr>
              <a:xfrm>
                <a:off x="6468568" y="2001863"/>
                <a:ext cx="71252" cy="712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4F2B536-33DD-924D-A8C2-73BC0B1F39E8}"/>
                  </a:ext>
                </a:extLst>
              </p:cNvPr>
              <p:cNvSpPr/>
              <p:nvPr/>
            </p:nvSpPr>
            <p:spPr>
              <a:xfrm>
                <a:off x="6614872" y="2001863"/>
                <a:ext cx="71252" cy="712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68BE303-B51A-1047-A939-33065FBD5D32}"/>
                  </a:ext>
                </a:extLst>
              </p:cNvPr>
              <p:cNvSpPr/>
              <p:nvPr/>
            </p:nvSpPr>
            <p:spPr>
              <a:xfrm>
                <a:off x="6748984" y="2001863"/>
                <a:ext cx="71252" cy="712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9A68ADA-C105-514E-BE73-FB49FD1A4E2F}"/>
                </a:ext>
              </a:extLst>
            </p:cNvPr>
            <p:cNvGrpSpPr/>
            <p:nvPr/>
          </p:nvGrpSpPr>
          <p:grpSpPr>
            <a:xfrm>
              <a:off x="7699960" y="1806791"/>
              <a:ext cx="638180" cy="77348"/>
              <a:chOff x="6182056" y="1995767"/>
              <a:chExt cx="638180" cy="7734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C66C798-E733-4949-8F78-3F5CDD98D4AF}"/>
                  </a:ext>
                </a:extLst>
              </p:cNvPr>
              <p:cNvSpPr/>
              <p:nvPr/>
            </p:nvSpPr>
            <p:spPr>
              <a:xfrm>
                <a:off x="6182056" y="1995767"/>
                <a:ext cx="71252" cy="712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51FFE43-00EC-4F46-B79B-C91ED0670350}"/>
                  </a:ext>
                </a:extLst>
              </p:cNvPr>
              <p:cNvSpPr/>
              <p:nvPr/>
            </p:nvSpPr>
            <p:spPr>
              <a:xfrm>
                <a:off x="6334456" y="2001863"/>
                <a:ext cx="71252" cy="712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6441224-18B4-A14A-A968-F304AC3B6FC5}"/>
                  </a:ext>
                </a:extLst>
              </p:cNvPr>
              <p:cNvSpPr/>
              <p:nvPr/>
            </p:nvSpPr>
            <p:spPr>
              <a:xfrm>
                <a:off x="6468568" y="2001863"/>
                <a:ext cx="71252" cy="712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DBFBA3A-5814-7E46-B627-12841941A80A}"/>
                  </a:ext>
                </a:extLst>
              </p:cNvPr>
              <p:cNvSpPr/>
              <p:nvPr/>
            </p:nvSpPr>
            <p:spPr>
              <a:xfrm>
                <a:off x="6614872" y="2001863"/>
                <a:ext cx="71252" cy="712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0BE8D93-6675-1342-841F-3C20AB65A097}"/>
                  </a:ext>
                </a:extLst>
              </p:cNvPr>
              <p:cNvSpPr/>
              <p:nvPr/>
            </p:nvSpPr>
            <p:spPr>
              <a:xfrm>
                <a:off x="6748984" y="2001863"/>
                <a:ext cx="71252" cy="712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700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B4C3CB-FCB3-2241-AE48-93D0EF93F528}"/>
              </a:ext>
            </a:extLst>
          </p:cNvPr>
          <p:cNvSpPr txBox="1"/>
          <p:nvPr/>
        </p:nvSpPr>
        <p:spPr>
          <a:xfrm>
            <a:off x="755325" y="527891"/>
            <a:ext cx="8087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About physical vs mathematical reasoning …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9409232-7B78-3249-8DDF-03BA4016C05A}"/>
              </a:ext>
            </a:extLst>
          </p:cNvPr>
          <p:cNvGrpSpPr/>
          <p:nvPr/>
        </p:nvGrpSpPr>
        <p:grpSpPr>
          <a:xfrm>
            <a:off x="425561" y="5294057"/>
            <a:ext cx="5452724" cy="830997"/>
            <a:chOff x="614247" y="5031167"/>
            <a:chExt cx="5452724" cy="830997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5FB8220-1335-4F44-AE71-312BD98232F8}"/>
                </a:ext>
              </a:extLst>
            </p:cNvPr>
            <p:cNvCxnSpPr>
              <a:cxnSpLocks/>
            </p:cNvCxnSpPr>
            <p:nvPr/>
          </p:nvCxnSpPr>
          <p:spPr>
            <a:xfrm>
              <a:off x="614247" y="5407436"/>
              <a:ext cx="599982" cy="0"/>
            </a:xfrm>
            <a:prstGeom prst="straightConnector1">
              <a:avLst/>
            </a:prstGeom>
            <a:ln w="254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E05F458-2D30-464B-8CA7-2127FC66D5A7}"/>
                    </a:ext>
                  </a:extLst>
                </p:cNvPr>
                <p:cNvSpPr txBox="1"/>
                <p:nvPr/>
              </p:nvSpPr>
              <p:spPr>
                <a:xfrm>
                  <a:off x="1322358" y="5031167"/>
                  <a:ext cx="474461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Attractive 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𝑣𝑑𝑤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b>
                      </m:sSub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Repulsive 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𝑣𝑑𝑤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b>
                      </m:sSub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E05F458-2D30-464B-8CA7-2127FC66D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2358" y="5031167"/>
                  <a:ext cx="4744613" cy="830997"/>
                </a:xfrm>
                <a:prstGeom prst="rect">
                  <a:avLst/>
                </a:prstGeom>
                <a:blipFill>
                  <a:blip r:embed="rId2"/>
                  <a:stretch>
                    <a:fillRect l="-2139" t="-4478" b="-149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1C0AF98-4AB4-DA4D-92DA-82D49013C983}"/>
                  </a:ext>
                </a:extLst>
              </p:cNvPr>
              <p:cNvSpPr txBox="1"/>
              <p:nvPr/>
            </p:nvSpPr>
            <p:spPr>
              <a:xfrm>
                <a:off x="5715222" y="1986394"/>
                <a:ext cx="6230035" cy="2310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𝑣𝑑𝑤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𝑛𝑏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Attractive 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2400" dirty="0"/>
                  <a:t>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𝑣𝑑𝑤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sz="2400" dirty="0"/>
                  <a:t>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𝑣𝑑𝑤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𝑖𝑑𝑒𝑎𝑙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Repulsive 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2400" dirty="0"/>
                  <a:t>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𝑣𝑑𝑤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2400" dirty="0"/>
                  <a:t>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𝑣𝑑𝑤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𝑖𝑑𝑒𝑎𝑙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1C0AF98-4AB4-DA4D-92DA-82D49013C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222" y="1986394"/>
                <a:ext cx="6230035" cy="2310825"/>
              </a:xfrm>
              <a:prstGeom prst="rect">
                <a:avLst/>
              </a:prstGeom>
              <a:blipFill>
                <a:blip r:embed="rId3"/>
                <a:stretch>
                  <a:fillRect l="-162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F5E6BB03-8258-D944-B2E5-749F4E2C7B85}"/>
              </a:ext>
            </a:extLst>
          </p:cNvPr>
          <p:cNvGrpSpPr/>
          <p:nvPr/>
        </p:nvGrpSpPr>
        <p:grpSpPr>
          <a:xfrm>
            <a:off x="801045" y="1483636"/>
            <a:ext cx="3718056" cy="3553750"/>
            <a:chOff x="801045" y="1575076"/>
            <a:chExt cx="3718056" cy="35537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96A8A09-647F-8D4C-B1FA-4D57EE210D6F}"/>
                </a:ext>
              </a:extLst>
            </p:cNvPr>
            <p:cNvGrpSpPr/>
            <p:nvPr/>
          </p:nvGrpSpPr>
          <p:grpSpPr>
            <a:xfrm>
              <a:off x="801045" y="1575076"/>
              <a:ext cx="3718056" cy="3553750"/>
              <a:chOff x="5651292" y="1334126"/>
              <a:chExt cx="6041036" cy="4961744"/>
            </a:xfrm>
          </p:grpSpPr>
          <p:sp>
            <p:nvSpPr>
              <p:cNvPr id="5" name="Frame 4">
                <a:extLst>
                  <a:ext uri="{FF2B5EF4-FFF2-40B4-BE49-F238E27FC236}">
                    <a16:creationId xmlns:a16="http://schemas.microsoft.com/office/drawing/2014/main" id="{FF9F6CD7-01F7-FA4F-8548-AD403B113585}"/>
                  </a:ext>
                </a:extLst>
              </p:cNvPr>
              <p:cNvSpPr/>
              <p:nvPr/>
            </p:nvSpPr>
            <p:spPr>
              <a:xfrm>
                <a:off x="5651292" y="1334126"/>
                <a:ext cx="6041036" cy="4961744"/>
              </a:xfrm>
              <a:prstGeom prst="frame">
                <a:avLst>
                  <a:gd name="adj1" fmla="val 192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7B8BA3-F800-634B-AA10-D5745AB84824}"/>
                  </a:ext>
                </a:extLst>
              </p:cNvPr>
              <p:cNvGrpSpPr/>
              <p:nvPr/>
            </p:nvGrpSpPr>
            <p:grpSpPr>
              <a:xfrm>
                <a:off x="6016053" y="2083631"/>
                <a:ext cx="4994223" cy="3667594"/>
                <a:chOff x="6016053" y="2083631"/>
                <a:chExt cx="4994223" cy="3667594"/>
              </a:xfrm>
              <a:solidFill>
                <a:srgbClr val="7030A0"/>
              </a:solidFill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83F30B2-3024-2743-AC8F-0423E24EA65F}"/>
                    </a:ext>
                  </a:extLst>
                </p:cNvPr>
                <p:cNvSpPr/>
                <p:nvPr/>
              </p:nvSpPr>
              <p:spPr>
                <a:xfrm>
                  <a:off x="6625653" y="226351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5EACC02-39AF-884A-B5C2-8D829EA208C6}"/>
                    </a:ext>
                  </a:extLst>
                </p:cNvPr>
                <p:cNvSpPr/>
                <p:nvPr/>
              </p:nvSpPr>
              <p:spPr>
                <a:xfrm>
                  <a:off x="7182787" y="51441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F5B0901-9861-A44D-AABF-6C220FE55CFA}"/>
                    </a:ext>
                  </a:extLst>
                </p:cNvPr>
                <p:cNvSpPr/>
                <p:nvPr/>
              </p:nvSpPr>
              <p:spPr>
                <a:xfrm>
                  <a:off x="8276781" y="3259298"/>
                  <a:ext cx="149903" cy="149902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ECA16822-391F-264A-80D2-2F99CBEECF06}"/>
                    </a:ext>
                  </a:extLst>
                </p:cNvPr>
                <p:cNvSpPr/>
                <p:nvPr/>
              </p:nvSpPr>
              <p:spPr>
                <a:xfrm>
                  <a:off x="7490085" y="3629480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F10F0DA-F371-5241-96A4-FC441706E707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796EDDB3-21B1-AB44-9D16-B8CC5E789697}"/>
                    </a:ext>
                  </a:extLst>
                </p:cNvPr>
                <p:cNvSpPr/>
                <p:nvPr/>
              </p:nvSpPr>
              <p:spPr>
                <a:xfrm>
                  <a:off x="10298243" y="2083631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E0422C2-635C-DE42-8BD7-0E1B6B9B3452}"/>
                    </a:ext>
                  </a:extLst>
                </p:cNvPr>
                <p:cNvSpPr/>
                <p:nvPr/>
              </p:nvSpPr>
              <p:spPr>
                <a:xfrm>
                  <a:off x="8446957" y="4774366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EF58C009-DFB5-FD47-9196-495EB737BB88}"/>
                    </a:ext>
                  </a:extLst>
                </p:cNvPr>
                <p:cNvSpPr/>
                <p:nvPr/>
              </p:nvSpPr>
              <p:spPr>
                <a:xfrm>
                  <a:off x="6016053" y="3814998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FA872D28-0CDF-D743-B35B-6E55A889D7FC}"/>
                    </a:ext>
                  </a:extLst>
                </p:cNvPr>
                <p:cNvSpPr/>
                <p:nvPr/>
              </p:nvSpPr>
              <p:spPr>
                <a:xfrm>
                  <a:off x="10860374" y="4624465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926771C-7B5F-A542-8875-DF2287B3111D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420AE38-30C1-E44B-B3EB-5EA7D0D3B806}"/>
                  </a:ext>
                </a:extLst>
              </p:cNvPr>
              <p:cNvGrpSpPr/>
              <p:nvPr/>
            </p:nvGrpSpPr>
            <p:grpSpPr>
              <a:xfrm>
                <a:off x="6212174" y="1656413"/>
                <a:ext cx="4910528" cy="4094812"/>
                <a:chOff x="6016053" y="2263514"/>
                <a:chExt cx="4087318" cy="3487711"/>
              </a:xfrm>
              <a:solidFill>
                <a:srgbClr val="FF0000"/>
              </a:solidFill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3A7FF904-39A6-A94D-BA84-F98CD3A99EF1}"/>
                    </a:ext>
                  </a:extLst>
                </p:cNvPr>
                <p:cNvSpPr/>
                <p:nvPr/>
              </p:nvSpPr>
              <p:spPr>
                <a:xfrm>
                  <a:off x="6625653" y="226351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8A087CD-A1A8-3342-84E9-A8B45ACF1F4C}"/>
                    </a:ext>
                  </a:extLst>
                </p:cNvPr>
                <p:cNvSpPr/>
                <p:nvPr/>
              </p:nvSpPr>
              <p:spPr>
                <a:xfrm>
                  <a:off x="7182787" y="51441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DA65F31-F3E4-D74E-8C68-0A0199BBE28B}"/>
                    </a:ext>
                  </a:extLst>
                </p:cNvPr>
                <p:cNvSpPr/>
                <p:nvPr/>
              </p:nvSpPr>
              <p:spPr>
                <a:xfrm>
                  <a:off x="8104543" y="3035420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2BCBD8F-0B6B-F046-8F0F-19DB56CACCC0}"/>
                    </a:ext>
                  </a:extLst>
                </p:cNvPr>
                <p:cNvSpPr/>
                <p:nvPr/>
              </p:nvSpPr>
              <p:spPr>
                <a:xfrm>
                  <a:off x="6864246" y="3244729"/>
                  <a:ext cx="149902" cy="14990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F08170C-E34A-8045-8B35-C1C11C118403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20FCD69-E357-7A4F-928B-7301232FAA73}"/>
                    </a:ext>
                  </a:extLst>
                </p:cNvPr>
                <p:cNvSpPr/>
                <p:nvPr/>
              </p:nvSpPr>
              <p:spPr>
                <a:xfrm>
                  <a:off x="9927236" y="2638265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7B1BCB1-494F-6940-B468-D6753808D195}"/>
                    </a:ext>
                  </a:extLst>
                </p:cNvPr>
                <p:cNvSpPr/>
                <p:nvPr/>
              </p:nvSpPr>
              <p:spPr>
                <a:xfrm>
                  <a:off x="8446957" y="4102945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DADC750A-1708-B84C-81AF-374E66E8F202}"/>
                    </a:ext>
                  </a:extLst>
                </p:cNvPr>
                <p:cNvSpPr/>
                <p:nvPr/>
              </p:nvSpPr>
              <p:spPr>
                <a:xfrm>
                  <a:off x="6016053" y="3814998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F38F6322-5EEE-BD4D-98FB-F811EB2555A3}"/>
                    </a:ext>
                  </a:extLst>
                </p:cNvPr>
                <p:cNvSpPr/>
                <p:nvPr/>
              </p:nvSpPr>
              <p:spPr>
                <a:xfrm>
                  <a:off x="9953469" y="4423108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8501C18-6F1D-DC46-8451-127F946C6D82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2FEC0060-0413-F742-AF00-A92363A974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26243" y="2883377"/>
                <a:ext cx="1291039" cy="29711"/>
              </a:xfrm>
              <a:prstGeom prst="straightConnector1">
                <a:avLst/>
              </a:prstGeom>
              <a:ln w="635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AC283DC-3447-9742-B528-519695DC3DF8}"/>
                </a:ext>
              </a:extLst>
            </p:cNvPr>
            <p:cNvCxnSpPr/>
            <p:nvPr/>
          </p:nvCxnSpPr>
          <p:spPr>
            <a:xfrm flipV="1">
              <a:off x="1962710" y="2544966"/>
              <a:ext cx="697363" cy="125716"/>
            </a:xfrm>
            <a:prstGeom prst="straightConnector1">
              <a:avLst/>
            </a:prstGeom>
            <a:ln w="254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4220FFD-C38D-1F48-87CE-0FA623461FFE}"/>
                </a:ext>
              </a:extLst>
            </p:cNvPr>
            <p:cNvCxnSpPr>
              <a:cxnSpLocks/>
            </p:cNvCxnSpPr>
            <p:nvPr/>
          </p:nvCxnSpPr>
          <p:spPr>
            <a:xfrm>
              <a:off x="1905560" y="2776504"/>
              <a:ext cx="514733" cy="191556"/>
            </a:xfrm>
            <a:prstGeom prst="straightConnector1">
              <a:avLst/>
            </a:prstGeom>
            <a:ln w="254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D98F1D-5CAB-434F-AC29-59BDA0ACCCAE}"/>
                </a:ext>
              </a:extLst>
            </p:cNvPr>
            <p:cNvSpPr txBox="1"/>
            <p:nvPr/>
          </p:nvSpPr>
          <p:spPr>
            <a:xfrm>
              <a:off x="2578002" y="2553318"/>
              <a:ext cx="18293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Intermolecular forces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787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5753A9B-8DA2-9C4D-BA68-C89133C1F944}"/>
              </a:ext>
            </a:extLst>
          </p:cNvPr>
          <p:cNvGrpSpPr/>
          <p:nvPr/>
        </p:nvGrpSpPr>
        <p:grpSpPr>
          <a:xfrm>
            <a:off x="6278880" y="219456"/>
            <a:ext cx="4949952" cy="3897130"/>
            <a:chOff x="6278880" y="1388102"/>
            <a:chExt cx="4949952" cy="389713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62CBB89-C204-E94C-9871-D71ABF0220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8880" y="1572768"/>
              <a:ext cx="4949952" cy="3712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0996C20-93AD-7F4B-8F0D-2627830A6323}"/>
                </a:ext>
              </a:extLst>
            </p:cNvPr>
            <p:cNvSpPr txBox="1"/>
            <p:nvPr/>
          </p:nvSpPr>
          <p:spPr>
            <a:xfrm>
              <a:off x="8156740" y="1388102"/>
              <a:ext cx="1584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Helium gas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479C73-23F5-044F-BA15-C1C7982A198D}"/>
              </a:ext>
            </a:extLst>
          </p:cNvPr>
          <p:cNvGrpSpPr/>
          <p:nvPr/>
        </p:nvGrpSpPr>
        <p:grpSpPr>
          <a:xfrm>
            <a:off x="316992" y="179308"/>
            <a:ext cx="4949952" cy="4081796"/>
            <a:chOff x="316992" y="1508236"/>
            <a:chExt cx="4949952" cy="408179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12A2987-3656-CE4A-9275-546808248A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992" y="1877568"/>
              <a:ext cx="4949952" cy="3712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33D9D6-1E71-3242-8E33-05B7560CBD19}"/>
                </a:ext>
              </a:extLst>
            </p:cNvPr>
            <p:cNvSpPr txBox="1"/>
            <p:nvPr/>
          </p:nvSpPr>
          <p:spPr>
            <a:xfrm>
              <a:off x="2274100" y="1508236"/>
              <a:ext cx="1584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Argon gas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8EFEC4C-44A6-D64B-A017-B0C5AED570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63" t="14191" b="16832"/>
          <a:stretch/>
        </p:blipFill>
        <p:spPr>
          <a:xfrm>
            <a:off x="7355553" y="4900126"/>
            <a:ext cx="4750527" cy="17018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5427AB-5C5C-B847-BEA5-54F537C6C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13" y="4900126"/>
            <a:ext cx="4824730" cy="17785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E0BECA-00C5-5041-A82F-4227E5535F5B}"/>
              </a:ext>
            </a:extLst>
          </p:cNvPr>
          <p:cNvSpPr txBox="1"/>
          <p:nvPr/>
        </p:nvSpPr>
        <p:spPr>
          <a:xfrm>
            <a:off x="1262310" y="3981511"/>
            <a:ext cx="4393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Attraction-dominant </a:t>
            </a:r>
          </a:p>
          <a:p>
            <a:r>
              <a:rPr lang="en-US" sz="2400" dirty="0"/>
              <a:t>(esp. at small volume)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F62A10-8081-0541-B72F-606E2BC705B2}"/>
              </a:ext>
            </a:extLst>
          </p:cNvPr>
          <p:cNvSpPr txBox="1"/>
          <p:nvPr/>
        </p:nvSpPr>
        <p:spPr>
          <a:xfrm>
            <a:off x="7379937" y="3968496"/>
            <a:ext cx="4393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Repulsion-dominant </a:t>
            </a:r>
          </a:p>
          <a:p>
            <a:r>
              <a:rPr lang="en-US" sz="2400" dirty="0"/>
              <a:t>(esp. at small volume)</a:t>
            </a:r>
          </a:p>
        </p:txBody>
      </p:sp>
    </p:spTree>
    <p:extLst>
      <p:ext uri="{BB962C8B-B14F-4D97-AF65-F5344CB8AC3E}">
        <p14:creationId xmlns:p14="http://schemas.microsoft.com/office/powerpoint/2010/main" val="118398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E238128-7832-7C4E-9BD7-7E3C832DD903}"/>
              </a:ext>
            </a:extLst>
          </p:cNvPr>
          <p:cNvSpPr txBox="1"/>
          <p:nvPr/>
        </p:nvSpPr>
        <p:spPr>
          <a:xfrm>
            <a:off x="304221" y="137747"/>
            <a:ext cx="8087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Is there a gas that does </a:t>
            </a:r>
            <a:r>
              <a:rPr lang="en-US" sz="2400" b="1" i="1" dirty="0"/>
              <a:t>both</a:t>
            </a:r>
            <a:r>
              <a:rPr lang="en-US" sz="2400" b="1" dirty="0"/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CDFE4C-FC54-2B4F-BF5A-CFB14FCFDF00}"/>
              </a:ext>
            </a:extLst>
          </p:cNvPr>
          <p:cNvSpPr/>
          <p:nvPr/>
        </p:nvSpPr>
        <p:spPr>
          <a:xfrm>
            <a:off x="304221" y="599412"/>
            <a:ext cx="107051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First, let’s expand our state space temperature range a bit: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Tgrid,Vgrid</a:t>
            </a:r>
            <a:r>
              <a:rPr lang="en-US" sz="2400" dirty="0"/>
              <a:t> = </a:t>
            </a:r>
            <a:r>
              <a:rPr lang="en-US" sz="2400" dirty="0" err="1"/>
              <a:t>Statespace</a:t>
            </a:r>
            <a:r>
              <a:rPr lang="en-US" sz="2400" dirty="0"/>
              <a:t>([</a:t>
            </a:r>
            <a:r>
              <a:rPr lang="en-US" sz="2400" b="1" dirty="0"/>
              <a:t>100</a:t>
            </a:r>
            <a:r>
              <a:rPr lang="en-US" sz="2400" dirty="0"/>
              <a:t>,</a:t>
            </a:r>
            <a:r>
              <a:rPr lang="en-US" sz="2400" b="1" dirty="0"/>
              <a:t>600</a:t>
            </a:r>
            <a:r>
              <a:rPr lang="en-US" sz="2400" dirty="0"/>
              <a:t>,51],[1,42,42])</a:t>
            </a:r>
          </a:p>
          <a:p>
            <a:endParaRPr lang="en-US" sz="2400" dirty="0"/>
          </a:p>
          <a:p>
            <a:r>
              <a:rPr lang="en-US" sz="2400" dirty="0"/>
              <a:t>See anything? The temperature at which Argon switches from attraction-dominant to repulsion-dominant is called the </a:t>
            </a:r>
            <a:r>
              <a:rPr lang="en-US" sz="2400" i="1" dirty="0"/>
              <a:t>Boyle Temperature</a:t>
            </a:r>
            <a:r>
              <a:rPr lang="en-US" sz="2400" dirty="0"/>
              <a:t>. Why the switch? Well, physical thinking is: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588AB0-7A85-394C-9526-208CF51515E1}"/>
              </a:ext>
            </a:extLst>
          </p:cNvPr>
          <p:cNvGrpSpPr/>
          <p:nvPr/>
        </p:nvGrpSpPr>
        <p:grpSpPr>
          <a:xfrm>
            <a:off x="677457" y="3581480"/>
            <a:ext cx="11079414" cy="875479"/>
            <a:chOff x="754742" y="4095313"/>
            <a:chExt cx="11079414" cy="87547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33C7FB2-3570-DF42-A2F2-9F6EB2384B42}"/>
                </a:ext>
              </a:extLst>
            </p:cNvPr>
            <p:cNvGrpSpPr/>
            <p:nvPr/>
          </p:nvGrpSpPr>
          <p:grpSpPr>
            <a:xfrm>
              <a:off x="8392095" y="4225751"/>
              <a:ext cx="704815" cy="675204"/>
              <a:chOff x="2548129" y="4632961"/>
              <a:chExt cx="704815" cy="675204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4CDEBAD-7904-DE4D-A3A9-D1F7DB640B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48129" y="4632961"/>
                <a:ext cx="390143" cy="3901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EB81522-28B7-E04C-9EA7-57ECA86FC8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62801" y="4918022"/>
                <a:ext cx="390143" cy="390143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A82F3BF-7507-514F-8EB3-C5FB8F8325B0}"/>
                </a:ext>
              </a:extLst>
            </p:cNvPr>
            <p:cNvGrpSpPr/>
            <p:nvPr/>
          </p:nvGrpSpPr>
          <p:grpSpPr>
            <a:xfrm>
              <a:off x="4613082" y="4273936"/>
              <a:ext cx="1935332" cy="571572"/>
              <a:chOff x="1024128" y="4901473"/>
              <a:chExt cx="1935332" cy="57157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C7FB3FF-EEB2-6849-A5BB-18195C058CA4}"/>
                  </a:ext>
                </a:extLst>
              </p:cNvPr>
              <p:cNvGrpSpPr/>
              <p:nvPr/>
            </p:nvGrpSpPr>
            <p:grpSpPr>
              <a:xfrm>
                <a:off x="1024128" y="5068389"/>
                <a:ext cx="1935332" cy="404656"/>
                <a:chOff x="2577157" y="4705531"/>
                <a:chExt cx="1935332" cy="404656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2175C283-3DCC-2A41-9A5C-4DD13FAC74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77157" y="4705531"/>
                  <a:ext cx="390143" cy="3901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2A945F3F-A06D-2640-9049-16C9C4FC83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22346" y="4720044"/>
                  <a:ext cx="390143" cy="390143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D2133048-4183-7043-8A97-114A36D5DB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0396" y="4729335"/>
                  <a:ext cx="744293" cy="9869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FC14209-460E-5F4E-B71D-8E990E96D1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2526" y="4901473"/>
                <a:ext cx="390143" cy="3901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DFD438-1804-794A-A2C1-BF6FBA1EA206}"/>
                </a:ext>
              </a:extLst>
            </p:cNvPr>
            <p:cNvSpPr txBox="1"/>
            <p:nvPr/>
          </p:nvSpPr>
          <p:spPr>
            <a:xfrm>
              <a:off x="754742" y="4139795"/>
              <a:ext cx="35598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Gentle (low-temperature) collision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360859-117A-1440-8D29-C3E513E69A29}"/>
                </a:ext>
              </a:extLst>
            </p:cNvPr>
            <p:cNvSpPr txBox="1"/>
            <p:nvPr/>
          </p:nvSpPr>
          <p:spPr>
            <a:xfrm>
              <a:off x="9209386" y="4095313"/>
              <a:ext cx="26247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Stick to each other (attractions)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4362FAF-9B51-1148-BFF1-E4EE476C826C}"/>
              </a:ext>
            </a:extLst>
          </p:cNvPr>
          <p:cNvGrpSpPr/>
          <p:nvPr/>
        </p:nvGrpSpPr>
        <p:grpSpPr>
          <a:xfrm>
            <a:off x="736350" y="4891809"/>
            <a:ext cx="11079414" cy="1425324"/>
            <a:chOff x="813635" y="5327385"/>
            <a:chExt cx="11079414" cy="142532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FCBB547-2F13-A044-8E99-3B387533B93F}"/>
                </a:ext>
              </a:extLst>
            </p:cNvPr>
            <p:cNvGrpSpPr/>
            <p:nvPr/>
          </p:nvGrpSpPr>
          <p:grpSpPr>
            <a:xfrm>
              <a:off x="813635" y="5547737"/>
              <a:ext cx="11079414" cy="1204972"/>
              <a:chOff x="754742" y="3994103"/>
              <a:chExt cx="11079414" cy="120497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AAA5C98-B79E-4942-A5BF-62F859729B84}"/>
                  </a:ext>
                </a:extLst>
              </p:cNvPr>
              <p:cNvGrpSpPr/>
              <p:nvPr/>
            </p:nvGrpSpPr>
            <p:grpSpPr>
              <a:xfrm>
                <a:off x="8392095" y="3994103"/>
                <a:ext cx="1267234" cy="1204972"/>
                <a:chOff x="2548129" y="4401313"/>
                <a:chExt cx="1267234" cy="1204972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CF1DF31-B6FC-464D-8C28-3F1B8C8A0B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48129" y="4401313"/>
                  <a:ext cx="390143" cy="3901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E8E2DD17-F8CF-FB4A-B89E-21091C10CB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25220" y="5216142"/>
                  <a:ext cx="390143" cy="390143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28C870E-754E-5245-99A6-3DAF0CBC16AA}"/>
                  </a:ext>
                </a:extLst>
              </p:cNvPr>
              <p:cNvGrpSpPr/>
              <p:nvPr/>
            </p:nvGrpSpPr>
            <p:grpSpPr>
              <a:xfrm>
                <a:off x="4613082" y="4273936"/>
                <a:ext cx="1935332" cy="571572"/>
                <a:chOff x="1024128" y="4901473"/>
                <a:chExt cx="1935332" cy="571572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D114FE98-0567-3E46-B8BB-864D0FC6D00B}"/>
                    </a:ext>
                  </a:extLst>
                </p:cNvPr>
                <p:cNvGrpSpPr/>
                <p:nvPr/>
              </p:nvGrpSpPr>
              <p:grpSpPr>
                <a:xfrm>
                  <a:off x="1024128" y="5068389"/>
                  <a:ext cx="1935332" cy="404656"/>
                  <a:chOff x="2577157" y="4705531"/>
                  <a:chExt cx="1935332" cy="404656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ABAAAFE1-82E2-C84A-8845-3965D073AA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77157" y="4705531"/>
                    <a:ext cx="390143" cy="39014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2AB1F968-85DB-9F4B-9B6C-F0DD00DB7C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122346" y="4720044"/>
                    <a:ext cx="390143" cy="390143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9941B16C-A1B7-BE49-BAAD-2E5DE8E531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00396" y="4729335"/>
                    <a:ext cx="744293" cy="98697"/>
                  </a:xfrm>
                  <a:prstGeom prst="straightConnector1">
                    <a:avLst/>
                  </a:prstGeom>
                  <a:ln w="889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5E913386-651D-8146-8A29-47D9E2F44A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92526" y="4901473"/>
                  <a:ext cx="390143" cy="3901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0DC08A4-263F-D147-BF93-54B8ABA7AB7E}"/>
                  </a:ext>
                </a:extLst>
              </p:cNvPr>
              <p:cNvSpPr txBox="1"/>
              <p:nvPr/>
            </p:nvSpPr>
            <p:spPr>
              <a:xfrm>
                <a:off x="754742" y="4139795"/>
                <a:ext cx="355984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Fast (high-temperature) collision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8B09B8-35B4-244D-9A9A-B802CE15F36F}"/>
                  </a:ext>
                </a:extLst>
              </p:cNvPr>
              <p:cNvSpPr txBox="1"/>
              <p:nvPr/>
            </p:nvSpPr>
            <p:spPr>
              <a:xfrm>
                <a:off x="9209386" y="4095313"/>
                <a:ext cx="26247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Bounce off each other (repulsions)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B64F5C4-CAFD-E84C-AA93-6BF6288BA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1700" y="5327385"/>
              <a:ext cx="70538" cy="2752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6221ED8-0C9B-CF45-9BA4-9C29728F6A73}"/>
                </a:ext>
              </a:extLst>
            </p:cNvPr>
            <p:cNvCxnSpPr>
              <a:cxnSpLocks/>
            </p:cNvCxnSpPr>
            <p:nvPr/>
          </p:nvCxnSpPr>
          <p:spPr>
            <a:xfrm>
              <a:off x="9778500" y="6627040"/>
              <a:ext cx="243324" cy="125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09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E238128-7832-7C4E-9BD7-7E3C832DD903}"/>
              </a:ext>
            </a:extLst>
          </p:cNvPr>
          <p:cNvSpPr txBox="1"/>
          <p:nvPr/>
        </p:nvSpPr>
        <p:spPr>
          <a:xfrm>
            <a:off x="304221" y="137747"/>
            <a:ext cx="8087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Are there other gases that do </a:t>
            </a:r>
            <a:r>
              <a:rPr lang="en-US" sz="2400" b="1" i="1" dirty="0"/>
              <a:t>both</a:t>
            </a:r>
            <a:r>
              <a:rPr lang="en-US" sz="2400" b="1" dirty="0"/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CDFE4C-FC54-2B4F-BF5A-CFB14FCFDF00}"/>
              </a:ext>
            </a:extLst>
          </p:cNvPr>
          <p:cNvSpPr/>
          <p:nvPr/>
        </p:nvSpPr>
        <p:spPr>
          <a:xfrm>
            <a:off x="304221" y="928596"/>
            <a:ext cx="107051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Some candidates: N</a:t>
            </a:r>
            <a:r>
              <a:rPr lang="en-US" sz="2400" baseline="-25000" dirty="0"/>
              <a:t>2</a:t>
            </a:r>
            <a:r>
              <a:rPr lang="en-US" sz="2400" dirty="0"/>
              <a:t>, 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95EB8-1784-A647-BE07-7EFC97B0042F}"/>
              </a:ext>
            </a:extLst>
          </p:cNvPr>
          <p:cNvSpPr txBox="1"/>
          <p:nvPr/>
        </p:nvSpPr>
        <p:spPr>
          <a:xfrm>
            <a:off x="304221" y="1814147"/>
            <a:ext cx="8087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Any way to predict this?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8F4A5B8-B8E3-F94A-8033-4E0226887F31}"/>
                  </a:ext>
                </a:extLst>
              </p:cNvPr>
              <p:cNvSpPr/>
              <p:nvPr/>
            </p:nvSpPr>
            <p:spPr>
              <a:xfrm>
                <a:off x="304220" y="2275812"/>
                <a:ext cx="10705155" cy="440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Theory says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𝐵𝑜𝑦𝑙𝑒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𝑏𝑅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You can calculate this in your Python notebook, but be careful of units! Since parameter “a” is in units “bar * liter** 2 / mole** 2”, I said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	</a:t>
                </a:r>
                <a:r>
                  <a:rPr lang="en-US" sz="2400" dirty="0" err="1"/>
                  <a:t>TBoyle</a:t>
                </a:r>
                <a:r>
                  <a:rPr lang="en-US" sz="2400" dirty="0"/>
                  <a:t> = </a:t>
                </a:r>
                <a:r>
                  <a:rPr lang="en-US" sz="2400" dirty="0" err="1"/>
                  <a:t>a.to</a:t>
                </a:r>
                <a:r>
                  <a:rPr lang="en-US" sz="2400" dirty="0"/>
                  <a:t>("atm * liter**2 / mole**2")/(b*R)</a:t>
                </a:r>
              </a:p>
              <a:p>
                <a:r>
                  <a:rPr lang="en-US" sz="2400" dirty="0"/>
                  <a:t>	print(”Predicted Boyle Temperature", </a:t>
                </a:r>
                <a:r>
                  <a:rPr lang="en-US" sz="2400" dirty="0" err="1"/>
                  <a:t>TBoyle</a:t>
                </a:r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 each gas you explore, set aside another page in your paper notebook, sketch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annotate the isotherm where the Boyle temperature appears to switch (if it does), and add in the results of your prediction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𝐵𝑜𝑦𝑙𝑒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𝑏𝑅</m:t>
                        </m:r>
                      </m:den>
                    </m:f>
                  </m:oMath>
                </a14:m>
                <a:r>
                  <a:rPr lang="en-US" sz="2400" dirty="0"/>
                  <a:t>).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8F4A5B8-B8E3-F94A-8033-4E0226887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20" y="2275812"/>
                <a:ext cx="10705155" cy="4404796"/>
              </a:xfrm>
              <a:prstGeom prst="rect">
                <a:avLst/>
              </a:prstGeom>
              <a:blipFill>
                <a:blip r:embed="rId2"/>
                <a:stretch>
                  <a:fillRect l="-949" b="-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97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576</Words>
  <Application>Microsoft Macintosh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43</cp:revision>
  <dcterms:created xsi:type="dcterms:W3CDTF">2018-08-07T04:05:17Z</dcterms:created>
  <dcterms:modified xsi:type="dcterms:W3CDTF">2021-09-03T16:57:31Z</dcterms:modified>
</cp:coreProperties>
</file>