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8" r:id="rId2"/>
    <p:sldId id="379" r:id="rId3"/>
    <p:sldId id="380" r:id="rId4"/>
    <p:sldId id="385" r:id="rId5"/>
    <p:sldId id="386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5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47A-F787-C44F-A724-BE80153F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376D-9B2C-5E4F-9916-C903D5F9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E5D3-77A1-D340-9524-9535601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243-E921-A246-9F72-B07FC34B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D285-CDB6-1948-8037-83FE70B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2A2-7109-964E-AAB5-11289BE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B4E3-67F7-1B4E-B6DC-7C2E2839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648-92EA-CB4C-9A9B-354A536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3E5C-AB66-C740-9067-85F6538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EA70-3982-0E49-B570-6A080DC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E251-C9CD-D84C-8D2F-FBB7D2DD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E6C5-7526-1943-91C2-BD82BE03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01C0-A612-6F4B-BF84-C50FCDD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3A4-7A3A-654C-8C2A-D491423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4EF4-FDB2-5549-9F78-99F9E85C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54CA-8FAE-8E43-8E94-554AF0A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DE0-8D42-D44D-B88B-3B3F7B60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F00B-4794-2746-8289-1918AF4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528-9BDC-8646-A787-5B788C63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D30-2069-6F4C-BC9E-0742214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E8C-032B-F445-885A-EF188B2E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C53E-3B6A-C04A-A513-5DFE58F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485-179F-B44F-B7EA-7A89E88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627B-0CCB-BC4B-92A7-6729D740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B19A-825A-C84C-87AF-3742077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829-628A-464B-9CDA-A90B7666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73D0-52D6-B245-82C0-D0FB94EB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4642-2C35-1C49-B90B-1859CE68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50A4-4200-0C46-A4B8-79F3A7E3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1213-8919-F742-96D1-0F4C03A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856F-D94A-EF4C-AF78-D2B57C1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F23-BD9C-5A4A-A267-FB3FA9CE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8D99-D5A3-5440-83DC-3554F246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2CEA-A506-6B46-84D4-87402F4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C4B2-F80B-8543-9166-8B1C0F55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0BC0-6E8D-584B-B4B4-07E05D5B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58139-8ECC-3842-A869-91312189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627A7-9491-B240-9FA7-05362070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CCA5-628F-924D-9644-98D44BD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83A-611D-E74F-9108-70C632B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4726-7C7C-E045-AC18-D009568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3BA7-D294-E04B-8507-4473DE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C810-49B7-584C-AA29-9F7C861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3A117-BD2B-2143-9DC3-05488D8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B556-ADF6-BA44-A9C9-DA500A0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BD38-40C4-5F41-9944-320F47D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558-B030-3D4B-8A3F-1296226F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07F-5A02-0D42-9D5A-2A320AA5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95BE-C999-6E49-A026-44C3573F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BDBC-C74C-A742-B3F2-E26329E7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1919-0F6C-2A41-A6D9-188E9887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6BE8-B785-4244-AF1F-098F90A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E1E-6418-014F-9CC7-5FF510A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151A-33DF-464A-ABE7-87206E334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02F2-2ED9-4748-97A1-2823B591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1A8-44BE-C743-B001-DC78D6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294A-96B3-F149-A0D9-9EDFB510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2CDA-BB1B-1D4E-9715-40BDFC8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AF2CC-DFEF-C94B-B2E4-0D33C0C9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196D-78A0-FF4A-B197-6A1F587E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7713-37A6-0848-AF3E-B5937A1D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2453-0C44-5C46-A8FB-4FD44044AE7B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0C9F-E108-B940-812E-0A1E2CE0B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E52D-6DAE-6D45-9C12-CFAA60C7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33442"/>
            <a:ext cx="99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DCBB3-9859-F848-8FFB-5EBDF74A8036}"/>
              </a:ext>
            </a:extLst>
          </p:cNvPr>
          <p:cNvSpPr txBox="1"/>
          <p:nvPr/>
        </p:nvSpPr>
        <p:spPr>
          <a:xfrm>
            <a:off x="736451" y="1258298"/>
            <a:ext cx="114555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Law</a:t>
            </a:r>
            <a:r>
              <a:rPr lang="en-US" sz="2400" dirty="0"/>
              <a:t> divides the question of spontaneity into two parts: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system</a:t>
            </a:r>
            <a:r>
              <a:rPr lang="en-US" sz="2400" dirty="0"/>
              <a:t> part that we can get at using </a:t>
            </a:r>
            <a:r>
              <a:rPr lang="en-US" sz="2400" b="1" dirty="0"/>
              <a:t>differential equations of state for the entropy</a:t>
            </a:r>
            <a:r>
              <a:rPr lang="en-US" sz="2400" dirty="0"/>
              <a:t>, and </a:t>
            </a:r>
            <a:r>
              <a:rPr lang="en-US" sz="2400" b="1" dirty="0"/>
              <a:t>thermodynamic tables of entropy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surroundings</a:t>
            </a:r>
            <a:r>
              <a:rPr lang="en-US" sz="2400" dirty="0"/>
              <a:t> part that deals with the entropy change of the surroundings due to heat transfer, that we can get at using </a:t>
            </a:r>
            <a:r>
              <a:rPr lang="en-US" sz="2400" b="1" dirty="0"/>
              <a:t>thermodynamic tables of enthalpy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Quantitative treatment lets us predict the </a:t>
            </a:r>
            <a:r>
              <a:rPr lang="en-US" sz="2400" b="1" dirty="0"/>
              <a:t>temperature dependence of spontaneity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Qualitative interpretation of the 2</a:t>
            </a:r>
            <a:r>
              <a:rPr lang="en-US" sz="2400" baseline="30000" dirty="0"/>
              <a:t>nd</a:t>
            </a:r>
            <a:r>
              <a:rPr lang="en-US" sz="2400" dirty="0"/>
              <a:t> Law: </a:t>
            </a:r>
            <a:r>
              <a:rPr lang="en-US" sz="2400" b="1" dirty="0"/>
              <a:t>enthalpic and entropic favorability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 important caveat: </a:t>
            </a:r>
            <a:r>
              <a:rPr lang="en-US" sz="2400" b="1" dirty="0"/>
              <a:t>mixing</a:t>
            </a:r>
          </a:p>
        </p:txBody>
      </p:sp>
    </p:spTree>
    <p:extLst>
      <p:ext uri="{BB962C8B-B14F-4D97-AF65-F5344CB8AC3E}">
        <p14:creationId xmlns:p14="http://schemas.microsoft.com/office/powerpoint/2010/main" val="157894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3365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Expect this to be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getting smaller at higher temperature</a:t>
                </a:r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bigger.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3365088"/>
              </a:xfrm>
              <a:prstGeom prst="rect">
                <a:avLst/>
              </a:prstGeom>
              <a:blipFill>
                <a:blip r:embed="rId2"/>
                <a:stretch>
                  <a:fillRect l="-1524" t="-19549" b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FEF102A-B4ED-E54A-B6D2-AD77CD115EEE}"/>
              </a:ext>
            </a:extLst>
          </p:cNvPr>
          <p:cNvGrpSpPr/>
          <p:nvPr/>
        </p:nvGrpSpPr>
        <p:grpSpPr>
          <a:xfrm>
            <a:off x="262763" y="1760221"/>
            <a:ext cx="4629277" cy="4274819"/>
            <a:chOff x="205613" y="354330"/>
            <a:chExt cx="6582538" cy="627506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98D94AC-8CBC-934F-9D61-AE0DBD135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5EE9EB-AAF9-7D48-9879-3C02F60AA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690" y="2800350"/>
              <a:ext cx="0" cy="18630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B1A2DD-E941-0243-AED1-940FDCA4F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445" y="2641600"/>
              <a:ext cx="0" cy="2021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vaporization of water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52D398-624B-7145-B423-222B792F7195}"/>
              </a:ext>
            </a:extLst>
          </p:cNvPr>
          <p:cNvSpPr txBox="1"/>
          <p:nvPr/>
        </p:nvSpPr>
        <p:spPr>
          <a:xfrm>
            <a:off x="893647" y="371296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163318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364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Expect this to be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getting smaller in magnitude</a:t>
                </a:r>
                <a:r>
                  <a:rPr lang="en-US" sz="2400" dirty="0"/>
                  <a:t> </a:t>
                </a:r>
                <a:r>
                  <a:rPr lang="en-US" sz="2400" b="1" dirty="0"/>
                  <a:t>at higher temperature </a:t>
                </a: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in the denominator.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Of course, finding the temperature at which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is a self-consistency check. since we already know the answer: water boils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73 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3647986"/>
              </a:xfrm>
              <a:prstGeom prst="rect">
                <a:avLst/>
              </a:prstGeom>
              <a:blipFill>
                <a:blip r:embed="rId2"/>
                <a:stretch>
                  <a:fillRect l="-152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vaporization of water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3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0F97064-FB22-6149-A26A-459A32297B5D}"/>
              </a:ext>
            </a:extLst>
          </p:cNvPr>
          <p:cNvGrpSpPr/>
          <p:nvPr/>
        </p:nvGrpSpPr>
        <p:grpSpPr>
          <a:xfrm>
            <a:off x="523740" y="2035417"/>
            <a:ext cx="3248160" cy="2787166"/>
            <a:chOff x="7218314" y="504165"/>
            <a:chExt cx="4346224" cy="3995928"/>
          </a:xfrm>
        </p:grpSpPr>
        <p:pic>
          <p:nvPicPr>
            <p:cNvPr id="17" name="Picture 4" descr="Water Boiling Sound FX - YouTube">
              <a:extLst>
                <a:ext uri="{FF2B5EF4-FFF2-40B4-BE49-F238E27FC236}">
                  <a16:creationId xmlns:a16="http://schemas.microsoft.com/office/drawing/2014/main" id="{1C966A7D-21D2-984A-98DA-A0A9D5D75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17603"/>
            <a:stretch/>
          </p:blipFill>
          <p:spPr bwMode="auto">
            <a:xfrm>
              <a:off x="7218314" y="504165"/>
              <a:ext cx="4346224" cy="399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16EE60CF-F9CC-214A-AD81-3A1209DC1B5E}"/>
                </a:ext>
              </a:extLst>
            </p:cNvPr>
            <p:cNvSpPr/>
            <p:nvPr/>
          </p:nvSpPr>
          <p:spPr>
            <a:xfrm>
              <a:off x="9391426" y="3571028"/>
              <a:ext cx="474134" cy="72531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410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Expect this to be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getting smaller at higher temperature </a:t>
                </a:r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bigger.</a:t>
                </a:r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4103752"/>
              </a:xfrm>
              <a:prstGeom prst="rect">
                <a:avLst/>
              </a:prstGeom>
              <a:blipFill>
                <a:blip r:embed="rId2"/>
                <a:stretch>
                  <a:fillRect l="-1524" t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FEF102A-B4ED-E54A-B6D2-AD77CD115EEE}"/>
              </a:ext>
            </a:extLst>
          </p:cNvPr>
          <p:cNvGrpSpPr/>
          <p:nvPr/>
        </p:nvGrpSpPr>
        <p:grpSpPr>
          <a:xfrm>
            <a:off x="262763" y="1760221"/>
            <a:ext cx="4629277" cy="4274819"/>
            <a:chOff x="205613" y="354330"/>
            <a:chExt cx="6582538" cy="6275069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98D94AC-8CBC-934F-9D61-AE0DBD135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5EE9EB-AAF9-7D48-9879-3C02F60AA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690" y="2800350"/>
              <a:ext cx="0" cy="186309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B1A2DD-E941-0243-AED1-940FDCA4F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445" y="2641600"/>
              <a:ext cx="0" cy="2021840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vaporization of ethanol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9B2A92-29A7-904E-95EE-BE309D7C57B9}"/>
              </a:ext>
            </a:extLst>
          </p:cNvPr>
          <p:cNvSpPr txBox="1"/>
          <p:nvPr/>
        </p:nvSpPr>
        <p:spPr>
          <a:xfrm>
            <a:off x="893647" y="3712964"/>
            <a:ext cx="66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90864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4386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Expect this </a:t>
                </a:r>
                <a:r>
                  <a:rPr lang="en-US" sz="2400" b="1" dirty="0"/>
                  <a:t>to be negative, but getting smaller in magnitude</a:t>
                </a:r>
                <a:r>
                  <a:rPr lang="en-US" sz="2400" dirty="0"/>
                  <a:t> </a:t>
                </a:r>
                <a:r>
                  <a:rPr lang="en-US" sz="2400" b="1" dirty="0"/>
                  <a:t>at higher temperature </a:t>
                </a: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in the denominator.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Finding the temperature at which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is not so self-evident, because it’s hard to make pure ethanol -- it forms a </a:t>
                </a:r>
                <a:r>
                  <a:rPr lang="en-US" sz="2400" b="1" dirty="0"/>
                  <a:t>low-boiling azeotrope</a:t>
                </a:r>
                <a:r>
                  <a:rPr lang="en-US" sz="2400" dirty="0"/>
                  <a:t>. However, that low-boiling azeotrope is mostly ethanol, and it boils around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4386650"/>
              </a:xfrm>
              <a:prstGeom prst="rect">
                <a:avLst/>
              </a:prstGeom>
              <a:blipFill>
                <a:blip r:embed="rId2"/>
                <a:stretch>
                  <a:fillRect l="-1524" b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vaporization of ethanol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3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44138E0-DE34-2344-8BD0-9101A3AD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43316"/>
            <a:ext cx="3805236" cy="38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3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50084" y="2426814"/>
                <a:ext cx="6659244" cy="410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𝑓𝑢𝑠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Expect this to be </a:t>
                </a:r>
                <a:r>
                  <a:rPr lang="en-US" sz="2400" b="1" dirty="0"/>
                  <a:t>positive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smaller at lower temperature</a:t>
                </a:r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𝑙𝑖𝑞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bigger.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84" y="2426814"/>
                <a:ext cx="6659244" cy="4103752"/>
              </a:xfrm>
              <a:prstGeom prst="rect">
                <a:avLst/>
              </a:prstGeom>
              <a:blipFill>
                <a:blip r:embed="rId2"/>
                <a:stretch>
                  <a:fillRect l="-1333" t="-1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melting of water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3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𝒇𝒖𝒔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6674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D18A7-BB8E-EF45-A8D8-CAB2C1B31156}"/>
              </a:ext>
            </a:extLst>
          </p:cNvPr>
          <p:cNvGrpSpPr/>
          <p:nvPr/>
        </p:nvGrpSpPr>
        <p:grpSpPr>
          <a:xfrm>
            <a:off x="171323" y="1466552"/>
            <a:ext cx="4629277" cy="4274819"/>
            <a:chOff x="182753" y="925831"/>
            <a:chExt cx="4629277" cy="427481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A229FA-B842-7D46-B9A7-59B310DD0A36}"/>
                </a:ext>
              </a:extLst>
            </p:cNvPr>
            <p:cNvGrpSpPr/>
            <p:nvPr/>
          </p:nvGrpSpPr>
          <p:grpSpPr>
            <a:xfrm>
              <a:off x="182753" y="925831"/>
              <a:ext cx="4629277" cy="4274819"/>
              <a:chOff x="205613" y="354330"/>
              <a:chExt cx="6582538" cy="6275069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051243C2-9B06-F84B-B030-FC9BD2BFEE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49" t="10592" r="5702" b="7549"/>
              <a:stretch/>
            </p:blipFill>
            <p:spPr bwMode="auto">
              <a:xfrm>
                <a:off x="205613" y="354330"/>
                <a:ext cx="6582538" cy="62750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2376A37-ABF4-1D45-8326-3993F6B74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8197" y="4663440"/>
                <a:ext cx="0" cy="29687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E773719-4219-4448-B595-885919372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7697" y="4663440"/>
                <a:ext cx="0" cy="37478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AD065A-2727-AF4C-A04A-38A22673D2AA}"/>
                    </a:ext>
                  </a:extLst>
                </p:cNvPr>
                <p:cNvSpPr txBox="1"/>
                <p:nvPr/>
              </p:nvSpPr>
              <p:spPr>
                <a:xfrm>
                  <a:off x="1463365" y="3753303"/>
                  <a:ext cx="73658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AD065A-2727-AF4C-A04A-38A22673D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365" y="3753303"/>
                  <a:ext cx="73658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81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364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Expect this to be </a:t>
                </a:r>
                <a:r>
                  <a:rPr lang="en-US" sz="2400" b="1" dirty="0"/>
                  <a:t>negative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getting bigger in magnitude at lower temperature </a:t>
                </a: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in the denominator.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Of course, finding the temperature at which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is a self-consistency check. since we already know the answer: water freezes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73 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3647986"/>
              </a:xfrm>
              <a:prstGeom prst="rect">
                <a:avLst/>
              </a:prstGeom>
              <a:blipFill>
                <a:blip r:embed="rId2"/>
                <a:stretch>
                  <a:fillRect l="-152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/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of melting of water</a:t>
                </a:r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B3F20-C6D9-9245-8DE2-BF27367E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42"/>
                <a:ext cx="9965732" cy="461665"/>
              </a:xfrm>
              <a:prstGeom prst="rect">
                <a:avLst/>
              </a:prstGeom>
              <a:blipFill>
                <a:blip r:embed="rId3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Cracked ice sheet-5574 | Stockarch Free Stock Photos">
            <a:extLst>
              <a:ext uri="{FF2B5EF4-FFF2-40B4-BE49-F238E27FC236}">
                <a16:creationId xmlns:a16="http://schemas.microsoft.com/office/drawing/2014/main" id="{A84025FA-E3C9-E34D-9380-4A27D9E18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76" y="2653234"/>
            <a:ext cx="3841654" cy="255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3F74A-B725-C045-9CF6-7185DDC8A06F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6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𝒇𝒖𝒔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E3F74A-B725-C045-9CF6-7185DDC8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667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9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537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2021-11-08T14:13:11Z</dcterms:created>
  <dcterms:modified xsi:type="dcterms:W3CDTF">2021-11-10T16:31:39Z</dcterms:modified>
</cp:coreProperties>
</file>