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1" r:id="rId2"/>
    <p:sldId id="283" r:id="rId3"/>
    <p:sldId id="285" r:id="rId4"/>
    <p:sldId id="286" r:id="rId5"/>
    <p:sldId id="288" r:id="rId6"/>
    <p:sldId id="273" r:id="rId7"/>
    <p:sldId id="292" r:id="rId8"/>
    <p:sldId id="268" r:id="rId9"/>
    <p:sldId id="293" r:id="rId10"/>
    <p:sldId id="280" r:id="rId11"/>
    <p:sldId id="294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8"/>
    <p:restoredTop sz="94627"/>
  </p:normalViewPr>
  <p:slideViewPr>
    <p:cSldViewPr snapToGrid="0" snapToObjects="1">
      <p:cViewPr>
        <p:scale>
          <a:sx n="95" d="100"/>
          <a:sy n="95" d="100"/>
        </p:scale>
        <p:origin x="108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3D9CD-35AB-8345-8F82-530A1A18C6AA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2344-81DD-F544-997F-603F70A0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9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92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9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0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8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2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284811" y="165423"/>
                <a:ext cx="10942820" cy="6427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Today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Recap: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r>
                  <a:rPr lang="en-US" sz="2400" b="1" baseline="30000" dirty="0">
                    <a:solidFill>
                      <a:schemeClr val="tx1"/>
                    </a:solidFill>
                  </a:rPr>
                  <a:t>nd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Law</a:t>
                </a:r>
                <a:r>
                  <a:rPr lang="en-US" sz="2400" dirty="0">
                    <a:solidFill>
                      <a:schemeClr val="tx1"/>
                    </a:solidFill>
                  </a:rPr>
                  <a:t> divides the question of spontaneity into two parts: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system</a:t>
                </a:r>
                <a:r>
                  <a:rPr lang="en-US" sz="2400" dirty="0">
                    <a:solidFill>
                      <a:schemeClr val="tx1"/>
                    </a:solidFill>
                  </a:rPr>
                  <a:t> part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that we can get from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thermodynamic tables for entropy </a:t>
                </a:r>
                <a:r>
                  <a:rPr lang="en-US" sz="2400" dirty="0">
                    <a:solidFill>
                      <a:schemeClr val="tx1"/>
                    </a:solidFill>
                  </a:rPr>
                  <a:t>(298 K and 1 bar) and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differential equations of state </a:t>
                </a:r>
                <a:r>
                  <a:rPr lang="en-US" sz="2400" dirty="0">
                    <a:solidFill>
                      <a:schemeClr val="tx1"/>
                    </a:solidFill>
                  </a:rPr>
                  <a:t>(for other conditions)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surroundings</a:t>
                </a:r>
                <a:r>
                  <a:rPr lang="en-US" sz="2400" dirty="0">
                    <a:solidFill>
                      <a:schemeClr val="tx1"/>
                    </a:solidFill>
                  </a:rPr>
                  <a:t> part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surr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that deals with the entropy change of the surroundings due to heat transfer, which we can get at using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thermodynamic tables of enthalpy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Recap: Including irreversibility (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mixing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)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Solute concentration basics: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, and equations that follow from it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Entropy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changes of ideal solutions: </a:t>
                </a: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𝑑𝑖𝑙</m:t>
                        </m:r>
                      </m:sub>
                    </m:sSub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(the dilution equation)</a:t>
                </a: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(the E-ICE equation)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 Enthalpy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changes of ideal solutions: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𝑑𝑖𝑙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Recap: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Fundamental Equations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 Maxwell relations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, and the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Box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Summary of measurable quantities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A derivation of the E-ICE equation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11" y="165423"/>
                <a:ext cx="10942820" cy="6427016"/>
              </a:xfrm>
              <a:prstGeom prst="rect">
                <a:avLst/>
              </a:prstGeom>
              <a:blipFill>
                <a:blip r:embed="rId3"/>
                <a:stretch>
                  <a:fillRect l="-927" t="-592" b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50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C4322-2EA7-654F-9F85-A63E8B503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10" b="43095"/>
          <a:stretch/>
        </p:blipFill>
        <p:spPr>
          <a:xfrm>
            <a:off x="878915" y="498336"/>
            <a:ext cx="10434169" cy="6143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146BA-2288-F044-B651-A30C882F6A70}"/>
              </a:ext>
            </a:extLst>
          </p:cNvPr>
          <p:cNvSpPr txBox="1"/>
          <p:nvPr/>
        </p:nvSpPr>
        <p:spPr>
          <a:xfrm>
            <a:off x="0" y="36671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Summary of measurable quantities </a:t>
            </a:r>
          </a:p>
        </p:txBody>
      </p:sp>
    </p:spTree>
    <p:extLst>
      <p:ext uri="{BB962C8B-B14F-4D97-AF65-F5344CB8AC3E}">
        <p14:creationId xmlns:p14="http://schemas.microsoft.com/office/powerpoint/2010/main" val="332705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284811" y="165423"/>
                <a:ext cx="10942820" cy="6427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Today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Recap: The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  <a:r>
                  <a:rPr lang="en-US" sz="2400" b="1" baseline="30000" dirty="0">
                    <a:solidFill>
                      <a:schemeClr val="bg1">
                        <a:lumMod val="50000"/>
                      </a:schemeClr>
                    </a:solidFill>
                  </a:rPr>
                  <a:t>nd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 Law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divides the question of spontaneity into two parts: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system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part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) that we can get from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thermodynamic tables for entropy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(298 K and 1 bar) and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differential equations of state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(for other conditions)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surroundings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part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surr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) that deals with the entropy change of the surroundings due to heat transfer, which we can get at using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thermodynamic tables of enthalpy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Recap: Including irreversibility (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mixing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)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Solute concentration basics: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, and equations that follow from it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Entropy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changes of ideal solutions: </a:t>
                </a: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𝑑𝑖𝑙</m:t>
                        </m:r>
                      </m:sub>
                    </m:sSub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(the dilution equation)</a:t>
                </a: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(the E-ICE equation)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 Enthalpy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changes of ideal solutions: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𝑑𝑖𝑙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Recap: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Fundamental Equations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 Maxwell relations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, and the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Box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Summary of measurable quantities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A derivation of the E-ICE equation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11" y="165423"/>
                <a:ext cx="10942820" cy="6427016"/>
              </a:xfrm>
              <a:prstGeom prst="rect">
                <a:avLst/>
              </a:prstGeom>
              <a:blipFill>
                <a:blip r:embed="rId3"/>
                <a:stretch>
                  <a:fillRect l="-927" t="-592" b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65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D7A08AA8-0532-EF41-B329-0A99C839AC9A}"/>
              </a:ext>
            </a:extLst>
          </p:cNvPr>
          <p:cNvSpPr/>
          <p:nvPr/>
        </p:nvSpPr>
        <p:spPr>
          <a:xfrm>
            <a:off x="6438004" y="57487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A9196A-580D-F14D-A5D3-1C40B858951D}"/>
              </a:ext>
            </a:extLst>
          </p:cNvPr>
          <p:cNvSpPr/>
          <p:nvPr/>
        </p:nvSpPr>
        <p:spPr>
          <a:xfrm>
            <a:off x="620147" y="57743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42500"/>
            <a:ext cx="1046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derivation of the “equal initial concentrations” equation for entropy of mixing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BE36AF-30BF-6643-8F50-F0EF84F6B690}"/>
              </a:ext>
            </a:extLst>
          </p:cNvPr>
          <p:cNvGrpSpPr/>
          <p:nvPr/>
        </p:nvGrpSpPr>
        <p:grpSpPr>
          <a:xfrm>
            <a:off x="565265" y="567015"/>
            <a:ext cx="11002526" cy="1978430"/>
            <a:chOff x="565265" y="615141"/>
            <a:chExt cx="11002526" cy="19784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A3EBAB-B6A5-A646-9444-AF42128AFA41}"/>
                </a:ext>
              </a:extLst>
            </p:cNvPr>
            <p:cNvCxnSpPr/>
            <p:nvPr/>
          </p:nvCxnSpPr>
          <p:spPr>
            <a:xfrm>
              <a:off x="2261062" y="615142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A85B85-67A0-3E42-BEC8-3CAD0B92886B}"/>
                </a:ext>
              </a:extLst>
            </p:cNvPr>
            <p:cNvGrpSpPr/>
            <p:nvPr/>
          </p:nvGrpSpPr>
          <p:grpSpPr>
            <a:xfrm>
              <a:off x="565265" y="615141"/>
              <a:ext cx="11002526" cy="1978430"/>
              <a:chOff x="565265" y="615141"/>
              <a:chExt cx="11002526" cy="197843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3D5E545-0ACF-664E-BF01-9E0B0F88A96A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7ACDC11-5D3A-E945-A7BF-C484CEA921F0}"/>
                    </a:ext>
                  </a:extLst>
                </p:cNvPr>
                <p:cNvGrpSpPr/>
                <p:nvPr/>
              </p:nvGrpSpPr>
              <p:grpSpPr>
                <a:xfrm>
                  <a:off x="565265" y="615142"/>
                  <a:ext cx="5569528" cy="1978429"/>
                  <a:chOff x="565265" y="615142"/>
                  <a:chExt cx="5569528" cy="1978429"/>
                </a:xfrm>
              </p:grpSpPr>
              <p:sp>
                <p:nvSpPr>
                  <p:cNvPr id="27" name="Frame 26">
                    <a:extLst>
                      <a:ext uri="{FF2B5EF4-FFF2-40B4-BE49-F238E27FC236}">
                        <a16:creationId xmlns:a16="http://schemas.microsoft.com/office/drawing/2014/main" id="{F8F49FC0-463D-4A4B-B012-7D30710F3F50}"/>
                      </a:ext>
                    </a:extLst>
                  </p:cNvPr>
                  <p:cNvSpPr/>
                  <p:nvPr/>
                </p:nvSpPr>
                <p:spPr>
                  <a:xfrm>
                    <a:off x="565265" y="615142"/>
                    <a:ext cx="5569528" cy="1978429"/>
                  </a:xfrm>
                  <a:prstGeom prst="frame">
                    <a:avLst>
                      <a:gd name="adj1" fmla="val 325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7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4D313B5-409A-2F4A-AD91-F6250FF1058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5977975E-C0E1-D440-A877-4861A198709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8625905-9803-2D43-AB7D-5B93BB1CA524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BD1FBBEE-2521-C841-A886-92A94BCFA9AF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E92CF092-7519-F041-BECE-57DAA5A62CB9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92515B-A705-304C-A00B-37EF172CC974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19" name="Frame 18">
                  <a:extLst>
                    <a:ext uri="{FF2B5EF4-FFF2-40B4-BE49-F238E27FC236}">
                      <a16:creationId xmlns:a16="http://schemas.microsoft.com/office/drawing/2014/main" id="{02124E61-C1BF-BF45-B309-912423140552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45CE38F-B309-004F-ACAA-8A7BC9A7208A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AC040FB-F30F-6240-A6B3-E06CA450D8CE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D736B5D-95D1-8E49-8BA5-65A4001281CB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08026D60-FAE1-4546-855A-20510027F900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1900C1C-1585-F747-AC7C-9759FA370EA2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AE54C26-CA4E-3546-A7FC-03F04C271677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/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D224303-AFBE-A647-8525-3369CC70617D}"/>
              </a:ext>
            </a:extLst>
          </p:cNvPr>
          <p:cNvGrpSpPr/>
          <p:nvPr/>
        </p:nvGrpSpPr>
        <p:grpSpPr>
          <a:xfrm>
            <a:off x="2799831" y="948656"/>
            <a:ext cx="656098" cy="1159130"/>
            <a:chOff x="1133136" y="1176838"/>
            <a:chExt cx="656098" cy="1159130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17B787-DB1F-524C-92EC-F7AA4998E48A}"/>
                </a:ext>
              </a:extLst>
            </p:cNvPr>
            <p:cNvSpPr/>
            <p:nvPr/>
          </p:nvSpPr>
          <p:spPr>
            <a:xfrm>
              <a:off x="1133136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1A290F-4C2D-4C49-A29F-DC1EEFFFAE0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FD1752-FF03-B24B-BD79-AF55688C3519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49251B-DA66-0D47-AA99-339346597927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07A12A-A73D-B046-A190-2015185893F7}"/>
              </a:ext>
            </a:extLst>
          </p:cNvPr>
          <p:cNvGrpSpPr/>
          <p:nvPr/>
        </p:nvGrpSpPr>
        <p:grpSpPr>
          <a:xfrm>
            <a:off x="4082252" y="906630"/>
            <a:ext cx="1052543" cy="1310906"/>
            <a:chOff x="938266" y="1522665"/>
            <a:chExt cx="1052543" cy="1310906"/>
          </a:xfrm>
          <a:solidFill>
            <a:schemeClr val="bg1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B8343D-7951-3543-A81F-6E2556614646}"/>
                </a:ext>
              </a:extLst>
            </p:cNvPr>
            <p:cNvSpPr/>
            <p:nvPr/>
          </p:nvSpPr>
          <p:spPr>
            <a:xfrm>
              <a:off x="938266" y="192634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52FDC77-7327-5A46-B180-991E29A263E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A89AF2-D4B4-C24D-892B-A4CBC9A888CE}"/>
                </a:ext>
              </a:extLst>
            </p:cNvPr>
            <p:cNvSpPr/>
            <p:nvPr/>
          </p:nvSpPr>
          <p:spPr>
            <a:xfrm>
              <a:off x="1280024" y="267128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0ED5C1-0707-D14A-86A0-D1CBCAF746AE}"/>
                </a:ext>
              </a:extLst>
            </p:cNvPr>
            <p:cNvSpPr/>
            <p:nvPr/>
          </p:nvSpPr>
          <p:spPr>
            <a:xfrm>
              <a:off x="184392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7D1EE9-4B17-574A-A266-E5BD41AA0DFD}"/>
              </a:ext>
            </a:extLst>
          </p:cNvPr>
          <p:cNvGrpSpPr/>
          <p:nvPr/>
        </p:nvGrpSpPr>
        <p:grpSpPr>
          <a:xfrm>
            <a:off x="6513254" y="911467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A745E7-C982-D54B-BBDE-9A7F2EFCD4D9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51CCD6-C600-B442-BFAC-9EC502DAAD7A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2C20106-46CC-424D-A143-77416D83797D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6A67283-E6C6-EC49-A5B0-861FCA79F094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90FA7E-853B-A34F-9264-4C415CC7E437}"/>
              </a:ext>
            </a:extLst>
          </p:cNvPr>
          <p:cNvGrpSpPr/>
          <p:nvPr/>
        </p:nvGrpSpPr>
        <p:grpSpPr>
          <a:xfrm>
            <a:off x="9080675" y="956449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A11EB2-91BC-CE4A-A1EC-50339727A952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538BD4-C118-9A47-B0F5-AF9CD8445206}"/>
                </a:ext>
              </a:extLst>
            </p:cNvPr>
            <p:cNvSpPr/>
            <p:nvPr/>
          </p:nvSpPr>
          <p:spPr>
            <a:xfrm>
              <a:off x="1642346" y="12396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3983468-B4C3-4240-8A31-D84AA157C196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5804121-3D49-DC41-B42A-28CD0EF97C48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7C77958-9BE7-DC49-8CD9-0782C15226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6163" y="2387068"/>
            <a:ext cx="483249" cy="44289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E88C79-7E68-C545-AFAF-6F7F90A976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5293" y="2446023"/>
            <a:ext cx="499995" cy="3279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/>
              <p:nvPr/>
            </p:nvSpPr>
            <p:spPr>
              <a:xfrm>
                <a:off x="529949" y="2764197"/>
                <a:ext cx="4457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Same initial concentration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”</a:t>
                </a:r>
              </a:p>
            </p:txBody>
          </p:sp>
        </mc:Choice>
        <mc:Fallback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9" y="2764197"/>
                <a:ext cx="4457958" cy="461665"/>
              </a:xfrm>
              <a:prstGeom prst="rect">
                <a:avLst/>
              </a:prstGeom>
              <a:blipFill>
                <a:blip r:embed="rId4"/>
                <a:stretch>
                  <a:fillRect l="-198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/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/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2" name="Rectangle 3081">
                <a:extLst>
                  <a:ext uri="{FF2B5EF4-FFF2-40B4-BE49-F238E27FC236}">
                    <a16:creationId xmlns:a16="http://schemas.microsoft.com/office/drawing/2014/main" id="{7CC876DA-4095-404A-A0E5-2987EA3A63F0}"/>
                  </a:ext>
                </a:extLst>
              </p:cNvPr>
              <p:cNvSpPr/>
              <p:nvPr/>
            </p:nvSpPr>
            <p:spPr>
              <a:xfrm>
                <a:off x="709419" y="3300439"/>
                <a:ext cx="11586466" cy="3374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𝑅𝑙𝑛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𝑅𝑙𝑛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Hints …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Argue/show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Argue/show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a couple of different ways</a:t>
                </a:r>
                <a:endParaRPr lang="en-US" sz="2400" i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Repeat for B, factor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082" name="Rectangle 3081">
                <a:extLst>
                  <a:ext uri="{FF2B5EF4-FFF2-40B4-BE49-F238E27FC236}">
                    <a16:creationId xmlns:a16="http://schemas.microsoft.com/office/drawing/2014/main" id="{7CC876DA-4095-404A-A0E5-2987EA3A6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19" y="3300439"/>
                <a:ext cx="11586466" cy="3374514"/>
              </a:xfrm>
              <a:prstGeom prst="rect">
                <a:avLst/>
              </a:prstGeom>
              <a:blipFill>
                <a:blip r:embed="rId7"/>
                <a:stretch>
                  <a:fillRect l="-766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ame 54">
            <a:extLst>
              <a:ext uri="{FF2B5EF4-FFF2-40B4-BE49-F238E27FC236}">
                <a16:creationId xmlns:a16="http://schemas.microsoft.com/office/drawing/2014/main" id="{622CED7A-BC9C-BB47-A6C8-149BFA81C549}"/>
              </a:ext>
            </a:extLst>
          </p:cNvPr>
          <p:cNvSpPr/>
          <p:nvPr/>
        </p:nvSpPr>
        <p:spPr>
          <a:xfrm>
            <a:off x="626465" y="3284034"/>
            <a:ext cx="5512039" cy="797741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677FFB-6016-394E-B08D-BA0C0BBA38FB}"/>
                  </a:ext>
                </a:extLst>
              </p:cNvPr>
              <p:cNvSpPr txBox="1"/>
              <p:nvPr/>
            </p:nvSpPr>
            <p:spPr>
              <a:xfrm>
                <a:off x="6381837" y="3434813"/>
                <a:ext cx="61966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𝒍𝒏</m:t>
                        </m:r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677FFB-6016-394E-B08D-BA0C0BBA3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837" y="3434813"/>
                <a:ext cx="6196692" cy="461665"/>
              </a:xfrm>
              <a:prstGeom prst="rect">
                <a:avLst/>
              </a:prstGeom>
              <a:blipFill>
                <a:blip r:embed="rId8"/>
                <a:stretch>
                  <a:fillRect l="-204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ame 58">
            <a:extLst>
              <a:ext uri="{FF2B5EF4-FFF2-40B4-BE49-F238E27FC236}">
                <a16:creationId xmlns:a16="http://schemas.microsoft.com/office/drawing/2014/main" id="{1F2B9431-F40A-F148-AC3B-89B4E962E6FD}"/>
              </a:ext>
            </a:extLst>
          </p:cNvPr>
          <p:cNvSpPr/>
          <p:nvPr/>
        </p:nvSpPr>
        <p:spPr>
          <a:xfrm>
            <a:off x="6349467" y="3271980"/>
            <a:ext cx="5512039" cy="797741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A4CC6E0-E575-3A4F-BAC2-118B961E65CB}"/>
              </a:ext>
            </a:extLst>
          </p:cNvPr>
          <p:cNvSpPr/>
          <p:nvPr/>
        </p:nvSpPr>
        <p:spPr>
          <a:xfrm flipV="1">
            <a:off x="5358241" y="3754683"/>
            <a:ext cx="1723508" cy="797741"/>
          </a:xfrm>
          <a:prstGeom prst="arc">
            <a:avLst>
              <a:gd name="adj1" fmla="val 11345070"/>
              <a:gd name="adj2" fmla="val 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7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1940FF5-17E3-C14C-A9BE-985142629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 bwMode="auto">
          <a:xfrm>
            <a:off x="5712031" y="1248957"/>
            <a:ext cx="6134828" cy="409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BC07474-4654-9747-9DA4-32A1FD567ADD}"/>
              </a:ext>
            </a:extLst>
          </p:cNvPr>
          <p:cNvGrpSpPr/>
          <p:nvPr/>
        </p:nvGrpSpPr>
        <p:grpSpPr>
          <a:xfrm>
            <a:off x="137462" y="554540"/>
            <a:ext cx="5509387" cy="5219527"/>
            <a:chOff x="205613" y="354330"/>
            <a:chExt cx="6582538" cy="6275069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2E1800C-8134-AB43-A225-49935E8A9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9" t="10592" r="5702" b="7549"/>
            <a:stretch/>
          </p:blipFill>
          <p:spPr bwMode="auto">
            <a:xfrm>
              <a:off x="205613" y="354330"/>
              <a:ext cx="6582538" cy="627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CD48843-3B62-C74F-9065-5C567A483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778" y="2612618"/>
              <a:ext cx="0" cy="2050822"/>
            </a:xfrm>
            <a:prstGeom prst="straightConnector1">
              <a:avLst/>
            </a:prstGeom>
            <a:ln w="1270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30399B-789E-4043-B21B-E11C68F3AFD8}"/>
              </a:ext>
            </a:extLst>
          </p:cNvPr>
          <p:cNvCxnSpPr>
            <a:cxnSpLocks/>
          </p:cNvCxnSpPr>
          <p:nvPr/>
        </p:nvCxnSpPr>
        <p:spPr>
          <a:xfrm flipV="1">
            <a:off x="7984937" y="1385454"/>
            <a:ext cx="0" cy="1517329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D9457-EDFE-8E4B-B547-A3404399FD30}"/>
              </a:ext>
            </a:extLst>
          </p:cNvPr>
          <p:cNvCxnSpPr>
            <a:cxnSpLocks/>
          </p:cNvCxnSpPr>
          <p:nvPr/>
        </p:nvCxnSpPr>
        <p:spPr>
          <a:xfrm>
            <a:off x="7984937" y="2902783"/>
            <a:ext cx="0" cy="163784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261820-20ED-BA42-AF3E-BF9D15F1AF28}"/>
                  </a:ext>
                </a:extLst>
              </p:cNvPr>
              <p:cNvSpPr txBox="1"/>
              <p:nvPr/>
            </p:nvSpPr>
            <p:spPr>
              <a:xfrm>
                <a:off x="-497541" y="2821631"/>
                <a:ext cx="3751729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261820-20ED-BA42-AF3E-BF9D15F1A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541" y="2821631"/>
                <a:ext cx="3751729" cy="49019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18292E-6811-5148-B2A5-F6226213216C}"/>
                  </a:ext>
                </a:extLst>
              </p:cNvPr>
              <p:cNvSpPr txBox="1"/>
              <p:nvPr/>
            </p:nvSpPr>
            <p:spPr>
              <a:xfrm>
                <a:off x="5571445" y="1942758"/>
                <a:ext cx="3751729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18292E-6811-5148-B2A5-F62262132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45" y="1942758"/>
                <a:ext cx="3751729" cy="490199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1E057B-9C9D-DC4A-8B33-D4A41771395A}"/>
                  </a:ext>
                </a:extLst>
              </p:cNvPr>
              <p:cNvSpPr txBox="1"/>
              <p:nvPr/>
            </p:nvSpPr>
            <p:spPr>
              <a:xfrm>
                <a:off x="5646849" y="3294458"/>
                <a:ext cx="375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1E057B-9C9D-DC4A-8B33-D4A417713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49" y="3294458"/>
                <a:ext cx="37517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891FDF1-407D-534A-A16C-2E2461C0FAE6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Two parts of the entropy that determine the boiling temperature (of water)</a:t>
            </a:r>
          </a:p>
        </p:txBody>
      </p:sp>
    </p:spTree>
    <p:extLst>
      <p:ext uri="{BB962C8B-B14F-4D97-AF65-F5344CB8AC3E}">
        <p14:creationId xmlns:p14="http://schemas.microsoft.com/office/powerpoint/2010/main" val="119084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3F370F5-937F-C542-B34A-8A3017B2E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4"/>
          <a:stretch/>
        </p:blipFill>
        <p:spPr bwMode="auto">
          <a:xfrm>
            <a:off x="5730244" y="1290919"/>
            <a:ext cx="6060995" cy="402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BC07474-4654-9747-9DA4-32A1FD567ADD}"/>
              </a:ext>
            </a:extLst>
          </p:cNvPr>
          <p:cNvGrpSpPr/>
          <p:nvPr/>
        </p:nvGrpSpPr>
        <p:grpSpPr>
          <a:xfrm>
            <a:off x="137462" y="554540"/>
            <a:ext cx="5509387" cy="5219527"/>
            <a:chOff x="205613" y="354330"/>
            <a:chExt cx="6582538" cy="6275069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2E1800C-8134-AB43-A225-49935E8A9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9" t="10592" r="5702" b="7549"/>
            <a:stretch/>
          </p:blipFill>
          <p:spPr bwMode="auto">
            <a:xfrm>
              <a:off x="205613" y="354330"/>
              <a:ext cx="6582538" cy="627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CD48843-3B62-C74F-9065-5C567A483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778" y="2612618"/>
              <a:ext cx="0" cy="2050822"/>
            </a:xfrm>
            <a:prstGeom prst="straightConnector1">
              <a:avLst/>
            </a:prstGeom>
            <a:ln w="1270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30399B-789E-4043-B21B-E11C68F3AFD8}"/>
              </a:ext>
            </a:extLst>
          </p:cNvPr>
          <p:cNvCxnSpPr>
            <a:cxnSpLocks/>
          </p:cNvCxnSpPr>
          <p:nvPr/>
        </p:nvCxnSpPr>
        <p:spPr>
          <a:xfrm flipV="1">
            <a:off x="7984937" y="1385454"/>
            <a:ext cx="0" cy="1517329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D9457-EDFE-8E4B-B547-A3404399FD30}"/>
              </a:ext>
            </a:extLst>
          </p:cNvPr>
          <p:cNvCxnSpPr>
            <a:cxnSpLocks/>
          </p:cNvCxnSpPr>
          <p:nvPr/>
        </p:nvCxnSpPr>
        <p:spPr>
          <a:xfrm>
            <a:off x="7984937" y="2902783"/>
            <a:ext cx="0" cy="163784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52336E-1480-5449-8848-CE022A61516C}"/>
                  </a:ext>
                </a:extLst>
              </p:cNvPr>
              <p:cNvSpPr txBox="1"/>
              <p:nvPr/>
            </p:nvSpPr>
            <p:spPr>
              <a:xfrm>
                <a:off x="-497541" y="2821631"/>
                <a:ext cx="3751729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52336E-1480-5449-8848-CE022A61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541" y="2821631"/>
                <a:ext cx="3751729" cy="49019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2805D3-5CA0-9648-B2D9-079611F6EFE4}"/>
                  </a:ext>
                </a:extLst>
              </p:cNvPr>
              <p:cNvSpPr txBox="1"/>
              <p:nvPr/>
            </p:nvSpPr>
            <p:spPr>
              <a:xfrm>
                <a:off x="5571445" y="1942758"/>
                <a:ext cx="3751729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2805D3-5CA0-9648-B2D9-079611F6E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45" y="1942758"/>
                <a:ext cx="3751729" cy="490199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1F1A9F-83CD-E04A-B28F-B542907E3E0E}"/>
                  </a:ext>
                </a:extLst>
              </p:cNvPr>
              <p:cNvSpPr txBox="1"/>
              <p:nvPr/>
            </p:nvSpPr>
            <p:spPr>
              <a:xfrm>
                <a:off x="5646849" y="3294458"/>
                <a:ext cx="375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1F1A9F-83CD-E04A-B28F-B542907E3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49" y="3294458"/>
                <a:ext cx="37517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ED24F31-324F-DD4E-AECA-BE13550C51E6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Two parts of the entropy that determine the boiling temperature (of water)</a:t>
            </a:r>
          </a:p>
        </p:txBody>
      </p:sp>
    </p:spTree>
    <p:extLst>
      <p:ext uri="{BB962C8B-B14F-4D97-AF65-F5344CB8AC3E}">
        <p14:creationId xmlns:p14="http://schemas.microsoft.com/office/powerpoint/2010/main" val="238526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3F370F5-937F-C542-B34A-8A3017B2E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4"/>
          <a:stretch/>
        </p:blipFill>
        <p:spPr bwMode="auto">
          <a:xfrm>
            <a:off x="5730244" y="1290918"/>
            <a:ext cx="6076274" cy="40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BC07474-4654-9747-9DA4-32A1FD567ADD}"/>
              </a:ext>
            </a:extLst>
          </p:cNvPr>
          <p:cNvGrpSpPr/>
          <p:nvPr/>
        </p:nvGrpSpPr>
        <p:grpSpPr>
          <a:xfrm>
            <a:off x="137462" y="554540"/>
            <a:ext cx="5509387" cy="5219527"/>
            <a:chOff x="205613" y="354330"/>
            <a:chExt cx="6582538" cy="6275069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2E1800C-8134-AB43-A225-49935E8A9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9" t="10592" r="5702" b="7549"/>
            <a:stretch/>
          </p:blipFill>
          <p:spPr bwMode="auto">
            <a:xfrm>
              <a:off x="205613" y="354330"/>
              <a:ext cx="6582538" cy="627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CD48843-3B62-C74F-9065-5C567A483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778" y="2612618"/>
              <a:ext cx="0" cy="2050822"/>
            </a:xfrm>
            <a:prstGeom prst="straightConnector1">
              <a:avLst/>
            </a:prstGeom>
            <a:ln w="1270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03283A-0E32-F64F-AA65-D424CBFE3312}"/>
              </a:ext>
            </a:extLst>
          </p:cNvPr>
          <p:cNvCxnSpPr>
            <a:cxnSpLocks/>
          </p:cNvCxnSpPr>
          <p:nvPr/>
        </p:nvCxnSpPr>
        <p:spPr>
          <a:xfrm flipV="1">
            <a:off x="2921592" y="2646219"/>
            <a:ext cx="0" cy="1492587"/>
          </a:xfrm>
          <a:prstGeom prst="straightConnector1">
            <a:avLst/>
          </a:prstGeom>
          <a:ln w="1270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30399B-789E-4043-B21B-E11C68F3AFD8}"/>
              </a:ext>
            </a:extLst>
          </p:cNvPr>
          <p:cNvCxnSpPr>
            <a:cxnSpLocks/>
          </p:cNvCxnSpPr>
          <p:nvPr/>
        </p:nvCxnSpPr>
        <p:spPr>
          <a:xfrm flipV="1">
            <a:off x="7984937" y="1385454"/>
            <a:ext cx="0" cy="1517329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D9457-EDFE-8E4B-B547-A3404399FD30}"/>
              </a:ext>
            </a:extLst>
          </p:cNvPr>
          <p:cNvCxnSpPr>
            <a:cxnSpLocks/>
          </p:cNvCxnSpPr>
          <p:nvPr/>
        </p:nvCxnSpPr>
        <p:spPr>
          <a:xfrm>
            <a:off x="7984937" y="2902783"/>
            <a:ext cx="0" cy="163784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7EF8D9-C470-5247-8717-41DBBBF9045C}"/>
              </a:ext>
            </a:extLst>
          </p:cNvPr>
          <p:cNvCxnSpPr>
            <a:cxnSpLocks/>
          </p:cNvCxnSpPr>
          <p:nvPr/>
        </p:nvCxnSpPr>
        <p:spPr>
          <a:xfrm flipV="1">
            <a:off x="10779157" y="1559859"/>
            <a:ext cx="0" cy="1318183"/>
          </a:xfrm>
          <a:prstGeom prst="straightConnector1">
            <a:avLst/>
          </a:prstGeom>
          <a:ln w="1270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EB6E70-B935-E142-83A7-4417BC457B1B}"/>
              </a:ext>
            </a:extLst>
          </p:cNvPr>
          <p:cNvCxnSpPr>
            <a:cxnSpLocks/>
          </p:cNvCxnSpPr>
          <p:nvPr/>
        </p:nvCxnSpPr>
        <p:spPr>
          <a:xfrm>
            <a:off x="10779157" y="2862442"/>
            <a:ext cx="0" cy="1381276"/>
          </a:xfrm>
          <a:prstGeom prst="straightConnector1">
            <a:avLst/>
          </a:prstGeom>
          <a:ln w="1270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52336E-1480-5449-8848-CE022A61516C}"/>
                  </a:ext>
                </a:extLst>
              </p:cNvPr>
              <p:cNvSpPr txBox="1"/>
              <p:nvPr/>
            </p:nvSpPr>
            <p:spPr>
              <a:xfrm>
                <a:off x="-497541" y="2821631"/>
                <a:ext cx="3751729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52336E-1480-5449-8848-CE022A61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541" y="2821631"/>
                <a:ext cx="3751729" cy="49019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2805D3-5CA0-9648-B2D9-079611F6EFE4}"/>
                  </a:ext>
                </a:extLst>
              </p:cNvPr>
              <p:cNvSpPr txBox="1"/>
              <p:nvPr/>
            </p:nvSpPr>
            <p:spPr>
              <a:xfrm>
                <a:off x="5571445" y="1942758"/>
                <a:ext cx="3751729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2805D3-5CA0-9648-B2D9-079611F6E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45" y="1942758"/>
                <a:ext cx="3751729" cy="490199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1F1A9F-83CD-E04A-B28F-B542907E3E0E}"/>
                  </a:ext>
                </a:extLst>
              </p:cNvPr>
              <p:cNvSpPr txBox="1"/>
              <p:nvPr/>
            </p:nvSpPr>
            <p:spPr>
              <a:xfrm>
                <a:off x="5646849" y="3294458"/>
                <a:ext cx="375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1F1A9F-83CD-E04A-B28F-B542907E3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49" y="3294458"/>
                <a:ext cx="37517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EEE4D0E-9C7A-4041-BA96-AEB5C207648F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Two parts of the entropy that determine the boiling temperature (of water)</a:t>
            </a:r>
          </a:p>
        </p:txBody>
      </p:sp>
    </p:spTree>
    <p:extLst>
      <p:ext uri="{BB962C8B-B14F-4D97-AF65-F5344CB8AC3E}">
        <p14:creationId xmlns:p14="http://schemas.microsoft.com/office/powerpoint/2010/main" val="138772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284811" y="165423"/>
                <a:ext cx="10942820" cy="6427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Today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Recap: The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  <a:r>
                  <a:rPr lang="en-US" sz="2400" b="1" baseline="30000" dirty="0">
                    <a:solidFill>
                      <a:schemeClr val="bg1">
                        <a:lumMod val="50000"/>
                      </a:schemeClr>
                    </a:solidFill>
                  </a:rPr>
                  <a:t>nd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 Law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divides the question of spontaneity into two parts: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system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part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) that we can get from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thermodynamic tables for entropy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(298 K and 1 bar) and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differential equations of state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(for other conditions)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surroundings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part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surr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) that deals with the entropy change of the surroundings due to heat transfer, which we can get at using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thermodynamic tables of enthalpy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Recap: Including irreversibility (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mixing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)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Solute concentration basics: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and equations that follow from it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Entropy</a:t>
                </a:r>
                <a:r>
                  <a:rPr lang="en-US" sz="2400" dirty="0">
                    <a:solidFill>
                      <a:schemeClr val="tx1"/>
                    </a:solidFill>
                  </a:rPr>
                  <a:t> changes of ideal solutions: </a:t>
                </a: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𝑑𝑖𝑙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(the dilution equation)</a:t>
                </a: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(the E-ICE equation)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 Enthalpy</a:t>
                </a:r>
                <a:r>
                  <a:rPr lang="en-US" sz="2400" dirty="0">
                    <a:solidFill>
                      <a:schemeClr val="tx1"/>
                    </a:solidFill>
                  </a:rPr>
                  <a:t> changes of ideal solutions: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𝑑𝑖𝑙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Recap: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Fundamental Equations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 Maxwell relations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, and the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Box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Summary of measurable quantities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A derivation of the E-ICE equation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11" y="165423"/>
                <a:ext cx="10942820" cy="6427016"/>
              </a:xfrm>
              <a:prstGeom prst="rect">
                <a:avLst/>
              </a:prstGeom>
              <a:blipFill>
                <a:blip r:embed="rId3"/>
                <a:stretch>
                  <a:fillRect l="-927" t="-592" b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23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BA04428-478D-E94F-94BF-A597FE10F375}"/>
              </a:ext>
            </a:extLst>
          </p:cNvPr>
          <p:cNvSpPr/>
          <p:nvPr/>
        </p:nvSpPr>
        <p:spPr>
          <a:xfrm>
            <a:off x="8369890" y="1251768"/>
            <a:ext cx="3289943" cy="157152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E7AB83-5C4D-E147-999C-DB69E0BDF10B}"/>
              </a:ext>
            </a:extLst>
          </p:cNvPr>
          <p:cNvSpPr/>
          <p:nvPr/>
        </p:nvSpPr>
        <p:spPr>
          <a:xfrm>
            <a:off x="4349992" y="1231988"/>
            <a:ext cx="3289943" cy="157152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8A045C-3F91-4149-B4B9-F067B2497775}"/>
              </a:ext>
            </a:extLst>
          </p:cNvPr>
          <p:cNvSpPr/>
          <p:nvPr/>
        </p:nvSpPr>
        <p:spPr>
          <a:xfrm>
            <a:off x="288024" y="1231988"/>
            <a:ext cx="3289943" cy="157152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0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mixing for varying volumes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AE20F3-EC77-914F-9E83-176CD5438E1E}"/>
              </a:ext>
            </a:extLst>
          </p:cNvPr>
          <p:cNvGrpSpPr/>
          <p:nvPr/>
        </p:nvGrpSpPr>
        <p:grpSpPr>
          <a:xfrm>
            <a:off x="239486" y="1219199"/>
            <a:ext cx="3352800" cy="1611086"/>
            <a:chOff x="239486" y="1306285"/>
            <a:chExt cx="3352800" cy="16110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D8E166-DF34-0345-93E6-B096DAD8EAF1}"/>
                </a:ext>
              </a:extLst>
            </p:cNvPr>
            <p:cNvSpPr txBox="1"/>
            <p:nvPr/>
          </p:nvSpPr>
          <p:spPr>
            <a:xfrm>
              <a:off x="304798" y="1717988"/>
              <a:ext cx="1110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60EBC00-80E3-8F4C-AA39-D404216D33F2}"/>
                </a:ext>
              </a:extLst>
            </p:cNvPr>
            <p:cNvGrpSpPr/>
            <p:nvPr/>
          </p:nvGrpSpPr>
          <p:grpSpPr>
            <a:xfrm>
              <a:off x="239486" y="1306285"/>
              <a:ext cx="3352800" cy="1611086"/>
              <a:chOff x="239486" y="1306285"/>
              <a:chExt cx="3352800" cy="161108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43976CF-B6A5-A645-A7B1-C10695A91996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3352800" cy="1611086"/>
                <a:chOff x="283029" y="936171"/>
                <a:chExt cx="3352800" cy="1611086"/>
              </a:xfrm>
            </p:grpSpPr>
            <p:sp>
              <p:nvSpPr>
                <p:cNvPr id="2" name="Frame 1">
                  <a:extLst>
                    <a:ext uri="{FF2B5EF4-FFF2-40B4-BE49-F238E27FC236}">
                      <a16:creationId xmlns:a16="http://schemas.microsoft.com/office/drawing/2014/main" id="{643543D8-2326-9047-972B-EFBA320595C4}"/>
                    </a:ext>
                  </a:extLst>
                </p:cNvPr>
                <p:cNvSpPr/>
                <p:nvPr/>
              </p:nvSpPr>
              <p:spPr>
                <a:xfrm>
                  <a:off x="283029" y="936171"/>
                  <a:ext cx="3352800" cy="1611086"/>
                </a:xfrm>
                <a:prstGeom prst="frame">
                  <a:avLst>
                    <a:gd name="adj1" fmla="val 439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EE7D2CCB-4BBF-6943-AB36-C94A2A741286}"/>
                    </a:ext>
                  </a:extLst>
                </p:cNvPr>
                <p:cNvCxnSpPr/>
                <p:nvPr/>
              </p:nvCxnSpPr>
              <p:spPr>
                <a:xfrm>
                  <a:off x="696684" y="936171"/>
                  <a:ext cx="0" cy="161108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DCF406-1AC6-8140-A11E-EA2134332CA8}"/>
                  </a:ext>
                </a:extLst>
              </p:cNvPr>
              <p:cNvSpPr txBox="1"/>
              <p:nvPr/>
            </p:nvSpPr>
            <p:spPr>
              <a:xfrm>
                <a:off x="1545773" y="1726640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4EAC1-E69D-1B45-9177-DF64080D95D0}"/>
              </a:ext>
            </a:extLst>
          </p:cNvPr>
          <p:cNvGrpSpPr/>
          <p:nvPr/>
        </p:nvGrpSpPr>
        <p:grpSpPr>
          <a:xfrm>
            <a:off x="4310747" y="1219199"/>
            <a:ext cx="3352800" cy="1611086"/>
            <a:chOff x="239486" y="1306285"/>
            <a:chExt cx="3352800" cy="16110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7F4B9-4FDB-5447-8AC9-86ACA95DC64E}"/>
                </a:ext>
              </a:extLst>
            </p:cNvPr>
            <p:cNvSpPr txBox="1"/>
            <p:nvPr/>
          </p:nvSpPr>
          <p:spPr>
            <a:xfrm>
              <a:off x="304798" y="1717988"/>
              <a:ext cx="1110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59E9895-CFA0-064A-A6B9-9FA2B35FE394}"/>
                </a:ext>
              </a:extLst>
            </p:cNvPr>
            <p:cNvGrpSpPr/>
            <p:nvPr/>
          </p:nvGrpSpPr>
          <p:grpSpPr>
            <a:xfrm>
              <a:off x="239486" y="1306285"/>
              <a:ext cx="3352800" cy="1611086"/>
              <a:chOff x="239486" y="1306285"/>
              <a:chExt cx="3352800" cy="161108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56C0906-AAD0-C14A-AC5C-4947212415CA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3352800" cy="1611086"/>
                <a:chOff x="283029" y="936171"/>
                <a:chExt cx="3352800" cy="1611086"/>
              </a:xfrm>
            </p:grpSpPr>
            <p:sp>
              <p:nvSpPr>
                <p:cNvPr id="20" name="Frame 19">
                  <a:extLst>
                    <a:ext uri="{FF2B5EF4-FFF2-40B4-BE49-F238E27FC236}">
                      <a16:creationId xmlns:a16="http://schemas.microsoft.com/office/drawing/2014/main" id="{51174F37-1306-B540-82C5-C1F137CC1D71}"/>
                    </a:ext>
                  </a:extLst>
                </p:cNvPr>
                <p:cNvSpPr/>
                <p:nvPr/>
              </p:nvSpPr>
              <p:spPr>
                <a:xfrm>
                  <a:off x="283029" y="936171"/>
                  <a:ext cx="3352800" cy="1611086"/>
                </a:xfrm>
                <a:prstGeom prst="frame">
                  <a:avLst>
                    <a:gd name="adj1" fmla="val 439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28D1803-C076-A741-8CD2-9798DFABCAB0}"/>
                    </a:ext>
                  </a:extLst>
                </p:cNvPr>
                <p:cNvCxnSpPr/>
                <p:nvPr/>
              </p:nvCxnSpPr>
              <p:spPr>
                <a:xfrm>
                  <a:off x="1959429" y="936171"/>
                  <a:ext cx="0" cy="161108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2554AD-7DFA-C84D-BA45-A56E46120098}"/>
                  </a:ext>
                </a:extLst>
              </p:cNvPr>
              <p:cNvSpPr txBox="1"/>
              <p:nvPr/>
            </p:nvSpPr>
            <p:spPr>
              <a:xfrm>
                <a:off x="2307772" y="1713522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63B45C-15A3-214B-B626-5446F4653ED7}"/>
              </a:ext>
            </a:extLst>
          </p:cNvPr>
          <p:cNvGrpSpPr/>
          <p:nvPr/>
        </p:nvGrpSpPr>
        <p:grpSpPr>
          <a:xfrm>
            <a:off x="8338462" y="1219199"/>
            <a:ext cx="4099431" cy="1623875"/>
            <a:chOff x="239486" y="1306285"/>
            <a:chExt cx="4099431" cy="16238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E49E1C-0CBE-0B49-BC29-1D148CEC238F}"/>
                </a:ext>
              </a:extLst>
            </p:cNvPr>
            <p:cNvSpPr txBox="1"/>
            <p:nvPr/>
          </p:nvSpPr>
          <p:spPr>
            <a:xfrm>
              <a:off x="304798" y="1717988"/>
              <a:ext cx="1110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16291C-6D90-FA42-90BA-A17B9FD99040}"/>
                </a:ext>
              </a:extLst>
            </p:cNvPr>
            <p:cNvGrpSpPr/>
            <p:nvPr/>
          </p:nvGrpSpPr>
          <p:grpSpPr>
            <a:xfrm>
              <a:off x="239486" y="1306285"/>
              <a:ext cx="4099431" cy="1623875"/>
              <a:chOff x="239486" y="1306285"/>
              <a:chExt cx="4099431" cy="162387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25ADDA1-1FA3-7E4C-9461-7F8214415698}"/>
                  </a:ext>
                </a:extLst>
              </p:cNvPr>
              <p:cNvGrpSpPr/>
              <p:nvPr/>
            </p:nvGrpSpPr>
            <p:grpSpPr>
              <a:xfrm>
                <a:off x="239486" y="1306285"/>
                <a:ext cx="3352800" cy="1623875"/>
                <a:chOff x="283029" y="936171"/>
                <a:chExt cx="3352800" cy="1623875"/>
              </a:xfrm>
            </p:grpSpPr>
            <p:sp>
              <p:nvSpPr>
                <p:cNvPr id="30" name="Frame 29">
                  <a:extLst>
                    <a:ext uri="{FF2B5EF4-FFF2-40B4-BE49-F238E27FC236}">
                      <a16:creationId xmlns:a16="http://schemas.microsoft.com/office/drawing/2014/main" id="{41DC0186-B6B1-6646-86B3-21E693A709FF}"/>
                    </a:ext>
                  </a:extLst>
                </p:cNvPr>
                <p:cNvSpPr/>
                <p:nvPr/>
              </p:nvSpPr>
              <p:spPr>
                <a:xfrm>
                  <a:off x="283029" y="936171"/>
                  <a:ext cx="3352800" cy="1611086"/>
                </a:xfrm>
                <a:prstGeom prst="frame">
                  <a:avLst>
                    <a:gd name="adj1" fmla="val 439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9C1EAAE-00AA-7C43-8FCC-27437EA49030}"/>
                    </a:ext>
                  </a:extLst>
                </p:cNvPr>
                <p:cNvCxnSpPr/>
                <p:nvPr/>
              </p:nvCxnSpPr>
              <p:spPr>
                <a:xfrm>
                  <a:off x="3282367" y="948960"/>
                  <a:ext cx="0" cy="1611086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392C3F-FB67-C948-92C3-F0B5F0E1222B}"/>
                  </a:ext>
                </a:extLst>
              </p:cNvPr>
              <p:cNvSpPr txBox="1"/>
              <p:nvPr/>
            </p:nvSpPr>
            <p:spPr>
              <a:xfrm>
                <a:off x="3228574" y="1662952"/>
                <a:ext cx="1110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708D4A-9211-8947-9132-7B56EC3E90AE}"/>
              </a:ext>
            </a:extLst>
          </p:cNvPr>
          <p:cNvSpPr txBox="1"/>
          <p:nvPr/>
        </p:nvSpPr>
        <p:spPr>
          <a:xfrm>
            <a:off x="1915886" y="553915"/>
            <a:ext cx="874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L total; A and B both initially at 1 </a:t>
            </a:r>
            <a:r>
              <a:rPr lang="en-US" sz="2400" u="sng" dirty="0"/>
              <a:t>M</a:t>
            </a:r>
            <a:r>
              <a:rPr lang="en-US" sz="2400" dirty="0"/>
              <a:t> concentration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90D8F7-EBAA-524B-9A57-47E4527F6405}"/>
              </a:ext>
            </a:extLst>
          </p:cNvPr>
          <p:cNvSpPr/>
          <p:nvPr/>
        </p:nvSpPr>
        <p:spPr>
          <a:xfrm>
            <a:off x="6545560" y="3509682"/>
            <a:ext cx="52833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Get the most entropy of mixing when it’s equal moles of solutes (or equal volumes, if all solutes are originally at 1 </a:t>
            </a:r>
            <a:r>
              <a:rPr lang="en-US" sz="2400" u="sng" dirty="0"/>
              <a:t>M</a:t>
            </a:r>
            <a:r>
              <a:rPr lang="en-US" sz="2400" dirty="0"/>
              <a:t> concentration.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5C2B99-F493-E349-B278-E714E4DF56C7}"/>
              </a:ext>
            </a:extLst>
          </p:cNvPr>
          <p:cNvCxnSpPr>
            <a:cxnSpLocks/>
          </p:cNvCxnSpPr>
          <p:nvPr/>
        </p:nvCxnSpPr>
        <p:spPr>
          <a:xfrm flipH="1">
            <a:off x="5552430" y="3710602"/>
            <a:ext cx="736076" cy="689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00D53EED-DCE1-5647-A251-7AC18B2D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9" y="3433689"/>
            <a:ext cx="4682957" cy="30150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A6AC0FD-FAA2-8442-9AF2-BBDA27A490E4}"/>
                  </a:ext>
                </a:extLst>
              </p:cNvPr>
              <p:cNvSpPr txBox="1"/>
              <p:nvPr/>
            </p:nvSpPr>
            <p:spPr>
              <a:xfrm>
                <a:off x="22178" y="2975583"/>
                <a:ext cx="6266328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5.8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A6AC0FD-FAA2-8442-9AF2-BBDA27A49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" y="2975583"/>
                <a:ext cx="6266328" cy="610936"/>
              </a:xfrm>
              <a:prstGeom prst="rect">
                <a:avLst/>
              </a:prstGeom>
              <a:blipFill>
                <a:blip r:embed="rId4"/>
                <a:stretch>
                  <a:fillRect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1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284811" y="165423"/>
                <a:ext cx="10942820" cy="6427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Today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Recap: The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  <a:r>
                  <a:rPr lang="en-US" sz="2400" b="1" baseline="30000" dirty="0">
                    <a:solidFill>
                      <a:schemeClr val="bg1">
                        <a:lumMod val="50000"/>
                      </a:schemeClr>
                    </a:solidFill>
                  </a:rPr>
                  <a:t>nd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 Law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divides the question of spontaneity into two parts: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system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part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) that we can get from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thermodynamic tables for entropy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(298 K and 1 bar) and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differential equations of state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(for other conditions)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surroundings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part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surr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) that deals with the entropy change of the surroundings due to heat transfer, which we can get at using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thermodynamic tables of enthalpy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Recap: Including irreversibility (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mixing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)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Solute concentration basics: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, and equations that follow from it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Entropy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changes of ideal solutions: </a:t>
                </a: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𝑑𝑖𝑙</m:t>
                        </m:r>
                      </m:sub>
                    </m:sSub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(the dilution equation)</a:t>
                </a: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(the E-ICE equation)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 Enthalpy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changes of ideal solutions: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𝑑𝑖𝑙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Recap: </a:t>
                </a:r>
                <a:r>
                  <a:rPr lang="en-US" sz="2400" b="1" dirty="0"/>
                  <a:t>Fundamental Equations</a:t>
                </a:r>
                <a:r>
                  <a:rPr lang="en-US" sz="2400" dirty="0"/>
                  <a:t>,</a:t>
                </a:r>
                <a:r>
                  <a:rPr lang="en-US" sz="2400" b="1" dirty="0"/>
                  <a:t> Maxwell relations</a:t>
                </a:r>
                <a:r>
                  <a:rPr lang="en-US" sz="2400" dirty="0"/>
                  <a:t>, and the </a:t>
                </a:r>
                <a:r>
                  <a:rPr lang="en-US" sz="2400" b="1" dirty="0"/>
                  <a:t>Box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Summary of measurable quantities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A derivation of the E-ICE equation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11" y="165423"/>
                <a:ext cx="10942820" cy="6427016"/>
              </a:xfrm>
              <a:prstGeom prst="rect">
                <a:avLst/>
              </a:prstGeom>
              <a:blipFill>
                <a:blip r:embed="rId3"/>
                <a:stretch>
                  <a:fillRect l="-927" t="-592" b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59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1" y="554540"/>
                <a:ext cx="11424062" cy="4240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#1:  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#2: 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#3: 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#4: 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𝑉𝑑𝑃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54540"/>
                <a:ext cx="11424062" cy="4240071"/>
              </a:xfrm>
              <a:prstGeom prst="rect">
                <a:avLst/>
              </a:prstGeom>
              <a:blipFill>
                <a:blip r:embed="rId2"/>
                <a:stretch>
                  <a:fillRect l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Fundamental equations, Maxwell Relations, and the Box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CF6DA-851E-7E45-AD06-8DD416DBD155}"/>
              </a:ext>
            </a:extLst>
          </p:cNvPr>
          <p:cNvSpPr txBox="1"/>
          <p:nvPr/>
        </p:nvSpPr>
        <p:spPr>
          <a:xfrm>
            <a:off x="-1" y="5517829"/>
            <a:ext cx="1186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Already saw two mysteries these unlocked … next we’ll go for Gibbs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57903-479E-5D43-B645-A9274A23A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620" y="752135"/>
            <a:ext cx="4181443" cy="371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5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284811" y="165423"/>
                <a:ext cx="10942820" cy="6427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Today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Recap: The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  <a:r>
                  <a:rPr lang="en-US" sz="2400" b="1" baseline="30000" dirty="0">
                    <a:solidFill>
                      <a:schemeClr val="bg1">
                        <a:lumMod val="50000"/>
                      </a:schemeClr>
                    </a:solidFill>
                  </a:rPr>
                  <a:t>nd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 Law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divides the question of spontaneity into two parts: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system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part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) that we can get from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thermodynamic tables for entropy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(298 K and 1 bar) and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differential equations of state 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(for other conditions)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surroundings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part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surr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) that deals with the entropy change of the surroundings due to heat transfer, which we can get at using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thermodynamic tables of enthalpy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Recap: Including irreversibility (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mixing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) in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Solute concentration basics: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, and equations that follow from it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Entropy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changes of ideal solutions: </a:t>
                </a: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𝑑𝑖𝑙</m:t>
                        </m:r>
                      </m:sub>
                    </m:sSub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</m:t>
                    </m:r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(the dilution equation)</a:t>
                </a:r>
              </a:p>
              <a:p>
                <a:pPr marL="1257300" lvl="2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(the E-ICE equation)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 Enthalpy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changes of ideal solutions: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𝑑𝑖𝑙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Recap: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Fundamental Equations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 Maxwell relations</a:t>
                </a: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, and the </a:t>
                </a: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Box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Summary of measurable quantities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A derivation of the E-ICE equation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11" y="165423"/>
                <a:ext cx="10942820" cy="6427016"/>
              </a:xfrm>
              <a:prstGeom prst="rect">
                <a:avLst/>
              </a:prstGeom>
              <a:blipFill>
                <a:blip r:embed="rId3"/>
                <a:stretch>
                  <a:fillRect l="-927" t="-592" b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91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1125</Words>
  <Application>Microsoft Macintosh PowerPoint</Application>
  <PresentationFormat>Widescreen</PresentationFormat>
  <Paragraphs>122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128</cp:revision>
  <cp:lastPrinted>2018-10-31T17:54:24Z</cp:lastPrinted>
  <dcterms:created xsi:type="dcterms:W3CDTF">2018-08-07T04:05:17Z</dcterms:created>
  <dcterms:modified xsi:type="dcterms:W3CDTF">2021-11-12T14:54:44Z</dcterms:modified>
</cp:coreProperties>
</file>