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9" r:id="rId3"/>
    <p:sldId id="304" r:id="rId4"/>
    <p:sldId id="311" r:id="rId5"/>
    <p:sldId id="263" r:id="rId6"/>
    <p:sldId id="312" r:id="rId7"/>
    <p:sldId id="313" r:id="rId8"/>
    <p:sldId id="266" r:id="rId9"/>
    <p:sldId id="315" r:id="rId10"/>
    <p:sldId id="31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95964"/>
  </p:normalViewPr>
  <p:slideViewPr>
    <p:cSldViewPr snapToGrid="0" snapToObjects="1">
      <p:cViewPr>
        <p:scale>
          <a:sx n="81" d="100"/>
          <a:sy n="81" d="100"/>
        </p:scale>
        <p:origin x="16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19D9-9C20-9446-A9FC-4C1B8AC2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5A83-B26B-C74A-A5D0-9B9BBB954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B6-6F41-BF43-BB22-458E47D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4787-8184-024D-8F11-44BFD35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E139-36C7-CA47-A8E5-5BE01EC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2C0-1320-EB42-B189-BC552D9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CA0A3-75C8-2F42-8D05-B9F3329C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AE6E-45B3-BF45-9757-0E3173E8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DE06-EAF0-0045-A06B-777A718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EE7-ED23-AE44-9265-8F0EF35D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75617-A138-B44C-8FF8-DCDF6D68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534C-EAF9-B141-AD86-9825D7FD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E84C-48CB-6643-8EB0-EE01271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5EB-4A0C-4F4A-935C-8033B6D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E4CA-3D1C-0F43-A3DA-30C535BB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CD0-ADAD-9345-971C-524D17F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A88F-67CD-C44C-9755-64A7B29A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0091-F14B-E749-8578-133470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1AFB-D9EC-0944-BBFF-75F0F7C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A0E4-9878-3347-9668-89A6DF8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E09-E2BB-C34C-8DBD-A42998C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7C2-110E-A24D-B3E8-1046B751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5CDC-E6E6-3949-B55D-C39988F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D355-B07B-5645-AA39-393B388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8438-44E8-2046-94F2-92D619D3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D9E-0F71-8E46-BCEB-CF0DBB4A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5425-967D-C14F-B5EA-637FFEF4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5501-2DBD-844A-93A5-734F3ED9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BABC-F271-BE4F-84F6-F994FE4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66D7-7E71-6546-8FF7-D08A67D3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77A9-11D1-A44A-9FE0-7683BF8E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C2FC-A349-CE43-BBE2-C2326B1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0066-D8E3-3D46-9335-705D542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295B-E195-094C-ADA0-BE5988DA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D6C6-259E-BC41-BE5B-53AB65ADA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4368-704E-3E4D-B53C-387D30C5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6A9E-E0D6-9B47-9E3B-5276C60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CE9DD-D6B4-CD4A-A7D5-CDDB5E9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3B081-FD53-8446-9C4E-4CAC126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5B5-0551-5140-9575-01B60FE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10356-FCA3-8240-8629-380CEBC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31EBA-5F79-D440-9975-4278D79F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5178-CBDA-3A4D-8607-30DC5E0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FC58B-8027-A24C-B44C-2AD0F67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607E0-A57C-EF4F-BAF4-4BDCFEB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CFEA-F1DA-C14B-86FE-E17CB2A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CE7D-7910-7542-9810-59E1A8CD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FA9-13E6-9A41-9860-44F3157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2835C-E47A-E64A-BD3B-97A64B99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E652-B713-BF48-8E37-744E97CC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564-FBE7-A747-B374-5765058E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476D-81F5-814A-AD48-A2D7B4F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6739-302F-1843-A1DA-7673874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E2B6-0850-8C43-9E3C-D909E145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92D7-B641-5844-9862-A708453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8C0A-EA67-994B-A873-F38C9A68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B93B-9102-374A-92D7-C5DDAEA7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6C35-4BDA-F14B-B90A-4677845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C9E0-8181-D34B-A92F-53AF1BA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D576-3A76-DC41-ABAD-A5DBF9E0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FE54-B2F0-7E49-8DE4-834D00B0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1CB-914A-6D47-9725-4E0DFB89D7A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AB4-05D8-3C4F-8470-F4F6B0AE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D768-5687-E045-A791-62E794FF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0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38E9AE-9487-7F4D-AA87-21ABF2CADA8C}"/>
                  </a:ext>
                </a:extLst>
              </p:cNvPr>
              <p:cNvSpPr txBox="1"/>
              <p:nvPr/>
            </p:nvSpPr>
            <p:spPr>
              <a:xfrm>
                <a:off x="5565883" y="851636"/>
                <a:ext cx="3388659" cy="9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38E9AE-9487-7F4D-AA87-21ABF2CA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83" y="851636"/>
                <a:ext cx="3388659" cy="948914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ECFCE2E-5E97-7548-A479-859751690D95}"/>
              </a:ext>
            </a:extLst>
          </p:cNvPr>
          <p:cNvGrpSpPr/>
          <p:nvPr/>
        </p:nvGrpSpPr>
        <p:grpSpPr>
          <a:xfrm>
            <a:off x="1219200" y="-85589"/>
            <a:ext cx="9207500" cy="6999407"/>
            <a:chOff x="2159000" y="-85589"/>
            <a:chExt cx="9207500" cy="69994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3FBF59-F93C-A545-8AED-8CE0BCCAE0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9000" y="-85589"/>
              <a:ext cx="9207500" cy="6999407"/>
              <a:chOff x="2417784" y="213696"/>
              <a:chExt cx="8555016" cy="6503398"/>
            </a:xfrm>
          </p:grpSpPr>
          <p:pic>
            <p:nvPicPr>
  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<a:extLst>
                  <a:ext uri="{FF2B5EF4-FFF2-40B4-BE49-F238E27FC236}">
                    <a16:creationId xmlns:a16="http://schemas.microsoft.com/office/drawing/2014/main" id="{5F32EA3B-DF0D-924D-B9C9-CDBCA68317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t="20606" r="15108" b="13593"/>
              <a:stretch/>
            </p:blipFill>
            <p:spPr bwMode="auto">
              <a:xfrm>
                <a:off x="2417784" y="213696"/>
                <a:ext cx="8555016" cy="650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57599A9-F9DD-7147-97EC-9FCB4B3417A3}"/>
                  </a:ext>
                </a:extLst>
              </p:cNvPr>
              <p:cNvSpPr/>
              <p:nvPr/>
            </p:nvSpPr>
            <p:spPr>
              <a:xfrm>
                <a:off x="8101805" y="2438204"/>
                <a:ext cx="128888" cy="1255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8372E-B28A-564D-92C3-345304677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8597" y="2006286"/>
              <a:ext cx="303338" cy="34949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457930-B651-5544-AD10-08BB5A65C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7857" y="2376159"/>
              <a:ext cx="42715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/>
              <p:nvPr/>
            </p:nvSpPr>
            <p:spPr>
              <a:xfrm>
                <a:off x="150724" y="70338"/>
                <a:ext cx="9781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Chemical potentials – they’re just slopes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 state space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4" y="70338"/>
                <a:ext cx="9781945" cy="461665"/>
              </a:xfrm>
              <a:prstGeom prst="rect">
                <a:avLst/>
              </a:prstGeom>
              <a:blipFill>
                <a:blip r:embed="rId4"/>
                <a:stretch>
                  <a:fillRect l="-103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64A16-6F3C-974E-83AF-25FEAAC3F05C}"/>
                  </a:ext>
                </a:extLst>
              </p:cNvPr>
              <p:cNvSpPr txBox="1"/>
              <p:nvPr/>
            </p:nvSpPr>
            <p:spPr>
              <a:xfrm>
                <a:off x="8189407" y="1706574"/>
                <a:ext cx="3388659" cy="9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64A16-6F3C-974E-83AF-25FEAAC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07" y="1706574"/>
                <a:ext cx="3388659" cy="94891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/>
              <p:nvPr/>
            </p:nvSpPr>
            <p:spPr>
              <a:xfrm>
                <a:off x="3009974" y="1042817"/>
                <a:ext cx="3388659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74" y="1042817"/>
                <a:ext cx="3388659" cy="963469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4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#3: Solvents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6CF75A-7B09-C541-9446-E2033CD092DD}"/>
                  </a:ext>
                </a:extLst>
              </p:cNvPr>
              <p:cNvSpPr txBox="1"/>
              <p:nvPr/>
            </p:nvSpPr>
            <p:spPr>
              <a:xfrm>
                <a:off x="1478167" y="4112597"/>
                <a:ext cx="80087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2. What’s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for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6CF75A-7B09-C541-9446-E2033CD0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67" y="4112597"/>
                <a:ext cx="8008725" cy="461665"/>
              </a:xfrm>
              <a:prstGeom prst="rect">
                <a:avLst/>
              </a:prstGeom>
              <a:blipFill>
                <a:blip r:embed="rId5"/>
                <a:stretch>
                  <a:fillRect l="-1268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6D964-5FCE-D542-9DA7-3EC0A72FFFE7}"/>
              </a:ext>
            </a:extLst>
          </p:cNvPr>
          <p:cNvCxnSpPr/>
          <p:nvPr/>
        </p:nvCxnSpPr>
        <p:spPr>
          <a:xfrm flipH="1">
            <a:off x="2068688" y="2700803"/>
            <a:ext cx="931331" cy="0"/>
          </a:xfrm>
          <a:prstGeom prst="straightConnector1">
            <a:avLst/>
          </a:prstGeom>
          <a:ln w="127000">
            <a:solidFill>
              <a:schemeClr val="accent1">
                <a:alpha val="5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0D8C46-2B53-C545-A81E-CDE90D0292CA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6750DC-747A-4545-9CDA-4B76AC04B093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033966-FAA0-B542-94F7-FB950C0321F7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F034EB-BE77-3149-BD9C-B9C307AD6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713F9-B83C-6941-87A6-C0BA66A9A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5136A34-DED6-284F-9E32-C8BF296581C3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5136A34-DED6-284F-9E32-C8BF296581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748B663-4DBE-9545-96AC-9C9F6784B01F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748B663-4DBE-9545-96AC-9C9F6784B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1E80289-0A08-BD48-B657-626C8F75DB58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0291570-AAA1-CD45-B5CD-6D4A364D8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2369757-A780-054A-BC73-FB63FD9F8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A94BB88-D68B-1546-BE96-D3AA643D1B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A94BB88-D68B-1546-BE96-D3AA643D1B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91383A5-ED1C-0846-AACD-E15EC597979B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91383A5-ED1C-0846-AACD-E15EC59797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BF7C15-F3E4-E343-A73C-DA1E6A23C8F1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5D55AF-149F-DF40-8883-2EDFA7D6F89E}"/>
                  </a:ext>
                </a:extLst>
              </p:cNvPr>
              <p:cNvSpPr txBox="1"/>
              <p:nvPr/>
            </p:nvSpPr>
            <p:spPr>
              <a:xfrm>
                <a:off x="1485423" y="4636269"/>
                <a:ext cx="951016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Tip: In each liter of a 1 </a:t>
                </a:r>
                <a:r>
                  <a:rPr lang="en-US" sz="2400" i="1" u="sng" dirty="0"/>
                  <a:t>M</a:t>
                </a:r>
                <a:r>
                  <a:rPr lang="en-US" sz="2400" i="1" dirty="0"/>
                  <a:t> NaCl(</a:t>
                </a:r>
                <a:r>
                  <a:rPr lang="en-US" sz="2400" i="1" dirty="0" err="1"/>
                  <a:t>aq</a:t>
                </a:r>
                <a:r>
                  <a:rPr lang="en-US" sz="2400" i="1" dirty="0"/>
                  <a:t>) solution, there are 55.6 mol of water, 1 mol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i="1" dirty="0"/>
                  <a:t>, and 1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i="1" dirty="0"/>
                  <a:t>.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5D55AF-149F-DF40-8883-2EDFA7D6F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23" y="4636269"/>
                <a:ext cx="9510161" cy="830997"/>
              </a:xfrm>
              <a:prstGeom prst="rect">
                <a:avLst/>
              </a:prstGeom>
              <a:blipFill>
                <a:blip r:embed="rId10"/>
                <a:stretch>
                  <a:fillRect l="-1068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#4: Osmotic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9F677-398A-2B40-A8BE-34D55EF6038B}"/>
                  </a:ext>
                </a:extLst>
              </p:cNvPr>
              <p:cNvSpPr txBox="1"/>
              <p:nvPr/>
            </p:nvSpPr>
            <p:spPr>
              <a:xfrm>
                <a:off x="4982061" y="443626"/>
                <a:ext cx="6958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(called the </a:t>
                </a:r>
                <a:r>
                  <a:rPr lang="en-US" sz="2400" b="1" dirty="0"/>
                  <a:t>osmotic pressure</a:t>
                </a:r>
                <a:r>
                  <a:rPr lang="en-US" sz="2400" dirty="0"/>
                  <a:t>) is applied to prevent additional water from crossing the membrane.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9F677-398A-2B40-A8BE-34D55EF6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61" y="443626"/>
                <a:ext cx="6958975" cy="1200329"/>
              </a:xfrm>
              <a:prstGeom prst="rect">
                <a:avLst/>
              </a:prstGeom>
              <a:blipFill>
                <a:blip r:embed="rId2"/>
                <a:stretch>
                  <a:fillRect l="-1457" t="-3158" r="-5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B0A16-2C04-1C40-8CD1-237F465A72AF}"/>
              </a:ext>
            </a:extLst>
          </p:cNvPr>
          <p:cNvGrpSpPr/>
          <p:nvPr/>
        </p:nvGrpSpPr>
        <p:grpSpPr>
          <a:xfrm>
            <a:off x="710940" y="731389"/>
            <a:ext cx="3970887" cy="2660192"/>
            <a:chOff x="710940" y="731389"/>
            <a:chExt cx="3970887" cy="26601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FD24DE-7EFB-6949-9AFA-6F8C425C4E6E}"/>
                </a:ext>
              </a:extLst>
            </p:cNvPr>
            <p:cNvGrpSpPr/>
            <p:nvPr/>
          </p:nvGrpSpPr>
          <p:grpSpPr>
            <a:xfrm>
              <a:off x="710940" y="1187010"/>
              <a:ext cx="3970887" cy="2204571"/>
              <a:chOff x="710940" y="958412"/>
              <a:chExt cx="3970887" cy="22045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D55A7F-E6DE-2846-A38E-A184B40CE61E}"/>
                  </a:ext>
                </a:extLst>
              </p:cNvPr>
              <p:cNvGrpSpPr/>
              <p:nvPr/>
            </p:nvGrpSpPr>
            <p:grpSpPr>
              <a:xfrm>
                <a:off x="710940" y="958412"/>
                <a:ext cx="3970887" cy="2204571"/>
                <a:chOff x="710940" y="3998792"/>
                <a:chExt cx="3970887" cy="220457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A0DC849-EB76-8E44-96F0-B3279139A9C4}"/>
                    </a:ext>
                  </a:extLst>
                </p:cNvPr>
                <p:cNvGrpSpPr/>
                <p:nvPr/>
              </p:nvGrpSpPr>
              <p:grpSpPr>
                <a:xfrm>
                  <a:off x="710940" y="3998792"/>
                  <a:ext cx="3970887" cy="2204571"/>
                  <a:chOff x="6774873" y="858982"/>
                  <a:chExt cx="3970887" cy="220457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9550EB2-1D20-8C45-B3CA-555D638EC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4873" y="858982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603CFF6-6A6C-0B4F-8326-06DEE1181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74873" y="3041780"/>
                    <a:ext cx="3918009" cy="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346CEBD-37B4-8047-BFEC-724D0AAD8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96836" y="880755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DB485F8-232A-D640-98DD-7F1525ABD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84534" y="880755"/>
                    <a:ext cx="0" cy="2182798"/>
                  </a:xfrm>
                  <a:prstGeom prst="line">
                    <a:avLst/>
                  </a:prstGeom>
                  <a:ln w="190500">
                    <a:solidFill>
                      <a:schemeClr val="tx1">
                        <a:alpha val="3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urved Connector 39">
                    <a:extLst>
                      <a:ext uri="{FF2B5EF4-FFF2-40B4-BE49-F238E27FC236}">
                        <a16:creationId xmlns:a16="http://schemas.microsoft.com/office/drawing/2014/main" id="{39CBD20A-FF74-D24B-A9C5-D3EC96008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8801" y="2108718"/>
                    <a:ext cx="1785532" cy="21086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>
                    <a:extLst>
                      <a:ext uri="{FF2B5EF4-FFF2-40B4-BE49-F238E27FC236}">
                        <a16:creationId xmlns:a16="http://schemas.microsoft.com/office/drawing/2014/main" id="{741181BD-1DDF-5F49-83C2-F907873BF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4736" y="2130491"/>
                    <a:ext cx="1909661" cy="12700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solute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13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CDEC1D9-CCA4-EA47-9FDE-3BF03824F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pure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CDEC1D9-CCA4-EA47-9FDE-3BF03824F9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74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" name="Down Arrow 2">
                  <a:extLst>
                    <a:ext uri="{FF2B5EF4-FFF2-40B4-BE49-F238E27FC236}">
                      <a16:creationId xmlns:a16="http://schemas.microsoft.com/office/drawing/2014/main" id="{BF778CC9-B84F-3846-A391-2AE76086FD42}"/>
                    </a:ext>
                  </a:extLst>
                </p:cNvPr>
                <p:cNvSpPr/>
                <p:nvPr/>
              </p:nvSpPr>
              <p:spPr>
                <a:xfrm>
                  <a:off x="1351444" y="4617720"/>
                  <a:ext cx="637376" cy="63080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D23F37B-E5EB-5447-85AE-8DC4B229C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804" y="2472204"/>
                <a:ext cx="614287" cy="0"/>
              </a:xfrm>
              <a:prstGeom prst="straightConnector1">
                <a:avLst/>
              </a:prstGeom>
              <a:ln w="127000">
                <a:solidFill>
                  <a:schemeClr val="accent1">
                    <a:alpha val="5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EEF444-E722-784A-8BD0-38BD90E9FE87}"/>
                </a:ext>
              </a:extLst>
            </p:cNvPr>
            <p:cNvSpPr txBox="1"/>
            <p:nvPr/>
          </p:nvSpPr>
          <p:spPr>
            <a:xfrm>
              <a:off x="1478168" y="73138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DB502B-EB72-C14E-AB79-BED9529D75E3}"/>
                </a:ext>
              </a:extLst>
            </p:cNvPr>
            <p:cNvSpPr txBox="1"/>
            <p:nvPr/>
          </p:nvSpPr>
          <p:spPr>
            <a:xfrm>
              <a:off x="3459371" y="73683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45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#4: Osmotic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42252-1100-EE4A-A13C-D6602FEE1576}"/>
                  </a:ext>
                </a:extLst>
              </p:cNvPr>
              <p:cNvSpPr txBox="1"/>
              <p:nvPr/>
            </p:nvSpPr>
            <p:spPr>
              <a:xfrm>
                <a:off x="4982061" y="443626"/>
                <a:ext cx="6958975" cy="426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(called the </a:t>
                </a:r>
                <a:r>
                  <a:rPr lang="en-US" sz="2400" b="1" dirty="0"/>
                  <a:t>osmotic pressure</a:t>
                </a:r>
                <a:r>
                  <a:rPr lang="en-US" sz="2400" dirty="0"/>
                  <a:t>) is applied to prevent additional water from crossing the membrane.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Analysis (which comes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is the volume of one mole of water.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42252-1100-EE4A-A13C-D6602FEE1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61" y="443626"/>
                <a:ext cx="6958975" cy="4267707"/>
              </a:xfrm>
              <a:prstGeom prst="rect">
                <a:avLst/>
              </a:prstGeom>
              <a:blipFill>
                <a:blip r:embed="rId2"/>
                <a:stretch>
                  <a:fillRect l="-1457" t="-890" r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CF5A43C-64A8-C14B-AFE9-2108FF29FB8B}"/>
              </a:ext>
            </a:extLst>
          </p:cNvPr>
          <p:cNvGrpSpPr/>
          <p:nvPr/>
        </p:nvGrpSpPr>
        <p:grpSpPr>
          <a:xfrm>
            <a:off x="710940" y="731389"/>
            <a:ext cx="3970887" cy="2660192"/>
            <a:chOff x="710940" y="731389"/>
            <a:chExt cx="3970887" cy="26601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E4680E-7785-254D-A115-1826389DD465}"/>
                </a:ext>
              </a:extLst>
            </p:cNvPr>
            <p:cNvGrpSpPr/>
            <p:nvPr/>
          </p:nvGrpSpPr>
          <p:grpSpPr>
            <a:xfrm>
              <a:off x="710940" y="1187010"/>
              <a:ext cx="3970887" cy="2204571"/>
              <a:chOff x="710940" y="958412"/>
              <a:chExt cx="3970887" cy="220457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E43F3C7-9E39-534E-9B23-897E9BA8FE79}"/>
                  </a:ext>
                </a:extLst>
              </p:cNvPr>
              <p:cNvGrpSpPr/>
              <p:nvPr/>
            </p:nvGrpSpPr>
            <p:grpSpPr>
              <a:xfrm>
                <a:off x="710940" y="958412"/>
                <a:ext cx="3970887" cy="2204571"/>
                <a:chOff x="710940" y="3998792"/>
                <a:chExt cx="3970887" cy="2204571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CDBB6D5-77DC-5F44-AAAE-EB6BD4B1FEA5}"/>
                    </a:ext>
                  </a:extLst>
                </p:cNvPr>
                <p:cNvGrpSpPr/>
                <p:nvPr/>
              </p:nvGrpSpPr>
              <p:grpSpPr>
                <a:xfrm>
                  <a:off x="710940" y="3998792"/>
                  <a:ext cx="3970887" cy="2204571"/>
                  <a:chOff x="6774873" y="858982"/>
                  <a:chExt cx="3970887" cy="220457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BE86DBF-237F-AA43-ADC0-F586B421F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4873" y="858982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61CD93C0-8F0E-9A4A-9068-9BE4B4CF53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74873" y="3041780"/>
                    <a:ext cx="3918009" cy="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12CC218-F9AD-4D4C-8F69-84715A689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96836" y="880755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B22A5A70-2BA3-1847-B0EA-B7F70CFC0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84534" y="880755"/>
                    <a:ext cx="0" cy="2182798"/>
                  </a:xfrm>
                  <a:prstGeom prst="line">
                    <a:avLst/>
                  </a:prstGeom>
                  <a:ln w="190500">
                    <a:solidFill>
                      <a:schemeClr val="tx1">
                        <a:alpha val="3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urved Connector 67">
                    <a:extLst>
                      <a:ext uri="{FF2B5EF4-FFF2-40B4-BE49-F238E27FC236}">
                        <a16:creationId xmlns:a16="http://schemas.microsoft.com/office/drawing/2014/main" id="{397B1344-EDFD-0E4F-AB30-8D5913EE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8801" y="2108718"/>
                    <a:ext cx="1785532" cy="21086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urved Connector 68">
                    <a:extLst>
                      <a:ext uri="{FF2B5EF4-FFF2-40B4-BE49-F238E27FC236}">
                        <a16:creationId xmlns:a16="http://schemas.microsoft.com/office/drawing/2014/main" id="{F5FA1912-058D-C54B-8CB5-4D6770729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4736" y="2130491"/>
                    <a:ext cx="1909661" cy="12700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F132DF27-008D-0943-AACE-7980C222A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solute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13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0E725E94-4B46-DD4E-9120-3C35CCD1C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pure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0E725E94-4B46-DD4E-9120-3C35CCD1CF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74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2" name="Down Arrow 61">
                  <a:extLst>
                    <a:ext uri="{FF2B5EF4-FFF2-40B4-BE49-F238E27FC236}">
                      <a16:creationId xmlns:a16="http://schemas.microsoft.com/office/drawing/2014/main" id="{1CEFF356-D404-3648-9A65-9FA364A5655F}"/>
                    </a:ext>
                  </a:extLst>
                </p:cNvPr>
                <p:cNvSpPr/>
                <p:nvPr/>
              </p:nvSpPr>
              <p:spPr>
                <a:xfrm>
                  <a:off x="1351444" y="4617720"/>
                  <a:ext cx="637376" cy="63080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418DD07F-90FC-DA41-A0D4-127133EBA8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169D86-35E0-0446-ADC6-599B8DFFD7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804" y="2472204"/>
                <a:ext cx="614287" cy="0"/>
              </a:xfrm>
              <a:prstGeom prst="straightConnector1">
                <a:avLst/>
              </a:prstGeom>
              <a:ln w="127000">
                <a:solidFill>
                  <a:schemeClr val="accent1">
                    <a:alpha val="5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0EA80A-12D7-A441-9D07-5BFE9A92CEFA}"/>
                </a:ext>
              </a:extLst>
            </p:cNvPr>
            <p:cNvSpPr txBox="1"/>
            <p:nvPr/>
          </p:nvSpPr>
          <p:spPr>
            <a:xfrm>
              <a:off x="1478168" y="73138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636243-787B-6541-9274-0EE6BE5172F7}"/>
                </a:ext>
              </a:extLst>
            </p:cNvPr>
            <p:cNvSpPr txBox="1"/>
            <p:nvPr/>
          </p:nvSpPr>
          <p:spPr>
            <a:xfrm>
              <a:off x="3459371" y="73683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4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1D56F-37C9-2040-8252-B7434ADA08D6}"/>
              </a:ext>
            </a:extLst>
          </p:cNvPr>
          <p:cNvSpPr txBox="1"/>
          <p:nvPr/>
        </p:nvSpPr>
        <p:spPr>
          <a:xfrm>
            <a:off x="212273" y="4825469"/>
            <a:ext cx="1169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osmotic pressure when the solute-containing chamber contains 1 </a:t>
            </a:r>
            <a:r>
              <a:rPr lang="en-US" sz="2400" u="sng" dirty="0"/>
              <a:t>M</a:t>
            </a:r>
            <a:r>
              <a:rPr lang="en-US" sz="2400" dirty="0"/>
              <a:t> NaCl(</a:t>
            </a:r>
            <a:r>
              <a:rPr lang="en-US" sz="2400" dirty="0" err="1"/>
              <a:t>aq</a:t>
            </a:r>
            <a:r>
              <a:rPr lang="en-US" sz="2400" dirty="0"/>
              <a:t>)?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6A39F4-8D7C-2A45-8B2B-A19FF5E893DE}"/>
              </a:ext>
            </a:extLst>
          </p:cNvPr>
          <p:cNvGrpSpPr/>
          <p:nvPr/>
        </p:nvGrpSpPr>
        <p:grpSpPr>
          <a:xfrm>
            <a:off x="710940" y="731389"/>
            <a:ext cx="3970887" cy="2660192"/>
            <a:chOff x="710940" y="731389"/>
            <a:chExt cx="3970887" cy="26601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37123E-3C2B-F040-BFE2-C3D30329AB25}"/>
                </a:ext>
              </a:extLst>
            </p:cNvPr>
            <p:cNvGrpSpPr/>
            <p:nvPr/>
          </p:nvGrpSpPr>
          <p:grpSpPr>
            <a:xfrm>
              <a:off x="710940" y="1187010"/>
              <a:ext cx="3970887" cy="2204571"/>
              <a:chOff x="710940" y="958412"/>
              <a:chExt cx="3970887" cy="220457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D348556-6EE0-3E47-977C-CE796684A365}"/>
                  </a:ext>
                </a:extLst>
              </p:cNvPr>
              <p:cNvGrpSpPr/>
              <p:nvPr/>
            </p:nvGrpSpPr>
            <p:grpSpPr>
              <a:xfrm>
                <a:off x="710940" y="958412"/>
                <a:ext cx="3970887" cy="2204571"/>
                <a:chOff x="710940" y="3998792"/>
                <a:chExt cx="3970887" cy="2204571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20FE6F8-EF11-6C47-8C49-F86369EE8693}"/>
                    </a:ext>
                  </a:extLst>
                </p:cNvPr>
                <p:cNvGrpSpPr/>
                <p:nvPr/>
              </p:nvGrpSpPr>
              <p:grpSpPr>
                <a:xfrm>
                  <a:off x="710940" y="3998792"/>
                  <a:ext cx="3970887" cy="2204571"/>
                  <a:chOff x="6774873" y="858982"/>
                  <a:chExt cx="3970887" cy="220457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E00353A-9D3B-464F-BECE-A4EED380C3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4873" y="858982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66674477-42F8-AD48-86EB-5A4B9BD844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74873" y="3041780"/>
                    <a:ext cx="3918009" cy="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B4D2479-A997-A14A-AE07-D02BF9A2F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96836" y="880755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BDF9885-2B64-B54A-B673-18F4791B0D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84534" y="880755"/>
                    <a:ext cx="0" cy="2182798"/>
                  </a:xfrm>
                  <a:prstGeom prst="line">
                    <a:avLst/>
                  </a:prstGeom>
                  <a:ln w="190500">
                    <a:solidFill>
                      <a:schemeClr val="tx1">
                        <a:alpha val="3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urved Connector 67">
                    <a:extLst>
                      <a:ext uri="{FF2B5EF4-FFF2-40B4-BE49-F238E27FC236}">
                        <a16:creationId xmlns:a16="http://schemas.microsoft.com/office/drawing/2014/main" id="{6A067078-F198-174B-85D0-1ED050423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8801" y="2108718"/>
                    <a:ext cx="1785532" cy="21086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urved Connector 68">
                    <a:extLst>
                      <a:ext uri="{FF2B5EF4-FFF2-40B4-BE49-F238E27FC236}">
                        <a16:creationId xmlns:a16="http://schemas.microsoft.com/office/drawing/2014/main" id="{5F2FAB54-3521-904B-80C1-8A84478AB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4736" y="2130491"/>
                    <a:ext cx="1909661" cy="12700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1E049FC-C345-734F-A17E-123B254F9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solute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813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FBBA519C-0B14-1149-8897-429AE0421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pure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FBBA519C-0B14-1149-8897-429AE042161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74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2" name="Down Arrow 61">
                  <a:extLst>
                    <a:ext uri="{FF2B5EF4-FFF2-40B4-BE49-F238E27FC236}">
                      <a16:creationId xmlns:a16="http://schemas.microsoft.com/office/drawing/2014/main" id="{13687DDA-014F-B546-9900-B4800C18A458}"/>
                    </a:ext>
                  </a:extLst>
                </p:cNvPr>
                <p:cNvSpPr/>
                <p:nvPr/>
              </p:nvSpPr>
              <p:spPr>
                <a:xfrm>
                  <a:off x="1351444" y="4617720"/>
                  <a:ext cx="637376" cy="63080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0BFEB17-828D-834B-90CC-072377028F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6AE52ED-F913-F84C-8F90-D942093CC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804" y="2472204"/>
                <a:ext cx="614287" cy="0"/>
              </a:xfrm>
              <a:prstGeom prst="straightConnector1">
                <a:avLst/>
              </a:prstGeom>
              <a:ln w="127000">
                <a:solidFill>
                  <a:schemeClr val="accent1">
                    <a:alpha val="5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AB006A-D38A-C54F-A991-E77CB5625AFB}"/>
                </a:ext>
              </a:extLst>
            </p:cNvPr>
            <p:cNvSpPr txBox="1"/>
            <p:nvPr/>
          </p:nvSpPr>
          <p:spPr>
            <a:xfrm>
              <a:off x="1478168" y="73138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B55839-6565-F44F-8B88-5B015FA5D446}"/>
                </a:ext>
              </a:extLst>
            </p:cNvPr>
            <p:cNvSpPr txBox="1"/>
            <p:nvPr/>
          </p:nvSpPr>
          <p:spPr>
            <a:xfrm>
              <a:off x="3459371" y="73683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EECCA1-56F9-8345-8597-A8B9EB7300E9}"/>
                  </a:ext>
                </a:extLst>
              </p:cNvPr>
              <p:cNvSpPr txBox="1"/>
              <p:nvPr/>
            </p:nvSpPr>
            <p:spPr>
              <a:xfrm>
                <a:off x="4982061" y="443626"/>
                <a:ext cx="6958975" cy="426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(called the </a:t>
                </a:r>
                <a:r>
                  <a:rPr lang="en-US" sz="2400" b="1" dirty="0"/>
                  <a:t>osmotic pressure</a:t>
                </a:r>
                <a:r>
                  <a:rPr lang="en-US" sz="2400" dirty="0"/>
                  <a:t>) is applied to prevent additional water from crossing the membrane.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Analysis (which comes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is the volume of one mole of water.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EECCA1-56F9-8345-8597-A8B9EB730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61" y="443626"/>
                <a:ext cx="6958975" cy="4267707"/>
              </a:xfrm>
              <a:prstGeom prst="rect">
                <a:avLst/>
              </a:prstGeom>
              <a:blipFill>
                <a:blip r:embed="rId5"/>
                <a:stretch>
                  <a:fillRect l="-1457" t="-890" r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0309D85D-11D6-C74A-872D-ED42E2D4CED6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#4: Osmotic pressure</a:t>
            </a:r>
          </a:p>
        </p:txBody>
      </p:sp>
    </p:spTree>
    <p:extLst>
      <p:ext uri="{BB962C8B-B14F-4D97-AF65-F5344CB8AC3E}">
        <p14:creationId xmlns:p14="http://schemas.microsoft.com/office/powerpoint/2010/main" val="270375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125506" y="0"/>
            <a:ext cx="851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we care about chemical potentials</a:t>
            </a:r>
            <a:endParaRPr lang="en-US" sz="2400" b="1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9E89A8-9B55-3247-81E9-8B2AF0B9091F}"/>
              </a:ext>
            </a:extLst>
          </p:cNvPr>
          <p:cNvGrpSpPr>
            <a:grpSpLocks noChangeAspect="1"/>
          </p:cNvGrpSpPr>
          <p:nvPr/>
        </p:nvGrpSpPr>
        <p:grpSpPr>
          <a:xfrm>
            <a:off x="304979" y="1328803"/>
            <a:ext cx="5458654" cy="4149589"/>
            <a:chOff x="2159000" y="-85589"/>
            <a:chExt cx="9207500" cy="699940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E9BAC1B-9A1C-744C-976B-F89A084D2D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9000" y="-85589"/>
              <a:ext cx="9207500" cy="6999407"/>
              <a:chOff x="2417784" y="213696"/>
              <a:chExt cx="8555016" cy="6503398"/>
            </a:xfrm>
          </p:grpSpPr>
          <p:pic>
            <p:nvPicPr>
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<a:extLst>
                  <a:ext uri="{FF2B5EF4-FFF2-40B4-BE49-F238E27FC236}">
                    <a16:creationId xmlns:a16="http://schemas.microsoft.com/office/drawing/2014/main" id="{5289A272-B564-7441-95E4-4C526C2ABB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t="20606" r="15108" b="13593"/>
              <a:stretch/>
            </p:blipFill>
            <p:spPr bwMode="auto">
              <a:xfrm>
                <a:off x="2417784" y="213696"/>
                <a:ext cx="8555016" cy="650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32FDBC5-F8B4-B346-8C56-47FD3B11DB22}"/>
                  </a:ext>
                </a:extLst>
              </p:cNvPr>
              <p:cNvSpPr/>
              <p:nvPr/>
            </p:nvSpPr>
            <p:spPr>
              <a:xfrm>
                <a:off x="8101805" y="2438204"/>
                <a:ext cx="128888" cy="1255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573BD8-011B-2549-B578-BA5E0E48F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705" y="5197296"/>
              <a:ext cx="754257" cy="4404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/>
              <p:nvPr/>
            </p:nvSpPr>
            <p:spPr>
              <a:xfrm>
                <a:off x="5655968" y="1229235"/>
                <a:ext cx="653603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the change in Gibbs energy at each step is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b="1" dirty="0"/>
              </a:p>
              <a:p>
                <a:r>
                  <a:rPr lang="en-US" sz="2400" b="1" dirty="0"/>
                  <a:t>In fact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1229235"/>
                <a:ext cx="6536032" cy="3785652"/>
              </a:xfrm>
              <a:prstGeom prst="rect">
                <a:avLst/>
              </a:prstGeom>
              <a:blipFill>
                <a:blip r:embed="rId3"/>
                <a:stretch>
                  <a:fillRect l="-1550" t="-667" r="-388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499370" y="4307894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FD4B-78B4-DD4E-BC58-8A8B8A4E8871}"/>
              </a:ext>
            </a:extLst>
          </p:cNvPr>
          <p:cNvCxnSpPr>
            <a:cxnSpLocks/>
          </p:cNvCxnSpPr>
          <p:nvPr/>
        </p:nvCxnSpPr>
        <p:spPr>
          <a:xfrm flipH="1">
            <a:off x="2664435" y="4421971"/>
            <a:ext cx="1399625" cy="830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D55BC5-B944-CD4E-AE8A-8EF87B1F68D0}"/>
              </a:ext>
            </a:extLst>
          </p:cNvPr>
          <p:cNvCxnSpPr>
            <a:cxnSpLocks/>
          </p:cNvCxnSpPr>
          <p:nvPr/>
        </p:nvCxnSpPr>
        <p:spPr>
          <a:xfrm flipH="1" flipV="1">
            <a:off x="3034306" y="4591314"/>
            <a:ext cx="549694" cy="9665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11BDC-5922-414D-B0FA-4E649CEC8CD8}"/>
                  </a:ext>
                </a:extLst>
              </p:cNvPr>
              <p:cNvSpPr txBox="1"/>
              <p:nvPr/>
            </p:nvSpPr>
            <p:spPr>
              <a:xfrm>
                <a:off x="3818925" y="4454771"/>
                <a:ext cx="701090" cy="365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11BDC-5922-414D-B0FA-4E649CEC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25" y="4454771"/>
                <a:ext cx="701090" cy="36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54EFE6-1A38-1D44-8069-CF4E7A979033}"/>
                  </a:ext>
                </a:extLst>
              </p:cNvPr>
              <p:cNvSpPr txBox="1"/>
              <p:nvPr/>
            </p:nvSpPr>
            <p:spPr>
              <a:xfrm>
                <a:off x="3034377" y="4568030"/>
                <a:ext cx="701090" cy="365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54EFE6-1A38-1D44-8069-CF4E7A97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77" y="4568030"/>
                <a:ext cx="701090" cy="36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125506" y="0"/>
            <a:ext cx="851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we care about chemical potentials</a:t>
            </a:r>
            <a:endParaRPr lang="en-US" sz="2400" b="1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9E89A8-9B55-3247-81E9-8B2AF0B9091F}"/>
              </a:ext>
            </a:extLst>
          </p:cNvPr>
          <p:cNvGrpSpPr>
            <a:grpSpLocks noChangeAspect="1"/>
          </p:cNvGrpSpPr>
          <p:nvPr/>
        </p:nvGrpSpPr>
        <p:grpSpPr>
          <a:xfrm>
            <a:off x="304979" y="1328803"/>
            <a:ext cx="5458654" cy="4149589"/>
            <a:chOff x="2159000" y="-85589"/>
            <a:chExt cx="9207500" cy="699940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E9BAC1B-9A1C-744C-976B-F89A084D2D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9000" y="-85589"/>
              <a:ext cx="9207500" cy="6999407"/>
              <a:chOff x="2417784" y="213696"/>
              <a:chExt cx="8555016" cy="6503398"/>
            </a:xfrm>
          </p:grpSpPr>
          <p:pic>
            <p:nvPicPr>
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<a:extLst>
                  <a:ext uri="{FF2B5EF4-FFF2-40B4-BE49-F238E27FC236}">
                    <a16:creationId xmlns:a16="http://schemas.microsoft.com/office/drawing/2014/main" id="{5289A272-B564-7441-95E4-4C526C2ABB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t="20606" r="15108" b="13593"/>
              <a:stretch/>
            </p:blipFill>
            <p:spPr bwMode="auto">
              <a:xfrm>
                <a:off x="2417784" y="213696"/>
                <a:ext cx="8555016" cy="650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32FDBC5-F8B4-B346-8C56-47FD3B11DB22}"/>
                  </a:ext>
                </a:extLst>
              </p:cNvPr>
              <p:cNvSpPr/>
              <p:nvPr/>
            </p:nvSpPr>
            <p:spPr>
              <a:xfrm>
                <a:off x="8101805" y="2438204"/>
                <a:ext cx="128888" cy="1255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573BD8-011B-2549-B578-BA5E0E48F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705" y="5197296"/>
              <a:ext cx="754257" cy="4404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/>
              <p:nvPr/>
            </p:nvSpPr>
            <p:spPr>
              <a:xfrm>
                <a:off x="5655968" y="1229235"/>
                <a:ext cx="653603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you can think of the change in Gibbs energy at each step as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b="1" dirty="0"/>
              </a:p>
              <a:p>
                <a:r>
                  <a:rPr lang="en-US" sz="2400" b="1" dirty="0"/>
                  <a:t>In fact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1229235"/>
                <a:ext cx="6536032" cy="3785652"/>
              </a:xfrm>
              <a:prstGeom prst="rect">
                <a:avLst/>
              </a:prstGeom>
              <a:blipFill>
                <a:blip r:embed="rId3"/>
                <a:stretch>
                  <a:fillRect l="-1550" t="-667" r="-135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499370" y="4307894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FD4B-78B4-DD4E-BC58-8A8B8A4E8871}"/>
              </a:ext>
            </a:extLst>
          </p:cNvPr>
          <p:cNvCxnSpPr>
            <a:cxnSpLocks/>
          </p:cNvCxnSpPr>
          <p:nvPr/>
        </p:nvCxnSpPr>
        <p:spPr>
          <a:xfrm flipH="1">
            <a:off x="2664435" y="4421971"/>
            <a:ext cx="1399625" cy="830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D55BC5-B944-CD4E-AE8A-8EF87B1F68D0}"/>
              </a:ext>
            </a:extLst>
          </p:cNvPr>
          <p:cNvCxnSpPr>
            <a:cxnSpLocks/>
          </p:cNvCxnSpPr>
          <p:nvPr/>
        </p:nvCxnSpPr>
        <p:spPr>
          <a:xfrm flipH="1" flipV="1">
            <a:off x="3034306" y="4591314"/>
            <a:ext cx="549694" cy="9665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11BDC-5922-414D-B0FA-4E649CEC8CD8}"/>
                  </a:ext>
                </a:extLst>
              </p:cNvPr>
              <p:cNvSpPr txBox="1"/>
              <p:nvPr/>
            </p:nvSpPr>
            <p:spPr>
              <a:xfrm>
                <a:off x="3818925" y="4454771"/>
                <a:ext cx="701090" cy="365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11BDC-5922-414D-B0FA-4E649CEC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25" y="4454771"/>
                <a:ext cx="701090" cy="36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54EFE6-1A38-1D44-8069-CF4E7A979033}"/>
                  </a:ext>
                </a:extLst>
              </p:cNvPr>
              <p:cNvSpPr txBox="1"/>
              <p:nvPr/>
            </p:nvSpPr>
            <p:spPr>
              <a:xfrm>
                <a:off x="3034377" y="4568030"/>
                <a:ext cx="701090" cy="365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54EFE6-1A38-1D44-8069-CF4E7A97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77" y="4568030"/>
                <a:ext cx="701090" cy="36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FB93265-2E62-C541-BA2E-3CCA6319F07D}"/>
              </a:ext>
            </a:extLst>
          </p:cNvPr>
          <p:cNvSpPr txBox="1"/>
          <p:nvPr/>
        </p:nvSpPr>
        <p:spPr>
          <a:xfrm>
            <a:off x="62753" y="5478392"/>
            <a:ext cx="12066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does it mean? The </a:t>
            </a:r>
            <a:r>
              <a:rPr lang="en-US" sz="2400" b="1" dirty="0"/>
              <a:t>difference</a:t>
            </a:r>
            <a:r>
              <a:rPr lang="en-US" sz="2400" dirty="0"/>
              <a:t> </a:t>
            </a:r>
            <a:r>
              <a:rPr lang="en-US" sz="2400" b="1" dirty="0"/>
              <a:t>in chemical potential </a:t>
            </a:r>
            <a:r>
              <a:rPr lang="en-US" sz="2400" dirty="0"/>
              <a:t>of products and reactants drives the reaction forward or backward. When chemical potentials are the same, we’re at equilibrium. </a:t>
            </a:r>
          </a:p>
        </p:txBody>
      </p:sp>
    </p:spTree>
    <p:extLst>
      <p:ext uri="{BB962C8B-B14F-4D97-AF65-F5344CB8AC3E}">
        <p14:creationId xmlns:p14="http://schemas.microsoft.com/office/powerpoint/2010/main" val="365622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generalization of chemical potentials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192561" y="461665"/>
                <a:ext cx="11806878" cy="603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foregoing is all about chemical potentials of solutes. How do we get chemical potentials? One option is numerical – take the derivative of thermodynamic surfaces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 But we have another, approximate (but very useful!) formula too: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Why this form?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part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of the substance A – the Gibbs energy of a pure, unmixed substance in what we have been calling its standard state (see notes below)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part takes into account the mixing or dilution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Explanation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solute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(molarity)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 (bar),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solvent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" y="461665"/>
                <a:ext cx="11806878" cy="6039026"/>
              </a:xfrm>
              <a:prstGeom prst="rect">
                <a:avLst/>
              </a:prstGeom>
              <a:blipFill>
                <a:blip r:embed="rId2"/>
                <a:stretch>
                  <a:fillRect l="-860" t="-84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>
            <a:extLst>
              <a:ext uri="{FF2B5EF4-FFF2-40B4-BE49-F238E27FC236}">
                <a16:creationId xmlns:a16="http://schemas.microsoft.com/office/drawing/2014/main" id="{F42E42CB-CF88-F547-A0F9-2460D57C2EA5}"/>
              </a:ext>
            </a:extLst>
          </p:cNvPr>
          <p:cNvSpPr/>
          <p:nvPr/>
        </p:nvSpPr>
        <p:spPr>
          <a:xfrm>
            <a:off x="4358244" y="1864427"/>
            <a:ext cx="3645725" cy="866898"/>
          </a:xfrm>
          <a:prstGeom prst="frame">
            <a:avLst>
              <a:gd name="adj1" fmla="val 2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#1: Solutes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590" y="748623"/>
            <a:ext cx="1132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Solute A in chamber </a:t>
            </a:r>
            <a:r>
              <a:rPr lang="en-US" sz="2400" dirty="0">
                <a:ea typeface="Cambria Math" panose="02040503050406030204" pitchFamily="18" charset="0"/>
              </a:rPr>
              <a:t>Y</a:t>
            </a:r>
            <a:r>
              <a:rPr lang="en-US" sz="2400" b="0" dirty="0">
                <a:ea typeface="Cambria Math" panose="02040503050406030204" pitchFamily="18" charset="0"/>
              </a:rPr>
              <a:t> is 1/3 its concentration in chamber </a:t>
            </a:r>
            <a:r>
              <a:rPr lang="en-US" sz="2400" dirty="0">
                <a:ea typeface="Cambria Math" panose="02040503050406030204" pitchFamily="18" charset="0"/>
              </a:rPr>
              <a:t>X</a:t>
            </a:r>
            <a:r>
              <a:rPr lang="en-US" sz="2400" b="0" dirty="0">
                <a:ea typeface="Cambria Math" panose="02040503050406030204" pitchFamily="18" charset="0"/>
              </a:rPr>
              <a:t>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4225025" y="4458818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1F65BF-D215-F140-8ACA-7D7E5906B4FA}"/>
              </a:ext>
            </a:extLst>
          </p:cNvPr>
          <p:cNvGrpSpPr/>
          <p:nvPr/>
        </p:nvGrpSpPr>
        <p:grpSpPr>
          <a:xfrm>
            <a:off x="681785" y="1867575"/>
            <a:ext cx="9152545" cy="951177"/>
            <a:chOff x="2169612" y="1384458"/>
            <a:chExt cx="9152545" cy="9511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226D3F-6A1F-2A4F-B437-E34185EFB14B}"/>
                </a:ext>
              </a:extLst>
            </p:cNvPr>
            <p:cNvSpPr txBox="1"/>
            <p:nvPr/>
          </p:nvSpPr>
          <p:spPr>
            <a:xfrm>
              <a:off x="2169612" y="1584805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7FC338-EDA9-D94D-B984-8F0C8D0E6315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51177"/>
              <a:chOff x="463138" y="4387335"/>
              <a:chExt cx="2417848" cy="9511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B14733-C962-7C42-B4BB-6405A65B5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4A7C761-782C-1848-805A-BB89BD523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B071081-0628-0F42-9054-E9C130B81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B071081-0628-0F42-9054-E9C130B81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2A6ECA6-A876-8E4D-B97E-9E80110B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2A6ECA6-A876-8E4D-B97E-9E80110B5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73221A1-309D-C345-91F6-DAB9F181C4D0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51177"/>
              <a:chOff x="463138" y="4387335"/>
              <a:chExt cx="2417848" cy="95117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EA34187-9EF8-FF42-8D87-22D695B98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47E9B91-E479-E946-891D-F9F169A2B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08F0F19-B995-624D-A9EF-08F1CAC9B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08F0F19-B995-624D-A9EF-08F1CAC9B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F78EF34-F17B-4644-88F3-C4328606EB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F78EF34-F17B-4644-88F3-C4328606EB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6B8B0-29D1-CD4D-ACF8-352D3F3C5CC8}"/>
                  </a:ext>
                </a:extLst>
              </p:cNvPr>
              <p:cNvSpPr txBox="1"/>
              <p:nvPr/>
            </p:nvSpPr>
            <p:spPr>
              <a:xfrm>
                <a:off x="681785" y="3138761"/>
                <a:ext cx="61454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2. What’s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for the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 </a:t>
                </a:r>
              </a:p>
              <a:p>
                <a:r>
                  <a:rPr lang="en-US" sz="2400" b="0" i="1" dirty="0">
                    <a:ea typeface="Cambria Math" panose="02040503050406030204" pitchFamily="18" charset="0"/>
                  </a:rPr>
                  <a:t>Tip: it better be negative!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6B8B0-29D1-CD4D-ACF8-352D3F3C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5" y="3138761"/>
                <a:ext cx="6145480" cy="830997"/>
              </a:xfrm>
              <a:prstGeom prst="rect">
                <a:avLst/>
              </a:prstGeom>
              <a:blipFill>
                <a:blip r:embed="rId6"/>
                <a:stretch>
                  <a:fillRect l="-144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9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#1: Solutes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590" y="748623"/>
            <a:ext cx="1132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Solute A in chamber Y is 1/3 its concentration in chamber X.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4225025" y="4458818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1F65BF-D215-F140-8ACA-7D7E5906B4FA}"/>
              </a:ext>
            </a:extLst>
          </p:cNvPr>
          <p:cNvGrpSpPr/>
          <p:nvPr/>
        </p:nvGrpSpPr>
        <p:grpSpPr>
          <a:xfrm>
            <a:off x="681785" y="1867575"/>
            <a:ext cx="9152545" cy="951177"/>
            <a:chOff x="2169612" y="1384458"/>
            <a:chExt cx="9152545" cy="9511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226D3F-6A1F-2A4F-B437-E34185EFB14B}"/>
                </a:ext>
              </a:extLst>
            </p:cNvPr>
            <p:cNvSpPr txBox="1"/>
            <p:nvPr/>
          </p:nvSpPr>
          <p:spPr>
            <a:xfrm>
              <a:off x="2169612" y="1584805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7FC338-EDA9-D94D-B984-8F0C8D0E6315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51177"/>
              <a:chOff x="463138" y="4387335"/>
              <a:chExt cx="2417848" cy="9511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B14733-C962-7C42-B4BB-6405A65B5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4A7C761-782C-1848-805A-BB89BD523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B071081-0628-0F42-9054-E9C130B81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B071081-0628-0F42-9054-E9C130B81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2A6ECA6-A876-8E4D-B97E-9E80110B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2A6ECA6-A876-8E4D-B97E-9E80110B5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73221A1-309D-C345-91F6-DAB9F181C4D0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51177"/>
              <a:chOff x="463138" y="4387335"/>
              <a:chExt cx="2417848" cy="95117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EA34187-9EF8-FF42-8D87-22D695B98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47E9B91-E479-E946-891D-F9F169A2B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08F0F19-B995-624D-A9EF-08F1CAC9B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08F0F19-B995-624D-A9EF-08F1CAC9B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F78EF34-F17B-4644-88F3-C4328606EB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F78EF34-F17B-4644-88F3-C4328606EB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6B8B0-29D1-CD4D-ACF8-352D3F3C5CC8}"/>
                  </a:ext>
                </a:extLst>
              </p:cNvPr>
              <p:cNvSpPr txBox="1"/>
              <p:nvPr/>
            </p:nvSpPr>
            <p:spPr>
              <a:xfrm>
                <a:off x="681785" y="3138761"/>
                <a:ext cx="61454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2. What’s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for the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 </a:t>
                </a:r>
              </a:p>
              <a:p>
                <a:r>
                  <a:rPr lang="en-US" sz="2400" b="0" i="1" dirty="0">
                    <a:ea typeface="Cambria Math" panose="02040503050406030204" pitchFamily="18" charset="0"/>
                  </a:rPr>
                  <a:t>Tip: it better be negative!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6B8B0-29D1-CD4D-ACF8-352D3F3C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5" y="3138761"/>
                <a:ext cx="6145480" cy="830997"/>
              </a:xfrm>
              <a:prstGeom prst="rect">
                <a:avLst/>
              </a:prstGeom>
              <a:blipFill>
                <a:blip r:embed="rId6"/>
                <a:stretch>
                  <a:fillRect l="-144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4172C2-8582-B241-AA81-DAE21E24FA14}"/>
              </a:ext>
            </a:extLst>
          </p:cNvPr>
          <p:cNvCxnSpPr>
            <a:cxnSpLocks/>
          </p:cNvCxnSpPr>
          <p:nvPr/>
        </p:nvCxnSpPr>
        <p:spPr>
          <a:xfrm>
            <a:off x="5533901" y="5587991"/>
            <a:ext cx="1018609" cy="0"/>
          </a:xfrm>
          <a:prstGeom prst="straightConnector1">
            <a:avLst/>
          </a:prstGeom>
          <a:ln w="1270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541EE3-1CD4-9442-96C7-10E20D384A3C}"/>
                  </a:ext>
                </a:extLst>
              </p:cNvPr>
              <p:cNvSpPr txBox="1"/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541EE3-1CD4-9442-96C7-10E20D38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710780-3FF3-6A41-892B-A899DB9E519B}"/>
              </a:ext>
            </a:extLst>
          </p:cNvPr>
          <p:cNvSpPr txBox="1"/>
          <p:nvPr/>
        </p:nvSpPr>
        <p:spPr>
          <a:xfrm>
            <a:off x="558140" y="926276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 makes up 21% of Earth’s atmosphere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7694-0740-D24C-81B2-1F39AB4B2AFA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#2: Gases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604014-E5B1-664D-8970-4FF431316A70}"/>
              </a:ext>
            </a:extLst>
          </p:cNvPr>
          <p:cNvGrpSpPr/>
          <p:nvPr/>
        </p:nvGrpSpPr>
        <p:grpSpPr>
          <a:xfrm>
            <a:off x="681785" y="1867575"/>
            <a:ext cx="9152545" cy="980224"/>
            <a:chOff x="2169612" y="1384458"/>
            <a:chExt cx="9152545" cy="980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98826-D76A-B445-802F-20069458EC00}"/>
                </a:ext>
              </a:extLst>
            </p:cNvPr>
            <p:cNvSpPr txBox="1"/>
            <p:nvPr/>
          </p:nvSpPr>
          <p:spPr>
            <a:xfrm>
              <a:off x="2169612" y="1584805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921EA3-852A-F545-9C7D-5B2583942231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E2CBD66-2A6F-C849-A150-25B0C9A30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BE6E412-589B-9D48-AB0D-6A0AFF558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8CF25B-6ECB-B74A-BD01-3E88456F8668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8CF25B-6ECB-B74A-BD01-3E88456F8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A1C3DDA-A578-4244-8B10-B59A17648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A1C3DDA-A578-4244-8B10-B59A17648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FE511F4-419B-CF4B-8C29-87E1785427ED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D9F1133-DD73-DF4C-9A97-B207BF0B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B634701-8B95-3D40-8D2B-10F0721ED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0E2366C-782D-EC41-B0A1-63A76BD6C4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0E2366C-782D-EC41-B0A1-63A76BD6C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44DA5DD-B282-E847-869C-F8F092608E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44DA5DD-B282-E847-869C-F8F092608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602536-3974-ED4F-A705-F5680CE43AA1}"/>
              </a:ext>
            </a:extLst>
          </p:cNvPr>
          <p:cNvGrpSpPr/>
          <p:nvPr/>
        </p:nvGrpSpPr>
        <p:grpSpPr>
          <a:xfrm>
            <a:off x="3298750" y="4530070"/>
            <a:ext cx="3807583" cy="1856126"/>
            <a:chOff x="3298750" y="3686922"/>
            <a:chExt cx="3807583" cy="185612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82DFF1-553C-5940-B821-22623579C538}"/>
                </a:ext>
              </a:extLst>
            </p:cNvPr>
            <p:cNvGrpSpPr/>
            <p:nvPr/>
          </p:nvGrpSpPr>
          <p:grpSpPr>
            <a:xfrm>
              <a:off x="3298750" y="3686922"/>
              <a:ext cx="3807583" cy="1856126"/>
              <a:chOff x="3298750" y="3686922"/>
              <a:chExt cx="3807583" cy="185612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A7840D-FA63-D240-A932-B847469F6EBE}"/>
                  </a:ext>
                </a:extLst>
              </p:cNvPr>
              <p:cNvGrpSpPr/>
              <p:nvPr/>
            </p:nvGrpSpPr>
            <p:grpSpPr>
              <a:xfrm>
                <a:off x="3298750" y="3686922"/>
                <a:ext cx="3522588" cy="1856126"/>
                <a:chOff x="1750540" y="4104031"/>
                <a:chExt cx="3522588" cy="185612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DB7A413-DCCE-F243-BC80-A3B5FB2B6243}"/>
                    </a:ext>
                  </a:extLst>
                </p:cNvPr>
                <p:cNvSpPr/>
                <p:nvPr/>
              </p:nvSpPr>
              <p:spPr>
                <a:xfrm>
                  <a:off x="3638638" y="4564581"/>
                  <a:ext cx="1634490" cy="139446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90A8E9F-F283-D644-B116-EFFDB239EE62}"/>
                    </a:ext>
                  </a:extLst>
                </p:cNvPr>
                <p:cNvSpPr/>
                <p:nvPr/>
              </p:nvSpPr>
              <p:spPr>
                <a:xfrm>
                  <a:off x="1750540" y="4564581"/>
                  <a:ext cx="1634490" cy="1394460"/>
                </a:xfrm>
                <a:prstGeom prst="rect">
                  <a:avLst/>
                </a:prstGeom>
                <a:pattFill prst="pct6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47640A1-472D-1148-A065-69D276A41491}"/>
                    </a:ext>
                  </a:extLst>
                </p:cNvPr>
                <p:cNvGrpSpPr/>
                <p:nvPr/>
              </p:nvGrpSpPr>
              <p:grpSpPr>
                <a:xfrm>
                  <a:off x="1905882" y="4104031"/>
                  <a:ext cx="2755518" cy="1856126"/>
                  <a:chOff x="8207211" y="3979020"/>
                  <a:chExt cx="2755518" cy="1856126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62EEA78-A3F9-8142-8753-01D91659A5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782628" y="4440686"/>
                    <a:ext cx="29028" cy="1394460"/>
                  </a:xfrm>
                  <a:prstGeom prst="line">
                    <a:avLst/>
                  </a:prstGeom>
                  <a:ln w="2540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8AB9C96-9EE0-4E49-8A59-62E77D18BB59}"/>
                      </a:ext>
                    </a:extLst>
                  </p:cNvPr>
                  <p:cNvSpPr txBox="1"/>
                  <p:nvPr/>
                </p:nvSpPr>
                <p:spPr>
                  <a:xfrm>
                    <a:off x="8877117" y="3979021"/>
                    <a:ext cx="6676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X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FC0A905-8E9E-C24D-8758-E34BB2BA8CE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5072" y="3979020"/>
                    <a:ext cx="6676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Y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5D9E1C7-5765-C248-853E-C8BDEDF33B97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211" y="4630898"/>
                    <a:ext cx="143444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Pure O</a:t>
                    </a:r>
                    <a:r>
                      <a:rPr lang="en-US" sz="2000" baseline="-25000" dirty="0"/>
                      <a:t>2</a:t>
                    </a:r>
                    <a:r>
                      <a:rPr lang="en-US" sz="2000" dirty="0"/>
                      <a:t>(g) </a:t>
                    </a:r>
                  </a:p>
                  <a:p>
                    <a:r>
                      <a:rPr lang="en-US" sz="2000" dirty="0"/>
                      <a:t>1 atm</a:t>
                    </a:r>
                  </a:p>
                </p:txBody>
              </p: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603900-A02B-FA4C-8F85-99EAA98A2FCC}"/>
                  </a:ext>
                </a:extLst>
              </p:cNvPr>
              <p:cNvSpPr txBox="1"/>
              <p:nvPr/>
            </p:nvSpPr>
            <p:spPr>
              <a:xfrm>
                <a:off x="5671885" y="4307880"/>
                <a:ext cx="14344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Air </a:t>
                </a:r>
              </a:p>
              <a:p>
                <a:r>
                  <a:rPr lang="en-US" sz="2000" dirty="0"/>
                  <a:t>21% O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(g)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FE2C3-7E9D-064D-9B02-860A133C5AB6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25" y="4554511"/>
              <a:ext cx="1018609" cy="0"/>
            </a:xfrm>
            <a:prstGeom prst="straightConnector1">
              <a:avLst/>
            </a:prstGeom>
            <a:ln w="127000">
              <a:solidFill>
                <a:schemeClr val="accent1"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05C236-85A1-CC49-B850-397F6B4A164D}"/>
                  </a:ext>
                </a:extLst>
              </p:cNvPr>
              <p:cNvSpPr txBox="1"/>
              <p:nvPr/>
            </p:nvSpPr>
            <p:spPr>
              <a:xfrm>
                <a:off x="681785" y="3138761"/>
                <a:ext cx="6145480" cy="1601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2. What’s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for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  <a:p>
                <a:r>
                  <a:rPr lang="en-US" sz="2400" b="0" i="1" dirty="0">
                    <a:ea typeface="Cambria Math" panose="02040503050406030204" pitchFamily="18" charset="0"/>
                  </a:rPr>
                  <a:t>Tips: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i="1" dirty="0">
                    <a:ea typeface="Cambria Math" panose="02040503050406030204" pitchFamily="18" charset="0"/>
                  </a:rPr>
                  <a:t>t better be negative!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of O</a:t>
                </a:r>
                <a:r>
                  <a:rPr lang="en-US" sz="2400" b="0" i="1" baseline="-25000" dirty="0">
                    <a:ea typeface="Cambria Math" panose="02040503050406030204" pitchFamily="18" charset="0"/>
                  </a:rPr>
                  <a:t>2</a:t>
                </a:r>
                <a:r>
                  <a:rPr lang="en-US" sz="2400" b="0" i="1" dirty="0">
                    <a:ea typeface="Cambria Math" panose="02040503050406030204" pitchFamily="18" charset="0"/>
                  </a:rPr>
                  <a:t>(g) = 0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05C236-85A1-CC49-B850-397F6B4A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5" y="3138761"/>
                <a:ext cx="6145480" cy="1601400"/>
              </a:xfrm>
              <a:prstGeom prst="rect">
                <a:avLst/>
              </a:prstGeom>
              <a:blipFill>
                <a:blip r:embed="rId6"/>
                <a:stretch>
                  <a:fillRect l="-1443" t="-2362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F31D6F-0B19-C54D-880C-61BA05CF6092}"/>
                  </a:ext>
                </a:extLst>
              </p:cNvPr>
              <p:cNvSpPr txBox="1"/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F31D6F-0B19-C54D-880C-61BA05CF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4" y="3728682"/>
                <a:ext cx="2881778" cy="730136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8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#3: Solvents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21003-1E25-F047-8B9A-43C71F6D1C2D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581AA3-C4A7-494F-92C6-51D71A3EFD28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7E1884-F44F-044C-8A04-D02FA7188AE3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6F1E3B-50B9-D246-BD6D-F1CBBBF3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F271C0-A466-7F4F-A560-FFD872864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91208C-6D2B-3542-B6E9-2639521A7854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326E479-F20B-924B-84C4-8AC261895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F8E0F5-0983-1F4E-A4DF-55A4AD19E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</p:spTree>
    <p:extLst>
      <p:ext uri="{BB962C8B-B14F-4D97-AF65-F5344CB8AC3E}">
        <p14:creationId xmlns:p14="http://schemas.microsoft.com/office/powerpoint/2010/main" val="109898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#3: Solvents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09" y="2998698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2D0EFC6-DAFD-424E-9C26-CBD459766AF8}"/>
              </a:ext>
            </a:extLst>
          </p:cNvPr>
          <p:cNvSpPr txBox="1"/>
          <p:nvPr/>
        </p:nvSpPr>
        <p:spPr>
          <a:xfrm>
            <a:off x="5410950" y="5355158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Tip: Water spontaneously moves from the pure side to the side with solute!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F7504-597A-CC4C-B676-C303113EF7B9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1D30B5-B7DE-674C-A90D-8FCC3C292EE2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714894" y="1183512"/>
              <a:chExt cx="3921963" cy="220457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D2F7FE-6736-F340-9D41-8B917765170B}"/>
                  </a:ext>
                </a:extLst>
              </p:cNvPr>
              <p:cNvGrpSpPr/>
              <p:nvPr/>
            </p:nvGrpSpPr>
            <p:grpSpPr>
              <a:xfrm>
                <a:off x="714894" y="1183512"/>
                <a:ext cx="3921963" cy="2204571"/>
                <a:chOff x="6774873" y="858982"/>
                <a:chExt cx="3921963" cy="220457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5E26C57-1E72-2D4D-A10F-0E304A06E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73" y="858982"/>
                  <a:ext cx="0" cy="218279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7523A22-86C8-2248-8FBC-CCD870998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4873" y="3041780"/>
                  <a:ext cx="3918009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8D50771-AE36-FA40-BE6F-AF5F1964F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836" y="880755"/>
                  <a:ext cx="0" cy="218279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755C20-0CEB-0944-835A-E6FC84524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4534" y="880755"/>
                  <a:ext cx="0" cy="2182798"/>
                </a:xfrm>
                <a:prstGeom prst="line">
                  <a:avLst/>
                </a:prstGeom>
                <a:ln w="190500">
                  <a:solidFill>
                    <a:schemeClr val="tx1">
                      <a:alpha val="3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>
                  <a:extLst>
                    <a:ext uri="{FF2B5EF4-FFF2-40B4-BE49-F238E27FC236}">
                      <a16:creationId xmlns:a16="http://schemas.microsoft.com/office/drawing/2014/main" id="{D14EB00D-6395-4E4C-8322-0A34B2BC1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801" y="1883087"/>
                  <a:ext cx="1785532" cy="21086"/>
                </a:xfrm>
                <a:prstGeom prst="curvedConnector3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9A70CAD5-F5C4-F642-8FC8-73778A2C0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4736" y="2201741"/>
                  <a:ext cx="1909661" cy="12700"/>
                </a:xfrm>
                <a:prstGeom prst="curvedConnector3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5A068B7-5B9F-5C4A-A1EB-3DCB7782E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4873" y="2143191"/>
                      <a:ext cx="1556549" cy="830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solute</m:t>
                            </m:r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5A068B7-5B9F-5C4A-A1EB-3DCB7782EB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4873" y="2143191"/>
                      <a:ext cx="1556549" cy="8309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1606CBC-2607-CE43-B639-78783876E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89983" y="2143191"/>
                      <a:ext cx="1642022" cy="830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pure</m:t>
                            </m:r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1606CBC-2607-CE43-B639-78783876EE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89983" y="2143191"/>
                      <a:ext cx="1642022" cy="83099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736026-AECA-7046-BEEA-67CB6A52A9E6}"/>
                  </a:ext>
                </a:extLst>
              </p:cNvPr>
              <p:cNvSpPr txBox="1"/>
              <p:nvPr/>
            </p:nvSpPr>
            <p:spPr>
              <a:xfrm>
                <a:off x="3461821" y="159330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2DA1C7-5F25-D24B-9F7D-E32130048DE2}"/>
                  </a:ext>
                </a:extLst>
              </p:cNvPr>
              <p:cNvSpPr txBox="1"/>
              <p:nvPr/>
            </p:nvSpPr>
            <p:spPr>
              <a:xfrm>
                <a:off x="1478168" y="1580476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23909B-EA4E-F044-AB5A-711F03FF66C7}"/>
                </a:ext>
              </a:extLst>
            </p:cNvPr>
            <p:cNvCxnSpPr/>
            <p:nvPr/>
          </p:nvCxnSpPr>
          <p:spPr>
            <a:xfrm flipH="1">
              <a:off x="2068688" y="2700802"/>
              <a:ext cx="931331" cy="0"/>
            </a:xfrm>
            <a:prstGeom prst="straightConnector1">
              <a:avLst/>
            </a:prstGeom>
            <a:ln w="127000">
              <a:solidFill>
                <a:schemeClr val="accent1">
                  <a:alpha val="5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A2FB4D-F23E-DF4B-A3BF-7B3EAF54D26B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8905E7-CC37-4343-B709-AB4A364D3C63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6B9FD5-4753-D84E-8540-70C35DB4A35D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48161D-004E-9545-AF77-909FD3AF8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762927E-3ECB-7F46-95F0-9BFD8E220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96D38C0-7E27-7542-BE3A-E6246FA18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96D38C0-7E27-7542-BE3A-E6246FA18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723B2A9-C4A2-CE4A-913F-4650671A41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723B2A9-C4A2-CE4A-913F-4650671A41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B26227-5D64-F448-9670-2A7D28D26EA1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1FA2E58-3BF1-E044-A7BC-335F788E6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0E58353-D7A0-CA46-AB3A-09FACE3FD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2D9609-63DA-C14F-A98F-8CAB476E3A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2D9609-63DA-C14F-A98F-8CAB476E3A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F96E93D-F546-374A-B41C-ACCAF2DAFC4C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F96E93D-F546-374A-B41C-ACCAF2DAFC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1457E52-55E1-FD43-9A3A-5552E17ACF83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</p:spTree>
    <p:extLst>
      <p:ext uri="{BB962C8B-B14F-4D97-AF65-F5344CB8AC3E}">
        <p14:creationId xmlns:p14="http://schemas.microsoft.com/office/powerpoint/2010/main" val="11737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1062</Words>
  <Application>Microsoft Macintosh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54</cp:revision>
  <dcterms:created xsi:type="dcterms:W3CDTF">2021-11-17T16:32:20Z</dcterms:created>
  <dcterms:modified xsi:type="dcterms:W3CDTF">2021-11-18T15:55:39Z</dcterms:modified>
</cp:coreProperties>
</file>