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64"/>
  </p:normalViewPr>
  <p:slideViewPr>
    <p:cSldViewPr snapToGrid="0" snapToObjects="1">
      <p:cViewPr varScale="1">
        <p:scale>
          <a:sx n="112" d="100"/>
          <a:sy n="112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27843-BAF4-1543-9CE9-747358A6C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5ED7A-CE1C-3A47-B61F-77486B889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F231-A70C-9745-A932-26129C5B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9AE4-BE3A-3648-93AF-5CFD6F329953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262A7-61D0-FF4A-86B1-652AA9591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186AE-9782-9047-8A23-8A22E047C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9701-1595-FC4A-8804-70191D3A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5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885B3-F653-3648-B57B-14E5879D8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A84D-26AC-7241-A219-68645A8A3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1CFE0-52D7-B347-8FAC-D9457676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9AE4-BE3A-3648-93AF-5CFD6F329953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80D7A-C4BA-3244-8B72-538ACE5A3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A37E7-6C7F-E348-9056-F5169383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9701-1595-FC4A-8804-70191D3A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1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774659-88D6-9248-88BC-E2715BADB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9E0C97-711C-6B44-BB7A-EDAD0490E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7F2F0-042C-514B-B384-6A4998A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9AE4-BE3A-3648-93AF-5CFD6F329953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BEF2-9833-F94C-87D8-9B208ADCA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6F5A0-C390-9748-B611-43DA16C6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9701-1595-FC4A-8804-70191D3A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5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A0A03-7C60-3B45-922D-9BBA331DC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A9FF8-FDD3-3D49-B324-6FD469467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55A58-1245-3C46-8FCB-E833B9D48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9AE4-BE3A-3648-93AF-5CFD6F329953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83030-A2DC-CF46-A0B4-02B72413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A3835-6D96-B140-A30F-506D07D9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9701-1595-FC4A-8804-70191D3A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7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B928-2A58-5A49-96A0-C8E921C46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EA7F4-4875-9340-8866-CB9FC63CD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06470-68EA-F34D-A753-50FF416D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9AE4-BE3A-3648-93AF-5CFD6F329953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BF56D-AEC3-7048-9462-49399790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D28AB-7EDE-144E-90C8-698C7E4B1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9701-1595-FC4A-8804-70191D3A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71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F32D-A478-A240-A09E-6F7D0830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1B661-8551-5E46-8591-EB44A5266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13587-D685-DC4C-9B70-12DF7855F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0F67C-DD83-5547-BF51-1913452A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9AE4-BE3A-3648-93AF-5CFD6F329953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6E36A-7FAE-0F4B-9CF5-6EE5B182A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ECBF3-105A-5B49-B1AB-A0D975E2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9701-1595-FC4A-8804-70191D3A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1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FDDE-BC39-4C4E-A37E-F1D824073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DEFE7-1B14-0E4B-98AD-B96F4FF08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AD446-B91B-094B-BBE4-F0B7A6286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0FBA0-80A3-7B4E-B716-AB6C2F2C8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946C90-1142-A646-B1E8-E2D1EDA1A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782658-9CF8-5F4C-94D3-74F309D4D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9AE4-BE3A-3648-93AF-5CFD6F329953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30A9F-F442-2F4A-8451-978EF724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EDAD3F-322D-5740-A6C1-48A12C351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9701-1595-FC4A-8804-70191D3A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1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C2FDA-70E0-394D-9FAD-202B6786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FD4FBB-5407-9E47-B1D0-F4200F4C5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9AE4-BE3A-3648-93AF-5CFD6F329953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397FC6-806B-874B-996A-EDFA5B96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32FF4-7C54-0D46-A4B6-5E6E65A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9701-1595-FC4A-8804-70191D3A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4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258AD7-0169-3247-965E-C4D3FA9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9AE4-BE3A-3648-93AF-5CFD6F329953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8F7D3-3218-264F-8D0F-C91A65D4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1F80C-2686-444C-908B-B9533B31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9701-1595-FC4A-8804-70191D3A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9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E110-C6E2-F747-82DA-0E0D6898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B25B8-3DFE-BE42-BC95-B3E393C20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427FB-5EA4-B04F-BEE5-1C5FF261E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A90AE-346A-AA4B-8159-5B88EA247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9AE4-BE3A-3648-93AF-5CFD6F329953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702C4-1EAE-F44D-AD60-1E422AF6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A8ABC-4D58-9E4E-8772-81F7A89E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9701-1595-FC4A-8804-70191D3A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3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E787-2D0D-0046-AB67-10162E4E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AF71D9-D720-8240-836D-DBB115A30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6D73F-C4AC-9548-9D0D-F1BBC51A4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3BE8E-4667-CA4A-9B12-C60A86EB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89AE4-BE3A-3648-93AF-5CFD6F329953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A926F-9A5E-B346-8A79-15FD6DA6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5011B-5853-D842-8C71-0A2E3CB0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B9701-1595-FC4A-8804-70191D3A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3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3D1EC-8175-A045-9C25-29377EF61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B25AE-DBB4-2345-9D52-C84438DDB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7CB2-F3A2-2E4E-95C2-D319676D3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89AE4-BE3A-3648-93AF-5CFD6F329953}" type="datetimeFigureOut">
              <a:rPr lang="en-US" smtClean="0"/>
              <a:t>11/20/21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B0E5A-5534-4145-BF8F-DEF49B87C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32670-1B57-5A40-983C-2B70B4576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B9701-1595-FC4A-8804-70191D3AD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7" Type="http://schemas.openxmlformats.org/officeDocument/2006/relationships/image" Target="../media/image24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48962F-03B3-BE4B-A13F-D9D8AAF4AFB6}"/>
              </a:ext>
            </a:extLst>
          </p:cNvPr>
          <p:cNvSpPr txBox="1"/>
          <p:nvPr/>
        </p:nvSpPr>
        <p:spPr>
          <a:xfrm>
            <a:off x="0" y="0"/>
            <a:ext cx="8021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For the curious: Justifying the form of concentration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268697D-5E7B-2946-8CB6-7AA8B1D97321}"/>
                  </a:ext>
                </a:extLst>
              </p:cNvPr>
              <p:cNvSpPr txBox="1"/>
              <p:nvPr/>
            </p:nvSpPr>
            <p:spPr>
              <a:xfrm>
                <a:off x="46395" y="498679"/>
                <a:ext cx="1163403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Start w/recognizing the equivalence of work and changes in Gibbs energy under isobaric/mechanically reversible/isothermal conditions, that we got last time: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𝑑𝑤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𝑑𝐺</m:t>
                    </m:r>
                  </m:oMath>
                </a14:m>
                <a:r>
                  <a:rPr lang="en-US" sz="2400" dirty="0"/>
                  <a:t> (remember, we said Gibbs energy is “about work”):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268697D-5E7B-2946-8CB6-7AA8B1D97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5" y="498679"/>
                <a:ext cx="11634035" cy="1200329"/>
              </a:xfrm>
              <a:prstGeom prst="rect">
                <a:avLst/>
              </a:prstGeom>
              <a:blipFill>
                <a:blip r:embed="rId2"/>
                <a:stretch>
                  <a:fillRect l="-654" t="-312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5D5242EC-D025-EA4B-9158-63D0043DC437}"/>
              </a:ext>
            </a:extLst>
          </p:cNvPr>
          <p:cNvGrpSpPr/>
          <p:nvPr/>
        </p:nvGrpSpPr>
        <p:grpSpPr>
          <a:xfrm>
            <a:off x="1" y="2002164"/>
            <a:ext cx="11971606" cy="4355163"/>
            <a:chOff x="46395" y="1945892"/>
            <a:chExt cx="11911143" cy="4355163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68BE02B-FA97-8C47-A32E-E0E92B276248}"/>
                </a:ext>
              </a:extLst>
            </p:cNvPr>
            <p:cNvGrpSpPr/>
            <p:nvPr/>
          </p:nvGrpSpPr>
          <p:grpSpPr>
            <a:xfrm>
              <a:off x="590052" y="1945892"/>
              <a:ext cx="10212101" cy="1852689"/>
              <a:chOff x="327811" y="3918553"/>
              <a:chExt cx="10212101" cy="18526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03EA66A8-68FC-9F4D-B6DD-D27F5B5893ED}"/>
                      </a:ext>
                    </a:extLst>
                  </p:cNvPr>
                  <p:cNvSpPr txBox="1"/>
                  <p:nvPr/>
                </p:nvSpPr>
                <p:spPr>
                  <a:xfrm>
                    <a:off x="327811" y="5203960"/>
                    <a:ext cx="235633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𝑑𝑤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𝑑𝐺</m:t>
                          </m:r>
                        </m:oMath>
                      </m:oMathPara>
                    </a14:m>
                    <a:endParaRPr lang="en-US" sz="24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03EA66A8-68FC-9F4D-B6DD-D27F5B5893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811" y="5203960"/>
                    <a:ext cx="2356338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C956BF08-D08E-8048-A7BC-E8F663B197A8}"/>
                      </a:ext>
                    </a:extLst>
                  </p:cNvPr>
                  <p:cNvSpPr/>
                  <p:nvPr/>
                </p:nvSpPr>
                <p:spPr>
                  <a:xfrm>
                    <a:off x="2575930" y="5201438"/>
                    <a:ext cx="247869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𝑑𝑤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𝑑𝐻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𝑇𝑑𝑆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C956BF08-D08E-8048-A7BC-E8F663B197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5930" y="5201438"/>
                    <a:ext cx="2478692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D0C6816-F095-364C-8A13-7730C4C4B1A7}"/>
                  </a:ext>
                </a:extLst>
              </p:cNvPr>
              <p:cNvSpPr txBox="1"/>
              <p:nvPr/>
            </p:nvSpPr>
            <p:spPr>
              <a:xfrm>
                <a:off x="825728" y="3918553"/>
                <a:ext cx="303834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Using the definition G=H-TS, isothermal </a:t>
                </a: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56FC23D2-8EC2-E24C-AE1B-D06872E369DE}"/>
                  </a:ext>
                </a:extLst>
              </p:cNvPr>
              <p:cNvSpPr/>
              <p:nvPr/>
            </p:nvSpPr>
            <p:spPr>
              <a:xfrm>
                <a:off x="1428978" y="4806400"/>
                <a:ext cx="1973140" cy="546436"/>
              </a:xfrm>
              <a:prstGeom prst="arc">
                <a:avLst>
                  <a:gd name="adj1" fmla="val 10748778"/>
                  <a:gd name="adj2" fmla="val 330422"/>
                </a:avLst>
              </a:prstGeom>
              <a:ln w="635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889A68E7-56C8-F74B-A377-8B86F406332E}"/>
                      </a:ext>
                    </a:extLst>
                  </p:cNvPr>
                  <p:cNvSpPr/>
                  <p:nvPr/>
                </p:nvSpPr>
                <p:spPr>
                  <a:xfrm>
                    <a:off x="5508852" y="5204549"/>
                    <a:ext cx="1930465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𝑑𝑤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𝑇𝑑𝑆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889A68E7-56C8-F74B-A377-8B86F406332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8852" y="5204549"/>
                    <a:ext cx="1930465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EF26420-F321-AF46-8CBB-AA97624383D7}"/>
                  </a:ext>
                </a:extLst>
              </p:cNvPr>
              <p:cNvSpPr txBox="1"/>
              <p:nvPr/>
            </p:nvSpPr>
            <p:spPr>
              <a:xfrm>
                <a:off x="3691499" y="4240372"/>
                <a:ext cx="30383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Ideal gas/solute</a:t>
                </a:r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27EFEE75-85C2-174D-B3F6-7073AD7A8211}"/>
                  </a:ext>
                </a:extLst>
              </p:cNvPr>
              <p:cNvSpPr/>
              <p:nvPr/>
            </p:nvSpPr>
            <p:spPr>
              <a:xfrm>
                <a:off x="4228550" y="4809511"/>
                <a:ext cx="1973140" cy="546436"/>
              </a:xfrm>
              <a:prstGeom prst="arc">
                <a:avLst>
                  <a:gd name="adj1" fmla="val 10748778"/>
                  <a:gd name="adj2" fmla="val 330422"/>
                </a:avLst>
              </a:prstGeom>
              <a:ln w="635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73ECA4D7-E92D-1A4B-BF91-D149BEA553DB}"/>
                      </a:ext>
                    </a:extLst>
                  </p:cNvPr>
                  <p:cNvSpPr/>
                  <p:nvPr/>
                </p:nvSpPr>
                <p:spPr>
                  <a:xfrm>
                    <a:off x="7893547" y="4985001"/>
                    <a:ext cx="2646365" cy="78624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𝑑𝑤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𝑛𝑅𝑇</m:t>
                          </m: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73ECA4D7-E92D-1A4B-BF91-D149BEA553D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3547" y="4985001"/>
                    <a:ext cx="2646365" cy="78624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47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436F000-9246-1E4E-9334-F75E301DE9DD}"/>
                  </a:ext>
                </a:extLst>
              </p:cNvPr>
              <p:cNvSpPr txBox="1"/>
              <p:nvPr/>
            </p:nvSpPr>
            <p:spPr>
              <a:xfrm>
                <a:off x="6013124" y="3926638"/>
                <a:ext cx="431643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Differential eq. of state for entropy of ideal gas</a:t>
                </a:r>
              </a:p>
            </p:txBody>
          </p: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760D90AA-9388-5E4F-8F3B-2BF3E2F2A169}"/>
                  </a:ext>
                </a:extLst>
              </p:cNvPr>
              <p:cNvSpPr/>
              <p:nvPr/>
            </p:nvSpPr>
            <p:spPr>
              <a:xfrm>
                <a:off x="6867642" y="4794649"/>
                <a:ext cx="1973140" cy="546436"/>
              </a:xfrm>
              <a:prstGeom prst="arc">
                <a:avLst>
                  <a:gd name="adj1" fmla="val 10748778"/>
                  <a:gd name="adj2" fmla="val 330422"/>
                </a:avLst>
              </a:prstGeom>
              <a:ln w="635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87CF951-D6E6-6F41-834A-69CC07CA02F1}"/>
                    </a:ext>
                  </a:extLst>
                </p:cNvPr>
                <p:cNvSpPr txBox="1"/>
                <p:nvPr/>
              </p:nvSpPr>
              <p:spPr>
                <a:xfrm>
                  <a:off x="46395" y="3867825"/>
                  <a:ext cx="11911143" cy="24332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𝒅𝒘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𝒏𝑹𝑻</m:t>
                        </m:r>
                        <m:f>
                          <m:f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den>
                        </m:f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𝒅𝒄</m:t>
                        </m:r>
                      </m:oMath>
                    </m:oMathPara>
                  </a14:m>
                  <a:endParaRPr lang="en-US" sz="2400" dirty="0"/>
                </a:p>
                <a:p>
                  <a:endParaRPr lang="en-US" sz="2400" dirty="0"/>
                </a:p>
                <a:p>
                  <a:r>
                    <a:rPr lang="en-US" sz="2400" dirty="0"/>
                    <a:t>which obviously bears a close resemblance to </a:t>
                  </a:r>
                  <a:endParaRPr lang="en-US" sz="2400" b="1" i="1" dirty="0">
                    <a:solidFill>
                      <a:srgbClr val="7030A0"/>
                    </a:solidFill>
                    <a:latin typeface="Cambria Math" panose="02040503050406030204" pitchFamily="18" charset="0"/>
                  </a:endParaRPr>
                </a:p>
                <a:p>
                  <a:endParaRPr lang="en-US" sz="2400" b="1" i="1" dirty="0">
                    <a:solidFill>
                      <a:srgbClr val="7030A0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𝒅𝒘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𝒏𝑹𝑻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den>
                      </m:f>
                      <m:f>
                        <m:f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𝒅𝒄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a14:m>
                  <a:r>
                    <a:rPr lang="en-US" sz="2400" b="1" dirty="0"/>
                    <a:t> </a:t>
                  </a: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87CF951-D6E6-6F41-834A-69CC07CA02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95" y="3867825"/>
                  <a:ext cx="11911143" cy="2433230"/>
                </a:xfrm>
                <a:prstGeom prst="rect">
                  <a:avLst/>
                </a:prstGeom>
                <a:blipFill>
                  <a:blip r:embed="rId7"/>
                  <a:stretch>
                    <a:fillRect l="-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43187CD6-DB30-0246-8664-0EAF1E56AE14}"/>
                </a:ext>
              </a:extLst>
            </p:cNvPr>
            <p:cNvSpPr/>
            <p:nvPr/>
          </p:nvSpPr>
          <p:spPr>
            <a:xfrm>
              <a:off x="5771093" y="3353677"/>
              <a:ext cx="3219155" cy="929443"/>
            </a:xfrm>
            <a:prstGeom prst="arc">
              <a:avLst>
                <a:gd name="adj1" fmla="val 21540350"/>
                <a:gd name="adj2" fmla="val 5417203"/>
              </a:avLst>
            </a:prstGeom>
            <a:ln w="635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96291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111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3</cp:revision>
  <dcterms:created xsi:type="dcterms:W3CDTF">2021-11-19T15:36:26Z</dcterms:created>
  <dcterms:modified xsi:type="dcterms:W3CDTF">2021-11-21T01:32:28Z</dcterms:modified>
</cp:coreProperties>
</file>