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4" r:id="rId3"/>
    <p:sldId id="276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252D-DBEC-5F4B-9BD6-4643457C1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8DEC2-6A24-364B-9A96-D278D722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7368-A9F3-5C49-9606-EA8D16C6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4180-3E59-BE4E-8A68-4C8D79A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C5E3-8FD6-AB47-AA44-C2026E2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E03D-391C-8C4C-B19E-D9D2FDF2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417-4F2D-AF40-86B7-C6CA9A4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6CD7-6C4E-5948-AB88-BCBE486D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BB75-B465-4549-B26E-8AA4FABB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3B01-765C-7145-8233-A4CAB279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A08A8-875A-DA48-8E91-0D60D0446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ED197-3632-764B-B267-CF2B4A5C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06E1-E571-D047-B53E-2ACDE6F9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064C-1185-1C4D-909C-FB882CBE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815A-8910-4445-AB19-464BFED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08F3-C405-484A-8FCB-E215AD67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D0B8-7CDC-394B-A99A-176FECD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F45F-F0D2-554D-95D8-80846538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77DB-5243-7441-BD2F-F74622F4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F715-FB8B-3E48-AEC3-DB312CAB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FE7D-30C9-0947-8DF7-686D93FB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4D5-2FD3-A740-8749-77CDE33B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557C-F57A-7C4C-812C-518B998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0FE2-CA7D-354B-8287-E03D903D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9366-8607-C24F-90D1-D389449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531-C13C-2D4A-A8AF-F646C2EA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35F6-A717-F94A-91DC-063037976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85877-7757-9F4B-BFE9-2EFB1EC98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9650-4F05-854A-976D-F2A779BF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F3964-8AEB-804B-BD32-6C674BE3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E1B05-7E61-7B44-BED3-622872B9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F49A-E002-D64B-92B8-D4DC725F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EB95-EDFD-CB4C-ACB4-FAB8C7A6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0D390-6690-9D42-88F5-C824A1C8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B7F3E-9A91-D647-BB25-2CD7E8504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292EC-4DB1-6147-9021-28D343A6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7AE82-7157-7B4C-87EA-072DAA65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67BF7-73D6-5840-AAA0-01AF036C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A0334-662A-1A45-A65F-8FD7BAB0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AD6C-9963-DB44-981C-53883219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D6BC0-BF10-5449-9C84-EC9D5FB2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4662-2BF6-C047-9DEF-CF6C12EF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976B2-3914-944B-AB8E-B308805F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0292F-6096-CA4E-9F28-BF3189B1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7FBB2-73C6-054B-9FF3-750B0B73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2010B-B1BF-3D4E-A79F-17D59882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5143-5754-0E49-AB35-BF6462A9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49F6-E6B7-944B-9EFE-BE236459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E1CA-AD1F-5947-8048-B7C63B93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243B-C654-3D40-8D8E-8256FFD4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D6C16-8CF0-8E42-8ACB-4BB5CB74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E6EF-7897-1241-BFEA-2F47EBB9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4F55-42DF-1A44-9E98-457A25A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0C1CE-CEAF-464D-BEEC-EB00E05E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2B20-0869-4247-B291-5B5FA28E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8109-62A8-2645-A78B-940E5B3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4272-E1B1-744E-864D-B4776C04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1E81-8474-774C-B168-1DB033D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3EABE-ABF6-2A4D-845D-C89D180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BF5-4FAD-B947-B2B9-9CC92DE9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93D6-B4B9-424F-9C2E-FBEE049A9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A651-A09B-D640-B5E2-FF0E54D91763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EEA1-1D55-B14D-8C2F-CFF5CA6B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56B7-F8E9-A644-AD58-5C44F2B31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98DD-A60E-1144-8F56-E7553CF2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9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8962F-03B3-BE4B-A13F-D9D8AAF4AFB6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the curious: Justifying the form of concentration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68697D-5E7B-2946-8CB6-7AA8B1D97321}"/>
                  </a:ext>
                </a:extLst>
              </p:cNvPr>
              <p:cNvSpPr txBox="1"/>
              <p:nvPr/>
            </p:nvSpPr>
            <p:spPr>
              <a:xfrm>
                <a:off x="46395" y="498679"/>
                <a:ext cx="116340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w/recognizing the equivalence of work and changes in Gibbs energy under isobaric/mechanically reversible/isothermal conditions, that we got last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r>
                  <a:rPr lang="en-US" sz="2400" dirty="0"/>
                  <a:t> (remember, we said Gibbs energy is “about work”):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68697D-5E7B-2946-8CB6-7AA8B1D97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" y="498679"/>
                <a:ext cx="11634035" cy="1200329"/>
              </a:xfrm>
              <a:prstGeom prst="rect">
                <a:avLst/>
              </a:prstGeom>
              <a:blipFill>
                <a:blip r:embed="rId2"/>
                <a:stretch>
                  <a:fillRect l="-654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D5242EC-D025-EA4B-9158-63D0043DC437}"/>
              </a:ext>
            </a:extLst>
          </p:cNvPr>
          <p:cNvGrpSpPr/>
          <p:nvPr/>
        </p:nvGrpSpPr>
        <p:grpSpPr>
          <a:xfrm>
            <a:off x="1" y="2002164"/>
            <a:ext cx="11971606" cy="4355163"/>
            <a:chOff x="46395" y="1945892"/>
            <a:chExt cx="11911143" cy="43551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68BE02B-FA97-8C47-A32E-E0E92B276248}"/>
                </a:ext>
              </a:extLst>
            </p:cNvPr>
            <p:cNvGrpSpPr/>
            <p:nvPr/>
          </p:nvGrpSpPr>
          <p:grpSpPr>
            <a:xfrm>
              <a:off x="590052" y="1945892"/>
              <a:ext cx="10212101" cy="1852689"/>
              <a:chOff x="327811" y="3918553"/>
              <a:chExt cx="10212101" cy="18526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3EA66A8-68FC-9F4D-B6DD-D27F5B5893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811" y="5203960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𝑑𝐺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3EA66A8-68FC-9F4D-B6DD-D27F5B589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11" y="5203960"/>
                    <a:ext cx="235633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956BF08-D08E-8048-A7BC-E8F663B197A8}"/>
                      </a:ext>
                    </a:extLst>
                  </p:cNvPr>
                  <p:cNvSpPr/>
                  <p:nvPr/>
                </p:nvSpPr>
                <p:spPr>
                  <a:xfrm>
                    <a:off x="2575930" y="5201438"/>
                    <a:ext cx="247869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𝑇𝑑𝑆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956BF08-D08E-8048-A7BC-E8F663B197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5930" y="5201438"/>
                    <a:ext cx="247869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0C6816-F095-364C-8A13-7730C4C4B1A7}"/>
                  </a:ext>
                </a:extLst>
              </p:cNvPr>
              <p:cNvSpPr txBox="1"/>
              <p:nvPr/>
            </p:nvSpPr>
            <p:spPr>
              <a:xfrm>
                <a:off x="825728" y="3918553"/>
                <a:ext cx="3038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Using the definition G=H-TS, isothermal </a:t>
                </a: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56FC23D2-8EC2-E24C-AE1B-D06872E369DE}"/>
                  </a:ext>
                </a:extLst>
              </p:cNvPr>
              <p:cNvSpPr/>
              <p:nvPr/>
            </p:nvSpPr>
            <p:spPr>
              <a:xfrm>
                <a:off x="1428978" y="4806400"/>
                <a:ext cx="1973140" cy="546436"/>
              </a:xfrm>
              <a:prstGeom prst="arc">
                <a:avLst>
                  <a:gd name="adj1" fmla="val 10748778"/>
                  <a:gd name="adj2" fmla="val 330422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89A68E7-56C8-F74B-A377-8B86F406332E}"/>
                      </a:ext>
                    </a:extLst>
                  </p:cNvPr>
                  <p:cNvSpPr/>
                  <p:nvPr/>
                </p:nvSpPr>
                <p:spPr>
                  <a:xfrm>
                    <a:off x="5508852" y="5204549"/>
                    <a:ext cx="193046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𝑇𝑑𝑆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89A68E7-56C8-F74B-A377-8B86F40633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852" y="5204549"/>
                    <a:ext cx="193046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F26420-F321-AF46-8CBB-AA97624383D7}"/>
                  </a:ext>
                </a:extLst>
              </p:cNvPr>
              <p:cNvSpPr txBox="1"/>
              <p:nvPr/>
            </p:nvSpPr>
            <p:spPr>
              <a:xfrm>
                <a:off x="3691499" y="4240372"/>
                <a:ext cx="3038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Ideal gas/solute</a:t>
                </a: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27EFEE75-85C2-174D-B3F6-7073AD7A8211}"/>
                  </a:ext>
                </a:extLst>
              </p:cNvPr>
              <p:cNvSpPr/>
              <p:nvPr/>
            </p:nvSpPr>
            <p:spPr>
              <a:xfrm>
                <a:off x="4228550" y="4809511"/>
                <a:ext cx="1973140" cy="546436"/>
              </a:xfrm>
              <a:prstGeom prst="arc">
                <a:avLst>
                  <a:gd name="adj1" fmla="val 10748778"/>
                  <a:gd name="adj2" fmla="val 330422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3ECA4D7-E92D-1A4B-BF91-D149BEA553DB}"/>
                      </a:ext>
                    </a:extLst>
                  </p:cNvPr>
                  <p:cNvSpPr/>
                  <p:nvPr/>
                </p:nvSpPr>
                <p:spPr>
                  <a:xfrm>
                    <a:off x="7893547" y="4985001"/>
                    <a:ext cx="2646365" cy="786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𝑛𝑅𝑇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3ECA4D7-E92D-1A4B-BF91-D149BEA553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3547" y="4985001"/>
                    <a:ext cx="2646365" cy="7862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36F000-9246-1E4E-9334-F75E301DE9DD}"/>
                  </a:ext>
                </a:extLst>
              </p:cNvPr>
              <p:cNvSpPr txBox="1"/>
              <p:nvPr/>
            </p:nvSpPr>
            <p:spPr>
              <a:xfrm>
                <a:off x="6013124" y="3926638"/>
                <a:ext cx="4316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Differential eq. of state for entropy of ideal gas</a:t>
                </a: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760D90AA-9388-5E4F-8F3B-2BF3E2F2A169}"/>
                  </a:ext>
                </a:extLst>
              </p:cNvPr>
              <p:cNvSpPr/>
              <p:nvPr/>
            </p:nvSpPr>
            <p:spPr>
              <a:xfrm>
                <a:off x="6867642" y="4794649"/>
                <a:ext cx="1973140" cy="546436"/>
              </a:xfrm>
              <a:prstGeom prst="arc">
                <a:avLst>
                  <a:gd name="adj1" fmla="val 10748778"/>
                  <a:gd name="adj2" fmla="val 330422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87CF951-D6E6-6F41-834A-69CC07CA02F1}"/>
                    </a:ext>
                  </a:extLst>
                </p:cNvPr>
                <p:cNvSpPr txBox="1"/>
                <p:nvPr/>
              </p:nvSpPr>
              <p:spPr>
                <a:xfrm>
                  <a:off x="46395" y="3867825"/>
                  <a:ext cx="11911143" cy="2433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𝒅𝒘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𝒅𝒄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dirty="0"/>
                    <a:t>which obviously bears a close resemblance to </a:t>
                  </a:r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𝒅𝒄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a14:m>
                  <a:r>
                    <a:rPr lang="en-US" sz="2400" b="1" dirty="0"/>
                    <a:t>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87CF951-D6E6-6F41-834A-69CC07CA0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5" y="3867825"/>
                  <a:ext cx="11911143" cy="2433230"/>
                </a:xfrm>
                <a:prstGeom prst="rect">
                  <a:avLst/>
                </a:prstGeom>
                <a:blipFill>
                  <a:blip r:embed="rId7"/>
                  <a:stretch>
                    <a:fillRect l="-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3187CD6-DB30-0246-8664-0EAF1E56AE14}"/>
                </a:ext>
              </a:extLst>
            </p:cNvPr>
            <p:cNvSpPr/>
            <p:nvPr/>
          </p:nvSpPr>
          <p:spPr>
            <a:xfrm>
              <a:off x="5771093" y="3353677"/>
              <a:ext cx="3219155" cy="929443"/>
            </a:xfrm>
            <a:prstGeom prst="arc">
              <a:avLst>
                <a:gd name="adj1" fmla="val 21540350"/>
                <a:gd name="adj2" fmla="val 5417203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2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Enthalpy, q, and </a:t>
            </a:r>
            <a:r>
              <a:rPr lang="en-US" sz="2400" b="1" dirty="0" err="1"/>
              <a:t>PV+non-PV</a:t>
            </a:r>
            <a:r>
              <a:rPr lang="en-US" sz="2400" b="1" dirty="0"/>
              <a:t> 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4" y="1016853"/>
            <a:ext cx="10312673" cy="5136332"/>
            <a:chOff x="6299413" y="604258"/>
            <a:chExt cx="5607884" cy="5136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58"/>
              <a:ext cx="5270344" cy="1269829"/>
              <a:chOff x="544347" y="3847711"/>
              <a:chExt cx="4999187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7" b="-1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EF967C9-4546-7540-8AC2-6CA937E2DD64}"/>
                  </a:ext>
                </a:extLst>
              </p:cNvPr>
              <p:cNvGrpSpPr/>
              <p:nvPr/>
            </p:nvGrpSpPr>
            <p:grpSpPr>
              <a:xfrm>
                <a:off x="2528880" y="4062348"/>
                <a:ext cx="3014654" cy="566799"/>
                <a:chOff x="2528880" y="4062348"/>
                <a:chExt cx="3014654" cy="566799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FE76D6FE-F627-8A40-A82C-A4DAF0C8DEDD}"/>
                    </a:ext>
                  </a:extLst>
                </p:cNvPr>
                <p:cNvSpPr/>
                <p:nvPr/>
              </p:nvSpPr>
              <p:spPr>
                <a:xfrm>
                  <a:off x="2528880" y="4062348"/>
                  <a:ext cx="471488" cy="566799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468CFE-654F-E641-AE53-15D1FF908C33}"/>
                    </a:ext>
                  </a:extLst>
                </p:cNvPr>
                <p:cNvSpPr txBox="1"/>
                <p:nvPr/>
              </p:nvSpPr>
              <p:spPr>
                <a:xfrm>
                  <a:off x="3128947" y="4062348"/>
                  <a:ext cx="2414587" cy="51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Total differential, product rule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377F96-C275-2A4B-B54A-7DC9469AB94A}"/>
                </a:ext>
              </a:extLst>
            </p:cNvPr>
            <p:cNvGrpSpPr/>
            <p:nvPr/>
          </p:nvGrpSpPr>
          <p:grpSpPr>
            <a:xfrm>
              <a:off x="8391590" y="2527467"/>
              <a:ext cx="3071820" cy="1023395"/>
              <a:chOff x="2528880" y="4062348"/>
              <a:chExt cx="3071820" cy="59777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CF6617B-3B60-2D4A-B606-1F70E30DC9E6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F27158-9881-DE40-8ED0-66A9D51D7A74}"/>
                  </a:ext>
                </a:extLst>
              </p:cNvPr>
              <p:cNvSpPr txBox="1"/>
              <p:nvPr/>
            </p:nvSpPr>
            <p:spPr>
              <a:xfrm>
                <a:off x="3186113" y="4198454"/>
                <a:ext cx="24145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Isobaric,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8CD414-4FCF-B841-A182-B299D6751400}"/>
                </a:ext>
              </a:extLst>
            </p:cNvPr>
            <p:cNvGrpSpPr/>
            <p:nvPr/>
          </p:nvGrpSpPr>
          <p:grpSpPr>
            <a:xfrm>
              <a:off x="8431346" y="4105500"/>
              <a:ext cx="3475951" cy="1085349"/>
              <a:chOff x="2528880" y="3995188"/>
              <a:chExt cx="3475951" cy="633959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2B6B1E0B-6DED-8446-935B-B5B8FF77BED3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9975F87-289D-3345-8791-5A73D9BDEB5A}"/>
                      </a:ext>
                    </a:extLst>
                  </p:cNvPr>
                  <p:cNvSpPr txBox="1"/>
                  <p:nvPr/>
                </p:nvSpPr>
                <p:spPr>
                  <a:xfrm>
                    <a:off x="3186113" y="3995188"/>
                    <a:ext cx="2818718" cy="4853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Mechanical equilibrium (so </a:t>
                    </a:r>
                    <a14:m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), PV and non-PV work (just add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9975F87-289D-3345-8791-5A73D9BDE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6113" y="3995188"/>
                    <a:ext cx="2818718" cy="4853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56" t="-4545" r="-2689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5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95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𝒅𝑯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𝒅𝒒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𝒅𝒘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95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906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Gibbs energy and non-PV work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231112" y="695768"/>
                <a:ext cx="11854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Now let’s get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when there is non-PV work. Assume everything you assumed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</m:oMath>
                </a14:m>
                <a:r>
                  <a:rPr lang="en-US" sz="2400" dirty="0"/>
                  <a:t> (including possibility of non-PV work); on top of all that, you should assume </a:t>
                </a:r>
                <a:r>
                  <a:rPr lang="en-US" sz="2400" b="1" dirty="0"/>
                  <a:t>isothermal conditions</a:t>
                </a:r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695768"/>
                <a:ext cx="11854870" cy="1200329"/>
              </a:xfrm>
              <a:prstGeom prst="rect">
                <a:avLst/>
              </a:prstGeom>
              <a:blipFill>
                <a:blip r:embed="rId2"/>
                <a:stretch>
                  <a:fillRect l="-749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A947F75-C82E-2F41-9B72-17996A3A212C}"/>
              </a:ext>
            </a:extLst>
          </p:cNvPr>
          <p:cNvGrpSpPr/>
          <p:nvPr/>
        </p:nvGrpSpPr>
        <p:grpSpPr>
          <a:xfrm>
            <a:off x="912867" y="1896097"/>
            <a:ext cx="10194290" cy="3994262"/>
            <a:chOff x="6299413" y="604258"/>
            <a:chExt cx="5543509" cy="39942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7C4B65-9D9C-1347-96A0-B6ABF0A0B529}"/>
                </a:ext>
              </a:extLst>
            </p:cNvPr>
            <p:cNvGrpSpPr/>
            <p:nvPr/>
          </p:nvGrpSpPr>
          <p:grpSpPr>
            <a:xfrm>
              <a:off x="6299414" y="604258"/>
              <a:ext cx="5270344" cy="1269829"/>
              <a:chOff x="544347" y="3847711"/>
              <a:chExt cx="4999187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51DE14-A0DD-164B-8F48-77B4DCF50751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51DE14-A0DD-164B-8F48-77B4DCF50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F7B1631-D2F7-B84B-B132-9DA847DE982A}"/>
                  </a:ext>
                </a:extLst>
              </p:cNvPr>
              <p:cNvGrpSpPr/>
              <p:nvPr/>
            </p:nvGrpSpPr>
            <p:grpSpPr>
              <a:xfrm>
                <a:off x="2528880" y="4062348"/>
                <a:ext cx="3014654" cy="566799"/>
                <a:chOff x="2528880" y="4062348"/>
                <a:chExt cx="3014654" cy="566799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31B8F2DA-C67F-F249-9A7C-6E93792F20ED}"/>
                    </a:ext>
                  </a:extLst>
                </p:cNvPr>
                <p:cNvSpPr/>
                <p:nvPr/>
              </p:nvSpPr>
              <p:spPr>
                <a:xfrm>
                  <a:off x="2528880" y="4062348"/>
                  <a:ext cx="471488" cy="566799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D27F233-F4CD-5E45-B25F-A6C24FFD5DA1}"/>
                    </a:ext>
                  </a:extLst>
                </p:cNvPr>
                <p:cNvSpPr txBox="1"/>
                <p:nvPr/>
              </p:nvSpPr>
              <p:spPr>
                <a:xfrm>
                  <a:off x="3128947" y="4062348"/>
                  <a:ext cx="2414587" cy="511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Total differential, product rule, isothermal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BF2622-519F-254D-B89C-F95C86C8CF89}"/>
                </a:ext>
              </a:extLst>
            </p:cNvPr>
            <p:cNvGrpSpPr/>
            <p:nvPr/>
          </p:nvGrpSpPr>
          <p:grpSpPr>
            <a:xfrm>
              <a:off x="8404375" y="2100663"/>
              <a:ext cx="3394608" cy="970371"/>
              <a:chOff x="2541665" y="3813047"/>
              <a:chExt cx="3394608" cy="566799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21B682B-30FE-2B40-ADE8-892D26A50AFD}"/>
                  </a:ext>
                </a:extLst>
              </p:cNvPr>
              <p:cNvSpPr/>
              <p:nvPr/>
            </p:nvSpPr>
            <p:spPr>
              <a:xfrm>
                <a:off x="2541665" y="3813047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9338A69-33C7-0E44-A6B8-7415F2B0B65B}"/>
                      </a:ext>
                    </a:extLst>
                  </p:cNvPr>
                  <p:cNvSpPr txBox="1"/>
                  <p:nvPr/>
                </p:nvSpPr>
                <p:spPr>
                  <a:xfrm>
                    <a:off x="3161494" y="3957069"/>
                    <a:ext cx="2774779" cy="2787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  <a:r>
                      <a:rPr lang="en-US" sz="2400" dirty="0"/>
                      <a:t>(isobaric, 1</a:t>
                    </a:r>
                    <a:r>
                      <a:rPr lang="en-US" sz="2400" baseline="30000" dirty="0"/>
                      <a:t>st</a:t>
                    </a:r>
                    <a:r>
                      <a:rPr lang="en-US" sz="2400" dirty="0"/>
                      <a:t> Law)</a:t>
                    </a: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9338A69-33C7-0E44-A6B8-7415F2B0B6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1494" y="3957069"/>
                    <a:ext cx="2774779" cy="2787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7895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71F9B7-4EE5-5F4A-A85C-705ADCA59415}"/>
                </a:ext>
              </a:extLst>
            </p:cNvPr>
            <p:cNvGrpSpPr/>
            <p:nvPr/>
          </p:nvGrpSpPr>
          <p:grpSpPr>
            <a:xfrm>
              <a:off x="8417162" y="3330965"/>
              <a:ext cx="3425760" cy="970370"/>
              <a:chOff x="2514696" y="3542777"/>
              <a:chExt cx="3425760" cy="566799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F050D3F-7148-B147-BD17-14755D72D060}"/>
                  </a:ext>
                </a:extLst>
              </p:cNvPr>
              <p:cNvSpPr/>
              <p:nvPr/>
            </p:nvSpPr>
            <p:spPr>
              <a:xfrm>
                <a:off x="2514696" y="3542777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FFEF1-179A-DA44-8DE3-8CE2682BD4E8}"/>
                  </a:ext>
                </a:extLst>
              </p:cNvPr>
              <p:cNvSpPr txBox="1"/>
              <p:nvPr/>
            </p:nvSpPr>
            <p:spPr>
              <a:xfrm>
                <a:off x="3121738" y="3669179"/>
                <a:ext cx="2818718" cy="26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Thermodynamic definition of entropy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2352B9-32B8-8E4B-BDF5-DFDF4E7049F2}"/>
                    </a:ext>
                  </a:extLst>
                </p:cNvPr>
                <p:cNvSpPr txBox="1"/>
                <p:nvPr/>
              </p:nvSpPr>
              <p:spPr>
                <a:xfrm>
                  <a:off x="6299413" y="1725560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𝑇𝑑𝑆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2352B9-32B8-8E4B-BDF5-DFDF4E704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725560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8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F4289E-A3A8-844B-A824-233E668D362C}"/>
                    </a:ext>
                  </a:extLst>
                </p:cNvPr>
                <p:cNvSpPr txBox="1"/>
                <p:nvPr/>
              </p:nvSpPr>
              <p:spPr>
                <a:xfrm>
                  <a:off x="6299413" y="301265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𝑇𝑑𝑆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F4289E-A3A8-844B-A824-233E668D3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012656"/>
                  <a:ext cx="354813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89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21721D-7562-4E4A-B4DA-B4E84567E63D}"/>
                    </a:ext>
                  </a:extLst>
                </p:cNvPr>
                <p:cNvSpPr txBox="1"/>
                <p:nvPr/>
              </p:nvSpPr>
              <p:spPr>
                <a:xfrm>
                  <a:off x="6299413" y="413685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𝒅𝑮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𝒅𝒘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21721D-7562-4E4A-B4DA-B4E84567E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4136855"/>
                  <a:ext cx="354813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89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81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8962F-03B3-BE4B-A13F-D9D8AAF4AFB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Putting it all together: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b="1" dirty="0"/>
                  <a:t> as a condition of spontaneity at constant T and P (solution)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8962F-03B3-BE4B-A13F-D9D8AAF4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729" t="-555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EEDB072-411B-464C-B913-F7DD391568CE}"/>
              </a:ext>
            </a:extLst>
          </p:cNvPr>
          <p:cNvGrpSpPr/>
          <p:nvPr/>
        </p:nvGrpSpPr>
        <p:grpSpPr>
          <a:xfrm>
            <a:off x="323386" y="1735806"/>
            <a:ext cx="11189982" cy="2184275"/>
            <a:chOff x="91482" y="4697557"/>
            <a:chExt cx="11189982" cy="2184275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5F7BEA2-D669-7049-B18A-8320B66D4083}"/>
                </a:ext>
              </a:extLst>
            </p:cNvPr>
            <p:cNvSpPr/>
            <p:nvPr/>
          </p:nvSpPr>
          <p:spPr>
            <a:xfrm>
              <a:off x="913724" y="5567631"/>
              <a:ext cx="2013921" cy="673210"/>
            </a:xfrm>
            <a:prstGeom prst="arc">
              <a:avLst>
                <a:gd name="adj1" fmla="val 10748778"/>
                <a:gd name="adj2" fmla="val 330422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80C9C2E-C275-8541-B4DC-8836A245A9D8}"/>
                    </a:ext>
                  </a:extLst>
                </p:cNvPr>
                <p:cNvSpPr/>
                <p:nvPr/>
              </p:nvSpPr>
              <p:spPr>
                <a:xfrm>
                  <a:off x="200118" y="5982674"/>
                  <a:ext cx="1660326" cy="7872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𝑠𝑢𝑟𝑟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80C9C2E-C275-8541-B4DC-8836A245A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18" y="5982674"/>
                  <a:ext cx="1660326" cy="787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E436ADF-A4D2-B54E-9B8D-6F3A804740BA}"/>
                    </a:ext>
                  </a:extLst>
                </p:cNvPr>
                <p:cNvSpPr/>
                <p:nvPr/>
              </p:nvSpPr>
              <p:spPr>
                <a:xfrm>
                  <a:off x="2400405" y="6001335"/>
                  <a:ext cx="1660326" cy="8804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𝑠𝑢𝑟𝑟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E436ADF-A4D2-B54E-9B8D-6F3A80474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405" y="6001335"/>
                  <a:ext cx="1660326" cy="8804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5EE941-12AE-6840-B445-A843720DBF43}"/>
                </a:ext>
              </a:extLst>
            </p:cNvPr>
            <p:cNvSpPr txBox="1"/>
            <p:nvPr/>
          </p:nvSpPr>
          <p:spPr>
            <a:xfrm>
              <a:off x="91482" y="4697557"/>
              <a:ext cx="3396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Isobaric/mechanically reversible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EE9395C6-CBEB-1640-8603-13F694DA8C23}"/>
                </a:ext>
              </a:extLst>
            </p:cNvPr>
            <p:cNvSpPr/>
            <p:nvPr/>
          </p:nvSpPr>
          <p:spPr>
            <a:xfrm>
              <a:off x="3164794" y="5548490"/>
              <a:ext cx="1927766" cy="621500"/>
            </a:xfrm>
            <a:prstGeom prst="arc">
              <a:avLst>
                <a:gd name="adj1" fmla="val 10748778"/>
                <a:gd name="adj2" fmla="val 330422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6425E-5F48-E54C-A0EB-BFD920AFEEED}"/>
                </a:ext>
              </a:extLst>
            </p:cNvPr>
            <p:cNvSpPr txBox="1"/>
            <p:nvPr/>
          </p:nvSpPr>
          <p:spPr>
            <a:xfrm>
              <a:off x="5893370" y="5060973"/>
              <a:ext cx="1772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Rearranging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43ABB0-7F48-8A41-A78D-927C5A4C34F5}"/>
                </a:ext>
              </a:extLst>
            </p:cNvPr>
            <p:cNvSpPr txBox="1"/>
            <p:nvPr/>
          </p:nvSpPr>
          <p:spPr>
            <a:xfrm>
              <a:off x="2818077" y="5049584"/>
              <a:ext cx="2666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Isothermal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CD65DEA-661E-8A45-8FB5-B2044E20966F}"/>
                    </a:ext>
                  </a:extLst>
                </p:cNvPr>
                <p:cNvSpPr/>
                <p:nvPr/>
              </p:nvSpPr>
              <p:spPr>
                <a:xfrm>
                  <a:off x="4183830" y="5964485"/>
                  <a:ext cx="2141482" cy="7838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CD65DEA-661E-8A45-8FB5-B2044E209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30" y="5964485"/>
                  <a:ext cx="2141482" cy="783804"/>
                </a:xfrm>
                <a:prstGeom prst="rect">
                  <a:avLst/>
                </a:prstGeom>
                <a:blipFill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5FDE591-A736-9346-9F15-E15F9D5D781C}"/>
                    </a:ext>
                  </a:extLst>
                </p:cNvPr>
                <p:cNvSpPr/>
                <p:nvPr/>
              </p:nvSpPr>
              <p:spPr>
                <a:xfrm>
                  <a:off x="6849431" y="6130927"/>
                  <a:ext cx="21493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5FDE591-A736-9346-9F15-E15F9D5D7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431" y="6130927"/>
                  <a:ext cx="214930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60595FB0-31A1-914D-92C8-337BC61C4588}"/>
                </a:ext>
              </a:extLst>
            </p:cNvPr>
            <p:cNvSpPr/>
            <p:nvPr/>
          </p:nvSpPr>
          <p:spPr>
            <a:xfrm>
              <a:off x="5215658" y="5548490"/>
              <a:ext cx="3104210" cy="692352"/>
            </a:xfrm>
            <a:prstGeom prst="arc">
              <a:avLst>
                <a:gd name="adj1" fmla="val 10748778"/>
                <a:gd name="adj2" fmla="val 118077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E45D3D-17FD-3F40-AFF1-C21384BE1C07}"/>
                </a:ext>
              </a:extLst>
            </p:cNvPr>
            <p:cNvSpPr txBox="1"/>
            <p:nvPr/>
          </p:nvSpPr>
          <p:spPr>
            <a:xfrm>
              <a:off x="8210999" y="5034886"/>
              <a:ext cx="3038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G=H-TS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A68A0F-0660-4741-8800-92C508FC4515}"/>
                    </a:ext>
                  </a:extLst>
                </p:cNvPr>
                <p:cNvSpPr/>
                <p:nvPr/>
              </p:nvSpPr>
              <p:spPr>
                <a:xfrm>
                  <a:off x="10065938" y="6169990"/>
                  <a:ext cx="12155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A68A0F-0660-4741-8800-92C508FC4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5938" y="6169990"/>
                  <a:ext cx="121552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02FE81B-9D92-1846-8496-45B990338557}"/>
                </a:ext>
              </a:extLst>
            </p:cNvPr>
            <p:cNvSpPr/>
            <p:nvPr/>
          </p:nvSpPr>
          <p:spPr>
            <a:xfrm>
              <a:off x="8775722" y="5623554"/>
              <a:ext cx="1973140" cy="546436"/>
            </a:xfrm>
            <a:prstGeom prst="arc">
              <a:avLst>
                <a:gd name="adj1" fmla="val 10748778"/>
                <a:gd name="adj2" fmla="val 330422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4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317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2021-11-19T18:40:00Z</dcterms:created>
  <dcterms:modified xsi:type="dcterms:W3CDTF">2021-11-21T18:46:26Z</dcterms:modified>
</cp:coreProperties>
</file>