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90" r:id="rId3"/>
    <p:sldId id="294" r:id="rId4"/>
    <p:sldId id="2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7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 of a gas - the big picture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5752E69-93E3-5E40-A5C7-EC2A6A0461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6" t="14335" r="6659" b="6851"/>
          <a:stretch/>
        </p:blipFill>
        <p:spPr bwMode="auto">
          <a:xfrm>
            <a:off x="524692" y="2121409"/>
            <a:ext cx="4071691" cy="32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8321F6-D1B9-3E47-9A1D-F109645DD398}"/>
                  </a:ext>
                </a:extLst>
              </p:cNvPr>
              <p:cNvSpPr/>
              <p:nvPr/>
            </p:nvSpPr>
            <p:spPr>
              <a:xfrm>
                <a:off x="1695273" y="1483852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8321F6-D1B9-3E47-9A1D-F109645DD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73" y="1483852"/>
                <a:ext cx="12271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36110DD-1D77-FA4D-BB52-CA966BA9B865}"/>
              </a:ext>
            </a:extLst>
          </p:cNvPr>
          <p:cNvGrpSpPr/>
          <p:nvPr/>
        </p:nvGrpSpPr>
        <p:grpSpPr>
          <a:xfrm>
            <a:off x="6321874" y="213950"/>
            <a:ext cx="4858773" cy="3088169"/>
            <a:chOff x="6321874" y="213950"/>
            <a:chExt cx="4858773" cy="308816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E3F2CA-EC2E-5041-8DE1-A9C33510E7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8" t="13703" r="6284" b="5637"/>
            <a:stretch/>
          </p:blipFill>
          <p:spPr bwMode="auto">
            <a:xfrm>
              <a:off x="7411378" y="213950"/>
              <a:ext cx="3769269" cy="308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B866648-4D77-8240-AE2D-87CB981A0B5A}"/>
                    </a:ext>
                  </a:extLst>
                </p:cNvPr>
                <p:cNvSpPr/>
                <p:nvPr/>
              </p:nvSpPr>
              <p:spPr>
                <a:xfrm>
                  <a:off x="6321874" y="1325019"/>
                  <a:ext cx="997709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B866648-4D77-8240-AE2D-87CB981A0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74" y="1325019"/>
                  <a:ext cx="997709" cy="693138"/>
                </a:xfrm>
                <a:prstGeom prst="rect">
                  <a:avLst/>
                </a:prstGeom>
                <a:blipFill>
                  <a:blip r:embed="rId5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6A278D-EA63-AB48-81D6-5F2634F7890E}"/>
              </a:ext>
            </a:extLst>
          </p:cNvPr>
          <p:cNvGrpSpPr/>
          <p:nvPr/>
        </p:nvGrpSpPr>
        <p:grpSpPr>
          <a:xfrm>
            <a:off x="6321874" y="3555882"/>
            <a:ext cx="4977155" cy="3048451"/>
            <a:chOff x="6321874" y="3555882"/>
            <a:chExt cx="4977155" cy="3048451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9CFF463D-D0BD-BB4D-B3CB-1A2C1F1026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3" t="14871" r="6173" b="5970"/>
            <a:stretch/>
          </p:blipFill>
          <p:spPr bwMode="auto">
            <a:xfrm>
              <a:off x="7411378" y="3555882"/>
              <a:ext cx="3887651" cy="3048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D1529EC-82CD-C645-8133-F63E08D4873B}"/>
                    </a:ext>
                  </a:extLst>
                </p:cNvPr>
                <p:cNvSpPr/>
                <p:nvPr/>
              </p:nvSpPr>
              <p:spPr>
                <a:xfrm>
                  <a:off x="6321874" y="4386969"/>
                  <a:ext cx="1004121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D1529EC-82CD-C645-8133-F63E08D48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874" y="4386969"/>
                  <a:ext cx="1004121" cy="693908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2AF3875F-0986-8D46-B5D1-F3F18DB90BC9}"/>
              </a:ext>
            </a:extLst>
          </p:cNvPr>
          <p:cNvSpPr/>
          <p:nvPr/>
        </p:nvSpPr>
        <p:spPr>
          <a:xfrm>
            <a:off x="4452885" y="1688313"/>
            <a:ext cx="2814995" cy="975361"/>
          </a:xfrm>
          <a:prstGeom prst="arc">
            <a:avLst>
              <a:gd name="adj1" fmla="val 11218272"/>
              <a:gd name="adj2" fmla="val 17574835"/>
            </a:avLst>
          </a:prstGeom>
          <a:ln w="508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EBADDB9-58AB-C042-BC04-F13D03668D7C}"/>
              </a:ext>
            </a:extLst>
          </p:cNvPr>
          <p:cNvSpPr/>
          <p:nvPr/>
        </p:nvSpPr>
        <p:spPr>
          <a:xfrm flipV="1">
            <a:off x="4452884" y="3747778"/>
            <a:ext cx="2814995" cy="975361"/>
          </a:xfrm>
          <a:prstGeom prst="arc">
            <a:avLst>
              <a:gd name="adj1" fmla="val 11218272"/>
              <a:gd name="adj2" fmla="val 17574835"/>
            </a:avLst>
          </a:prstGeom>
          <a:ln w="50800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81A0A-D446-B44B-B745-114B08165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30"/>
          <a:stretch/>
        </p:blipFill>
        <p:spPr>
          <a:xfrm>
            <a:off x="427759" y="4513962"/>
            <a:ext cx="11336482" cy="162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A6B0B-C8BD-5749-9958-655EB8490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2" t="24199"/>
          <a:stretch/>
        </p:blipFill>
        <p:spPr>
          <a:xfrm>
            <a:off x="461553" y="1803483"/>
            <a:ext cx="8605770" cy="1854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85824B-E4E6-F249-8048-1EF16CC644AE}"/>
              </a:ext>
            </a:extLst>
          </p:cNvPr>
          <p:cNvSpPr txBox="1"/>
          <p:nvPr/>
        </p:nvSpPr>
        <p:spPr>
          <a:xfrm>
            <a:off x="608438" y="1215164"/>
            <a:ext cx="53424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Learning Goals (Wednesday)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368F9-6AF6-AE43-A552-11D4CC9FF0C4}"/>
              </a:ext>
            </a:extLst>
          </p:cNvPr>
          <p:cNvSpPr txBox="1"/>
          <p:nvPr/>
        </p:nvSpPr>
        <p:spPr>
          <a:xfrm>
            <a:off x="608438" y="3959964"/>
            <a:ext cx="4340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Learning Goals (Thursday)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2E561-B7AA-BD43-B8D2-8AE7BC8406EA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 of a gas - the details</a:t>
            </a:r>
          </a:p>
        </p:txBody>
      </p: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238128-7832-7C4E-9BD7-7E3C832DD903}"/>
              </a:ext>
            </a:extLst>
          </p:cNvPr>
          <p:cNvSpPr txBox="1"/>
          <p:nvPr/>
        </p:nvSpPr>
        <p:spPr>
          <a:xfrm>
            <a:off x="304221" y="137747"/>
            <a:ext cx="808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Analytical challenge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/>
              <p:nvPr/>
            </p:nvSpPr>
            <p:spPr>
              <a:xfrm>
                <a:off x="304221" y="928596"/>
                <a:ext cx="11375715" cy="1667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 </a:t>
                </a:r>
                <a:r>
                  <a:rPr lang="en-US" sz="2400" b="1" dirty="0"/>
                  <a:t>ideal gas</a:t>
                </a:r>
                <a:r>
                  <a:rPr lang="en-US" sz="2400" dirty="0"/>
                  <a:t>, derive algebraic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and use your results to explain the fact that, while both depend strongly on the volume, one of them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) is strictly a function of volume – it has no temperature dependence at all.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1" y="928596"/>
                <a:ext cx="11375715" cy="1667508"/>
              </a:xfrm>
              <a:prstGeom prst="rect">
                <a:avLst/>
              </a:prstGeom>
              <a:blipFill>
                <a:blip r:embed="rId2"/>
                <a:stretch>
                  <a:fillRect l="-893" r="-781" b="-6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A571695-FF64-0847-9214-DB75E98E46CB}"/>
              </a:ext>
            </a:extLst>
          </p:cNvPr>
          <p:cNvGrpSpPr/>
          <p:nvPr/>
        </p:nvGrpSpPr>
        <p:grpSpPr>
          <a:xfrm>
            <a:off x="960937" y="2651070"/>
            <a:ext cx="3769269" cy="3688832"/>
            <a:chOff x="7411378" y="-386713"/>
            <a:chExt cx="3769269" cy="36888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C590606-1872-144C-9E86-F3863AAD6D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8" t="13703" r="6284" b="5637"/>
            <a:stretch/>
          </p:blipFill>
          <p:spPr bwMode="auto">
            <a:xfrm>
              <a:off x="7411378" y="213950"/>
              <a:ext cx="3769269" cy="3088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462591F-2362-2749-828C-D83363E6E18E}"/>
                    </a:ext>
                  </a:extLst>
                </p:cNvPr>
                <p:cNvSpPr/>
                <p:nvPr/>
              </p:nvSpPr>
              <p:spPr>
                <a:xfrm>
                  <a:off x="8797157" y="-386713"/>
                  <a:ext cx="997709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462591F-2362-2749-828C-D83363E6E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7157" y="-386713"/>
                  <a:ext cx="997709" cy="693138"/>
                </a:xfrm>
                <a:prstGeom prst="rect">
                  <a:avLst/>
                </a:prstGeom>
                <a:blipFill>
                  <a:blip r:embed="rId4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688BC7-0A8B-8948-81B0-57E7667DCF6A}"/>
              </a:ext>
            </a:extLst>
          </p:cNvPr>
          <p:cNvGrpSpPr/>
          <p:nvPr/>
        </p:nvGrpSpPr>
        <p:grpSpPr>
          <a:xfrm>
            <a:off x="6570130" y="2597543"/>
            <a:ext cx="3887651" cy="3742359"/>
            <a:chOff x="7411378" y="2861974"/>
            <a:chExt cx="3887651" cy="3742359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B8559398-2E75-6F4A-96C2-B3B4495FBA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3" t="14871" r="6173" b="5970"/>
            <a:stretch/>
          </p:blipFill>
          <p:spPr bwMode="auto">
            <a:xfrm>
              <a:off x="7411378" y="3555882"/>
              <a:ext cx="3887651" cy="3048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6189A47-8A6C-4A47-B60B-FF81EFAF78AE}"/>
                    </a:ext>
                  </a:extLst>
                </p:cNvPr>
                <p:cNvSpPr/>
                <p:nvPr/>
              </p:nvSpPr>
              <p:spPr>
                <a:xfrm>
                  <a:off x="8841163" y="2861974"/>
                  <a:ext cx="1004121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6189A47-8A6C-4A47-B60B-FF81EFAF7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163" y="2861974"/>
                  <a:ext cx="1004121" cy="693908"/>
                </a:xfrm>
                <a:prstGeom prst="rect">
                  <a:avLst/>
                </a:prstGeom>
                <a:blipFill>
                  <a:blip r:embed="rId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405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238128-7832-7C4E-9BD7-7E3C832DD903}"/>
              </a:ext>
            </a:extLst>
          </p:cNvPr>
          <p:cNvSpPr txBox="1"/>
          <p:nvPr/>
        </p:nvSpPr>
        <p:spPr>
          <a:xfrm>
            <a:off x="304221" y="137747"/>
            <a:ext cx="8087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Analytical challenge #2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/>
              <p:nvPr/>
            </p:nvSpPr>
            <p:spPr>
              <a:xfrm>
                <a:off x="304221" y="928596"/>
                <a:ext cx="10705155" cy="5284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Turns out, a pretty important quantity in thermodynamics is a quantity called the “internal pressure,” given the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. The internal pressure can be measured, but it can also be obtained analytically, according to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Use this equation to come up with 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for 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/>
                  <a:t>an ideal gas, and </a:t>
                </a:r>
              </a:p>
              <a:p>
                <a:pPr marL="457200" indent="-457200">
                  <a:buFont typeface="+mj-lt"/>
                  <a:buAutoNum type="arabicParenR"/>
                </a:pPr>
                <a:r>
                  <a:rPr lang="en-US" sz="2400" dirty="0"/>
                  <a:t>a vdw gas.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Then sketch a plot of what you think the thermodynamic surface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looks like for each.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4CDFE4C-FC54-2B4F-BF5A-CFB14FCFD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1" y="928596"/>
                <a:ext cx="10705155" cy="5284652"/>
              </a:xfrm>
              <a:prstGeom prst="rect">
                <a:avLst/>
              </a:prstGeom>
              <a:blipFill>
                <a:blip r:embed="rId2"/>
                <a:stretch>
                  <a:fillRect l="-949" t="-718" r="-1423" b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74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184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51</cp:revision>
  <dcterms:created xsi:type="dcterms:W3CDTF">2018-08-07T04:05:17Z</dcterms:created>
  <dcterms:modified xsi:type="dcterms:W3CDTF">2021-09-10T15:05:06Z</dcterms:modified>
</cp:coreProperties>
</file>