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84" r:id="rId2"/>
    <p:sldId id="299" r:id="rId3"/>
    <p:sldId id="279" r:id="rId4"/>
    <p:sldId id="257" r:id="rId5"/>
    <p:sldId id="286" r:id="rId6"/>
    <p:sldId id="264" r:id="rId7"/>
    <p:sldId id="288" r:id="rId8"/>
    <p:sldId id="334" r:id="rId9"/>
    <p:sldId id="263" r:id="rId10"/>
    <p:sldId id="289" r:id="rId11"/>
    <p:sldId id="312" r:id="rId12"/>
    <p:sldId id="314" r:id="rId13"/>
    <p:sldId id="316" r:id="rId14"/>
    <p:sldId id="291" r:id="rId15"/>
    <p:sldId id="319" r:id="rId16"/>
    <p:sldId id="321" r:id="rId17"/>
    <p:sldId id="320" r:id="rId18"/>
    <p:sldId id="324" r:id="rId19"/>
    <p:sldId id="325" r:id="rId20"/>
    <p:sldId id="272" r:id="rId21"/>
    <p:sldId id="326" r:id="rId22"/>
    <p:sldId id="297" r:id="rId23"/>
    <p:sldId id="327" r:id="rId24"/>
    <p:sldId id="335" r:id="rId25"/>
    <p:sldId id="336" r:id="rId26"/>
    <p:sldId id="269" r:id="rId27"/>
    <p:sldId id="328" r:id="rId28"/>
    <p:sldId id="310" r:id="rId29"/>
    <p:sldId id="303" r:id="rId30"/>
    <p:sldId id="304" r:id="rId31"/>
    <p:sldId id="305" r:id="rId32"/>
    <p:sldId id="306" r:id="rId33"/>
    <p:sldId id="311" r:id="rId34"/>
    <p:sldId id="329" r:id="rId35"/>
    <p:sldId id="337" r:id="rId36"/>
    <p:sldId id="332" r:id="rId37"/>
    <p:sldId id="333" r:id="rId38"/>
    <p:sldId id="262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822"/>
    <p:restoredTop sz="94694"/>
  </p:normalViewPr>
  <p:slideViewPr>
    <p:cSldViewPr snapToGrid="0" snapToObjects="1">
      <p:cViewPr varScale="1">
        <p:scale>
          <a:sx n="93" d="100"/>
          <a:sy n="93" d="100"/>
        </p:scale>
        <p:origin x="240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99069-6DB0-1346-8048-0E4FAE7A83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85BC24-28F0-7D40-BA35-B06FF82CCB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E38DA-1D00-D447-A759-2D43130E1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07D29-3B7E-5D4D-85A8-82C91ED8015E}" type="datetimeFigureOut">
              <a:rPr lang="en-US" smtClean="0"/>
              <a:t>9/20/21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11DC4-64C1-2243-A0FF-367A4D3A9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0A075-E48E-7D43-BCF9-0FEAF881C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42433-EC7F-2741-9BF7-9A9D5EC5D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015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4462D-43A6-F940-847A-12A9418C1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3857FC-641A-4346-A074-64D0ACD955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FE5AC-1CFB-3D44-9265-BA4EF5E8C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07D29-3B7E-5D4D-85A8-82C91ED8015E}" type="datetimeFigureOut">
              <a:rPr lang="en-US" smtClean="0"/>
              <a:t>9/20/21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F26FC8-C028-9A49-8403-4EB2A3D8E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4865AC-6B85-254E-B265-279FAF06D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42433-EC7F-2741-9BF7-9A9D5EC5D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955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D561E4-CEA8-BB41-B8FA-0CFDC76D00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A85182-3C3E-4748-9B9A-4C8C746742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930FB-D15D-C440-8FC5-FB41B4861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07D29-3B7E-5D4D-85A8-82C91ED8015E}" type="datetimeFigureOut">
              <a:rPr lang="en-US" smtClean="0"/>
              <a:t>9/20/21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B722E-1032-0C45-91FD-56F529177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53031-A227-2C4E-A5F1-534836937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42433-EC7F-2741-9BF7-9A9D5EC5D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755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4F2A5-98B3-204F-8682-6C3FF1FEA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BE562-23FF-874C-B188-906D02EBF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8DD9D-3D3A-2949-9022-820D22D68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07D29-3B7E-5D4D-85A8-82C91ED8015E}" type="datetimeFigureOut">
              <a:rPr lang="en-US" smtClean="0"/>
              <a:t>9/20/21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40566-5D9D-E04F-B783-02C767EAF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527FF-767D-C342-B327-5CD6DD3B7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42433-EC7F-2741-9BF7-9A9D5EC5D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927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65A62-2102-5D43-9377-4E4043052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0750AD-E5F9-0A47-9B40-A20F631F5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213BAE-EBA6-334A-A867-6562BCC88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07D29-3B7E-5D4D-85A8-82C91ED8015E}" type="datetimeFigureOut">
              <a:rPr lang="en-US" smtClean="0"/>
              <a:t>9/20/21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A3E3F-775A-D94B-BA86-79EF792BE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03B41-7205-1849-A1C7-BCC1D13D5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42433-EC7F-2741-9BF7-9A9D5EC5D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645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325BB-AAF6-B548-A843-A8ACC57DE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2F000-5DE2-F244-A69A-1063199843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9DCD25-670A-B643-80B4-98D013DB75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23B184-4560-F94C-AC8A-3D0AF1F57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07D29-3B7E-5D4D-85A8-82C91ED8015E}" type="datetimeFigureOut">
              <a:rPr lang="en-US" smtClean="0"/>
              <a:t>9/20/21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A399CB-BB5E-514B-ACF2-B3191C054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7C9188-B1F4-C544-BBD8-FB4D8B6A6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42433-EC7F-2741-9BF7-9A9D5EC5D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20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300B4-D777-894E-9B40-E22CA92F0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BA5006-1E05-8847-9DEB-71D8D133D9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AE3BB8-91E4-B444-A9FB-F6F8DACD7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9511EC-AC35-9443-86DC-A725DB39A4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400962-C309-7044-9C85-8F14ABC1DC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A94C01-70EE-B54A-BCF1-77D0EA6D6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07D29-3B7E-5D4D-85A8-82C91ED8015E}" type="datetimeFigureOut">
              <a:rPr lang="en-US" smtClean="0"/>
              <a:t>9/20/21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820A7E-C9BF-BB4E-8380-5816B6800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6034E-BFD8-6048-9384-519688F84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42433-EC7F-2741-9BF7-9A9D5EC5D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017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9A873-E0D5-324E-B6DE-EDBF2D34F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F885C8-EB53-EB41-A4E1-6C39EB99B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07D29-3B7E-5D4D-85A8-82C91ED8015E}" type="datetimeFigureOut">
              <a:rPr lang="en-US" smtClean="0"/>
              <a:t>9/20/21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1AA523-7834-0C44-9D67-435756045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3E134F-510C-A84F-8B35-9F50245A8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42433-EC7F-2741-9BF7-9A9D5EC5D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859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EDA98C-F98F-5247-A222-53D4BAE09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07D29-3B7E-5D4D-85A8-82C91ED8015E}" type="datetimeFigureOut">
              <a:rPr lang="en-US" smtClean="0"/>
              <a:t>9/20/21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277541-CAB8-354F-AE08-461DA06CC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F2D085-9F3F-2049-B545-33C57E293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42433-EC7F-2741-9BF7-9A9D5EC5D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837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E62CC-F9F9-194E-AF54-50EE2EB5D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B3CBD-8D91-3D4A-A9D7-99CDB6B54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B6F60C-8072-B947-A532-81A5EA2A8B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B15FE1-947C-744C-8A30-4ED2D928A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07D29-3B7E-5D4D-85A8-82C91ED8015E}" type="datetimeFigureOut">
              <a:rPr lang="en-US" smtClean="0"/>
              <a:t>9/20/21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1C66EE-C74F-DA44-8778-117527E55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0DA574-DEA5-6F4A-B9D9-AE048F4C4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42433-EC7F-2741-9BF7-9A9D5EC5D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368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CCBA6-7BCB-9040-A5CD-8224EBECA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53AE47-46FB-E54D-AC2F-8CE71030AE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C445F3-ACE2-3B45-B9E6-4ADA5228B8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5155EF-87A4-2143-9F13-707A4724F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07D29-3B7E-5D4D-85A8-82C91ED8015E}" type="datetimeFigureOut">
              <a:rPr lang="en-US" smtClean="0"/>
              <a:t>9/20/21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040E5D-DB4F-2846-8455-BDF129475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B77F12-0004-7F47-B2CD-3C7F18BE4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42433-EC7F-2741-9BF7-9A9D5EC5D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410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680778-95F1-B147-BBBF-6C696CF0E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32AA4E-E0A5-BD47-96FE-D0D36A0756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61D613-61AA-CC4A-B633-5B4E5DFF39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07D29-3B7E-5D4D-85A8-82C91ED8015E}" type="datetimeFigureOut">
              <a:rPr lang="en-US" smtClean="0"/>
              <a:t>9/20/21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73FD5A-BB52-DA4B-A1C9-FAB68057D7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BCF7CB-C93E-D440-9A9D-386E5C95C1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42433-EC7F-2741-9BF7-9A9D5EC5D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484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7" Type="http://schemas.openxmlformats.org/officeDocument/2006/relationships/image" Target="../media/image26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21.png"/><Relationship Id="rId4" Type="http://schemas.openxmlformats.org/officeDocument/2006/relationships/image" Target="../media/image2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2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7" Type="http://schemas.openxmlformats.org/officeDocument/2006/relationships/image" Target="../media/image26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1.png"/><Relationship Id="rId5" Type="http://schemas.openxmlformats.org/officeDocument/2006/relationships/image" Target="../media/image221.png"/><Relationship Id="rId4" Type="http://schemas.openxmlformats.org/officeDocument/2006/relationships/image" Target="../media/image21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4.png"/><Relationship Id="rId7" Type="http://schemas.openxmlformats.org/officeDocument/2006/relationships/image" Target="../media/image37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2.pn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0.png"/><Relationship Id="rId5" Type="http://schemas.openxmlformats.org/officeDocument/2006/relationships/image" Target="../media/image240.png"/><Relationship Id="rId4" Type="http://schemas.openxmlformats.org/officeDocument/2006/relationships/image" Target="../media/image220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CB63A21-7279-9D42-8077-C7DDE7E0E8D4}"/>
              </a:ext>
            </a:extLst>
          </p:cNvPr>
          <p:cNvSpPr txBox="1"/>
          <p:nvPr/>
        </p:nvSpPr>
        <p:spPr>
          <a:xfrm>
            <a:off x="957072" y="631880"/>
            <a:ext cx="1027785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Extensive and intensive state functions</a:t>
            </a:r>
          </a:p>
          <a:p>
            <a:endParaRPr lang="en-US" sz="2400" dirty="0"/>
          </a:p>
          <a:p>
            <a:r>
              <a:rPr lang="en-US" sz="2400" dirty="0"/>
              <a:t>If you know the value of an </a:t>
            </a:r>
            <a:r>
              <a:rPr lang="en-US" sz="2400" b="1" dirty="0"/>
              <a:t>extensive</a:t>
            </a:r>
            <a:r>
              <a:rPr lang="en-US" sz="2400" dirty="0"/>
              <a:t> state function, you could (in principle) back out how many molecules you have. Knowing the value of an </a:t>
            </a:r>
            <a:r>
              <a:rPr lang="en-US" sz="2400" b="1" dirty="0"/>
              <a:t>intensive</a:t>
            </a:r>
            <a:r>
              <a:rPr lang="en-US" sz="2400" dirty="0"/>
              <a:t> state function doesn’t help with that. Examples: n, P, T, V, M, m.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Which are extensive?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Which are intensive? </a:t>
            </a:r>
          </a:p>
        </p:txBody>
      </p:sp>
    </p:spTree>
    <p:extLst>
      <p:ext uri="{BB962C8B-B14F-4D97-AF65-F5344CB8AC3E}">
        <p14:creationId xmlns:p14="http://schemas.microsoft.com/office/powerpoint/2010/main" val="1582339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C4D51AB-942B-FC45-BC1E-A73EAE9C61BD}"/>
                  </a:ext>
                </a:extLst>
              </p:cNvPr>
              <p:cNvSpPr txBox="1"/>
              <p:nvPr/>
            </p:nvSpPr>
            <p:spPr>
              <a:xfrm>
                <a:off x="234198" y="1733392"/>
                <a:ext cx="7482784" cy="26434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Importance of the fact that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4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𝑅𝑇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=4</m:t>
                    </m:r>
                    <m:f>
                      <m:f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𝑘𝐽</m:t>
                        </m:r>
                      </m:num>
                      <m:den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𝑚𝑜𝑙</m:t>
                        </m:r>
                      </m:den>
                    </m:f>
                  </m:oMath>
                </a14:m>
                <a:r>
                  <a:rPr lang="en-US" sz="2400" b="1" dirty="0"/>
                  <a:t> (at room T)  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A Hydrogen bond is </a:t>
                </a:r>
                <a14:m>
                  <m:oMath xmlns:m="http://schemas.openxmlformats.org/officeDocument/2006/math">
                    <m:r>
                      <a:rPr lang="en-US" sz="2400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≈23</m:t>
                    </m:r>
                    <m:f>
                      <m:fPr>
                        <m:ctrlPr>
                          <a:rPr lang="en-US" sz="24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400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kJ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400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mol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rgbClr val="7030A0"/>
                    </a:solidFill>
                  </a:rPr>
                  <a:t>. </a:t>
                </a:r>
                <a:r>
                  <a:rPr lang="en-US" sz="2400" dirty="0"/>
                  <a:t>So those stay intact at room temperature when hit with an </a:t>
                </a:r>
                <a:r>
                  <a:rPr lang="en-US" sz="2400" i="1" dirty="0"/>
                  <a:t>average</a:t>
                </a:r>
                <a:r>
                  <a:rPr lang="en-US" sz="2400" dirty="0"/>
                  <a:t> collision. However, the Maxwell distribution has a long tail … </a:t>
                </a:r>
                <a:r>
                  <a:rPr lang="en-US" sz="2400" b="1" dirty="0"/>
                  <a:t>Collisions at room temperature will eventually break Hydrogen bonds</a:t>
                </a:r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C4D51AB-942B-FC45-BC1E-A73EAE9C61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198" y="1733392"/>
                <a:ext cx="7482784" cy="2643416"/>
              </a:xfrm>
              <a:prstGeom prst="rect">
                <a:avLst/>
              </a:prstGeom>
              <a:blipFill>
                <a:blip r:embed="rId2"/>
                <a:stretch>
                  <a:fillRect l="-1186" r="-678" b="-43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923656F3-6CCE-EA4F-A09C-BD6803C831BA}"/>
              </a:ext>
            </a:extLst>
          </p:cNvPr>
          <p:cNvGrpSpPr/>
          <p:nvPr/>
        </p:nvGrpSpPr>
        <p:grpSpPr>
          <a:xfrm>
            <a:off x="7837624" y="4919924"/>
            <a:ext cx="1083871" cy="930925"/>
            <a:chOff x="8222635" y="973566"/>
            <a:chExt cx="1083871" cy="930925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72FBD7D-EA38-A04D-B960-4DF60E1091EE}"/>
                </a:ext>
              </a:extLst>
            </p:cNvPr>
            <p:cNvSpPr/>
            <p:nvPr/>
          </p:nvSpPr>
          <p:spPr>
            <a:xfrm>
              <a:off x="8222635" y="1293561"/>
              <a:ext cx="584617" cy="610930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933B48E-8E84-AE4A-8E53-9C964300F675}"/>
                </a:ext>
              </a:extLst>
            </p:cNvPr>
            <p:cNvSpPr/>
            <p:nvPr/>
          </p:nvSpPr>
          <p:spPr>
            <a:xfrm>
              <a:off x="8721889" y="973566"/>
              <a:ext cx="584617" cy="610930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7" name="Up Arrow 26">
            <a:extLst>
              <a:ext uri="{FF2B5EF4-FFF2-40B4-BE49-F238E27FC236}">
                <a16:creationId xmlns:a16="http://schemas.microsoft.com/office/drawing/2014/main" id="{8F237A84-AF0F-D147-B05A-DB0CF1FF0A6C}"/>
              </a:ext>
            </a:extLst>
          </p:cNvPr>
          <p:cNvSpPr/>
          <p:nvPr/>
        </p:nvSpPr>
        <p:spPr>
          <a:xfrm rot="1151003">
            <a:off x="8611627" y="3600701"/>
            <a:ext cx="448122" cy="99862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C192E0C-F19F-AC4D-A907-EC74BC1405A7}"/>
              </a:ext>
            </a:extLst>
          </p:cNvPr>
          <p:cNvSpPr txBox="1"/>
          <p:nvPr/>
        </p:nvSpPr>
        <p:spPr>
          <a:xfrm>
            <a:off x="7921531" y="5317416"/>
            <a:ext cx="538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D9D7D38-A256-6743-BC4D-3582E4F58FB9}"/>
              </a:ext>
            </a:extLst>
          </p:cNvPr>
          <p:cNvSpPr txBox="1"/>
          <p:nvPr/>
        </p:nvSpPr>
        <p:spPr>
          <a:xfrm>
            <a:off x="8432988" y="4994556"/>
            <a:ext cx="538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822403C8-B6DA-D042-858C-8B1A8A05009A}"/>
                  </a:ext>
                </a:extLst>
              </p:cNvPr>
              <p:cNvSpPr/>
              <p:nvPr/>
            </p:nvSpPr>
            <p:spPr>
              <a:xfrm>
                <a:off x="10746999" y="2432103"/>
                <a:ext cx="909223" cy="6183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b="0" i="0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f>
                        <m:fPr>
                          <m:ctrlPr>
                            <a:rPr lang="en-US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kJ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mol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822403C8-B6DA-D042-858C-8B1A8A0500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6999" y="2432103"/>
                <a:ext cx="909223" cy="618311"/>
              </a:xfrm>
              <a:prstGeom prst="rect">
                <a:avLst/>
              </a:prstGeom>
              <a:blipFill>
                <a:blip r:embed="rId3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DNA Structure (Interactive Tutorial) - sciencemusicvideos">
            <a:extLst>
              <a:ext uri="{FF2B5EF4-FFF2-40B4-BE49-F238E27FC236}">
                <a16:creationId xmlns:a16="http://schemas.microsoft.com/office/drawing/2014/main" id="{54F3957A-21B9-4045-917A-818C724B6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0369" y="1445197"/>
            <a:ext cx="2440070" cy="1798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17EDA44-9DC1-B647-AE4F-C30CC6800693}"/>
                  </a:ext>
                </a:extLst>
              </p:cNvPr>
              <p:cNvSpPr/>
              <p:nvPr/>
            </p:nvSpPr>
            <p:spPr>
              <a:xfrm>
                <a:off x="8971455" y="3866169"/>
                <a:ext cx="1580176" cy="6183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𝑅𝑇</m:t>
                      </m:r>
                      <m:r>
                        <a:rPr lang="en-US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≈4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𝑘𝐽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𝑚𝑜𝑙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17EDA44-9DC1-B647-AE4F-C30CC68006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1455" y="3866169"/>
                <a:ext cx="1580176" cy="618311"/>
              </a:xfrm>
              <a:prstGeom prst="rect">
                <a:avLst/>
              </a:prstGeom>
              <a:blipFill>
                <a:blip r:embed="rId5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7828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C4D51AB-942B-FC45-BC1E-A73EAE9C61BD}"/>
              </a:ext>
            </a:extLst>
          </p:cNvPr>
          <p:cNvSpPr txBox="1"/>
          <p:nvPr/>
        </p:nvSpPr>
        <p:spPr>
          <a:xfrm>
            <a:off x="0" y="46701"/>
            <a:ext cx="11527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U as a thermodynamic surface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E9FB773-8F1B-114D-9D1B-CBA452F21F8B}"/>
              </a:ext>
            </a:extLst>
          </p:cNvPr>
          <p:cNvGrpSpPr/>
          <p:nvPr/>
        </p:nvGrpSpPr>
        <p:grpSpPr>
          <a:xfrm>
            <a:off x="-3618566" y="-231786"/>
            <a:ext cx="13053795" cy="4650698"/>
            <a:chOff x="-4283584" y="384440"/>
            <a:chExt cx="15973245" cy="5605205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0C7EF17-4EDF-9F41-8A74-D64A809AEB55}"/>
                </a:ext>
              </a:extLst>
            </p:cNvPr>
            <p:cNvGrpSpPr/>
            <p:nvPr/>
          </p:nvGrpSpPr>
          <p:grpSpPr>
            <a:xfrm>
              <a:off x="-4283584" y="384440"/>
              <a:ext cx="10744199" cy="5605205"/>
              <a:chOff x="-3893692" y="-104932"/>
              <a:chExt cx="10744199" cy="5605205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FADEAE21-C6F2-D946-9C1B-505F59E56C7A}"/>
                  </a:ext>
                </a:extLst>
              </p:cNvPr>
              <p:cNvGrpSpPr/>
              <p:nvPr/>
            </p:nvGrpSpPr>
            <p:grpSpPr>
              <a:xfrm>
                <a:off x="-3893692" y="-104932"/>
                <a:ext cx="10744199" cy="5605205"/>
                <a:chOff x="-3488960" y="719528"/>
                <a:chExt cx="10744199" cy="5605205"/>
              </a:xfrm>
            </p:grpSpPr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01187D84-63A5-4749-BC7D-B6FE8930D6B8}"/>
                    </a:ext>
                  </a:extLst>
                </p:cNvPr>
                <p:cNvGrpSpPr/>
                <p:nvPr/>
              </p:nvGrpSpPr>
              <p:grpSpPr>
                <a:xfrm>
                  <a:off x="-3488960" y="719528"/>
                  <a:ext cx="10744199" cy="4172820"/>
                  <a:chOff x="-3488960" y="719528"/>
                  <a:chExt cx="10744199" cy="4172820"/>
                </a:xfrm>
              </p:grpSpPr>
              <p:sp>
                <p:nvSpPr>
                  <p:cNvPr id="28" name="Arc 27">
                    <a:extLst>
                      <a:ext uri="{FF2B5EF4-FFF2-40B4-BE49-F238E27FC236}">
                        <a16:creationId xmlns:a16="http://schemas.microsoft.com/office/drawing/2014/main" id="{4445925F-E9CA-124D-9AAC-D48D32817B30}"/>
                      </a:ext>
                    </a:extLst>
                  </p:cNvPr>
                  <p:cNvSpPr/>
                  <p:nvPr/>
                </p:nvSpPr>
                <p:spPr>
                  <a:xfrm>
                    <a:off x="-2874363" y="719528"/>
                    <a:ext cx="10129602" cy="3578915"/>
                  </a:xfrm>
                  <a:prstGeom prst="arc">
                    <a:avLst>
                      <a:gd name="adj1" fmla="val 177064"/>
                      <a:gd name="adj2" fmla="val 4173620"/>
                    </a:avLst>
                  </a:prstGeom>
                  <a:ln w="6350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" name="Arc 28">
                    <a:extLst>
                      <a:ext uri="{FF2B5EF4-FFF2-40B4-BE49-F238E27FC236}">
                        <a16:creationId xmlns:a16="http://schemas.microsoft.com/office/drawing/2014/main" id="{76AAC852-5E68-A844-AAFE-E0811535CBFF}"/>
                      </a:ext>
                    </a:extLst>
                  </p:cNvPr>
                  <p:cNvSpPr/>
                  <p:nvPr/>
                </p:nvSpPr>
                <p:spPr>
                  <a:xfrm>
                    <a:off x="-3488960" y="1534259"/>
                    <a:ext cx="10129602" cy="3358089"/>
                  </a:xfrm>
                  <a:prstGeom prst="arc">
                    <a:avLst>
                      <a:gd name="adj1" fmla="val 177064"/>
                      <a:gd name="adj2" fmla="val 4173620"/>
                    </a:avLst>
                  </a:prstGeom>
                  <a:ln w="6350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ED318A1A-F028-6548-9F71-3013EDF61ED4}"/>
                    </a:ext>
                  </a:extLst>
                </p:cNvPr>
                <p:cNvGrpSpPr/>
                <p:nvPr/>
              </p:nvGrpSpPr>
              <p:grpSpPr>
                <a:xfrm>
                  <a:off x="1106774" y="869430"/>
                  <a:ext cx="6148465" cy="5455303"/>
                  <a:chOff x="1154243" y="854440"/>
                  <a:chExt cx="6148465" cy="5455303"/>
                </a:xfrm>
              </p:grpSpPr>
              <p:sp>
                <p:nvSpPr>
                  <p:cNvPr id="15" name="Frame 14">
                    <a:extLst>
                      <a:ext uri="{FF2B5EF4-FFF2-40B4-BE49-F238E27FC236}">
                        <a16:creationId xmlns:a16="http://schemas.microsoft.com/office/drawing/2014/main" id="{F416F100-8184-174C-A216-6A57C440F5B3}"/>
                      </a:ext>
                    </a:extLst>
                  </p:cNvPr>
                  <p:cNvSpPr/>
                  <p:nvPr/>
                </p:nvSpPr>
                <p:spPr>
                  <a:xfrm>
                    <a:off x="2188564" y="2338466"/>
                    <a:ext cx="4407108" cy="3492708"/>
                  </a:xfrm>
                  <a:prstGeom prst="frame">
                    <a:avLst>
                      <a:gd name="adj1" fmla="val 177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" name="Frame 15">
                    <a:extLst>
                      <a:ext uri="{FF2B5EF4-FFF2-40B4-BE49-F238E27FC236}">
                        <a16:creationId xmlns:a16="http://schemas.microsoft.com/office/drawing/2014/main" id="{982E6E5C-DD82-C94C-8B81-4A20B5CE36D9}"/>
                      </a:ext>
                    </a:extLst>
                  </p:cNvPr>
                  <p:cNvSpPr/>
                  <p:nvPr/>
                </p:nvSpPr>
                <p:spPr>
                  <a:xfrm>
                    <a:off x="2865620" y="1859897"/>
                    <a:ext cx="4407108" cy="3492708"/>
                  </a:xfrm>
                  <a:prstGeom prst="frame">
                    <a:avLst>
                      <a:gd name="adj1" fmla="val 177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7" name="Straight Connector 16">
                    <a:extLst>
                      <a:ext uri="{FF2B5EF4-FFF2-40B4-BE49-F238E27FC236}">
                        <a16:creationId xmlns:a16="http://schemas.microsoft.com/office/drawing/2014/main" id="{9610D4E5-1E68-2A4B-9572-C1A0B07DC38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203554" y="1866835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Straight Connector 17">
                    <a:extLst>
                      <a:ext uri="{FF2B5EF4-FFF2-40B4-BE49-F238E27FC236}">
                        <a16:creationId xmlns:a16="http://schemas.microsoft.com/office/drawing/2014/main" id="{50C711C7-C66B-EC49-996D-2AB58647E46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35711" y="1917358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4193F12C-9759-1F4F-806D-DD87885AF5EA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35711" y="5334001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Connector 19">
                    <a:extLst>
                      <a:ext uri="{FF2B5EF4-FFF2-40B4-BE49-F238E27FC236}">
                        <a16:creationId xmlns:a16="http://schemas.microsoft.com/office/drawing/2014/main" id="{84EB1779-7B04-E344-8468-F61A6F440DB8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177322" y="5334001"/>
                    <a:ext cx="719528" cy="494675"/>
                  </a:xfrm>
                  <a:prstGeom prst="line">
                    <a:avLst/>
                  </a:prstGeom>
                  <a:ln w="63500">
                    <a:solidFill>
                      <a:srgbClr val="FFC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" name="Arc 20">
                    <a:extLst>
                      <a:ext uri="{FF2B5EF4-FFF2-40B4-BE49-F238E27FC236}">
                        <a16:creationId xmlns:a16="http://schemas.microsoft.com/office/drawing/2014/main" id="{CCBC5991-7AD3-954C-94BC-E1F1E633874B}"/>
                      </a:ext>
                    </a:extLst>
                  </p:cNvPr>
                  <p:cNvSpPr/>
                  <p:nvPr/>
                </p:nvSpPr>
                <p:spPr>
                  <a:xfrm>
                    <a:off x="1154243" y="3606251"/>
                    <a:ext cx="1742607" cy="1286097"/>
                  </a:xfrm>
                  <a:prstGeom prst="arc">
                    <a:avLst>
                      <a:gd name="adj1" fmla="val 286563"/>
                      <a:gd name="adj2" fmla="val 4173620"/>
                    </a:avLst>
                  </a:prstGeom>
                  <a:ln w="6350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" name="Arc 21">
                    <a:extLst>
                      <a:ext uri="{FF2B5EF4-FFF2-40B4-BE49-F238E27FC236}">
                        <a16:creationId xmlns:a16="http://schemas.microsoft.com/office/drawing/2014/main" id="{420D9DFD-0942-8145-BEF5-BFC98A335A9D}"/>
                      </a:ext>
                    </a:extLst>
                  </p:cNvPr>
                  <p:cNvSpPr/>
                  <p:nvPr/>
                </p:nvSpPr>
                <p:spPr>
                  <a:xfrm>
                    <a:off x="5024204" y="854440"/>
                    <a:ext cx="2278504" cy="2751812"/>
                  </a:xfrm>
                  <a:prstGeom prst="arc">
                    <a:avLst>
                      <a:gd name="adj1" fmla="val 1566044"/>
                      <a:gd name="adj2" fmla="val 4173620"/>
                    </a:avLst>
                  </a:prstGeom>
                  <a:ln w="6350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8324974F-019C-694F-A38B-5BB107AA95F7}"/>
                      </a:ext>
                    </a:extLst>
                  </p:cNvPr>
                  <p:cNvSpPr/>
                  <p:nvPr/>
                </p:nvSpPr>
                <p:spPr>
                  <a:xfrm>
                    <a:off x="1159888" y="2776662"/>
                    <a:ext cx="917687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U(T,V)</a:t>
                    </a:r>
                  </a:p>
                </p:txBody>
              </p:sp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C287793E-512D-8F45-9C2D-B83A7A230F21}"/>
                      </a:ext>
                    </a:extLst>
                  </p:cNvPr>
                  <p:cNvSpPr/>
                  <p:nvPr/>
                </p:nvSpPr>
                <p:spPr>
                  <a:xfrm>
                    <a:off x="3933242" y="5848078"/>
                    <a:ext cx="335348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T</a:t>
                    </a:r>
                  </a:p>
                </p:txBody>
              </p:sp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0EEB4870-398D-7D40-B4FB-62E9CF56A5C1}"/>
                      </a:ext>
                    </a:extLst>
                  </p:cNvPr>
                  <p:cNvSpPr/>
                  <p:nvPr/>
                </p:nvSpPr>
                <p:spPr>
                  <a:xfrm>
                    <a:off x="2356977" y="5154916"/>
                    <a:ext cx="35939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V</a:t>
                    </a:r>
                  </a:p>
                </p:txBody>
              </p:sp>
              <p:cxnSp>
                <p:nvCxnSpPr>
                  <p:cNvPr id="26" name="Straight Connector 25">
                    <a:extLst>
                      <a:ext uri="{FF2B5EF4-FFF2-40B4-BE49-F238E27FC236}">
                        <a16:creationId xmlns:a16="http://schemas.microsoft.com/office/drawing/2014/main" id="{110D46C8-43DD-034E-AE06-ECBDD85B2A3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3554" y="5795613"/>
                    <a:ext cx="4314667" cy="0"/>
                  </a:xfrm>
                  <a:prstGeom prst="line">
                    <a:avLst/>
                  </a:prstGeom>
                  <a:ln w="635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323CC35-8512-2F4F-AE21-D965500DB4C5}"/>
                  </a:ext>
                </a:extLst>
              </p:cNvPr>
              <p:cNvSpPr txBox="1"/>
              <p:nvPr/>
            </p:nvSpPr>
            <p:spPr>
              <a:xfrm>
                <a:off x="3102964" y="4543135"/>
                <a:ext cx="288810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“State Space”</a:t>
                </a: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83FC17E-840D-E641-BEA0-EF93D8218FAC}"/>
                </a:ext>
              </a:extLst>
            </p:cNvPr>
            <p:cNvGrpSpPr/>
            <p:nvPr/>
          </p:nvGrpSpPr>
          <p:grpSpPr>
            <a:xfrm>
              <a:off x="4732591" y="2091934"/>
              <a:ext cx="6957070" cy="1847182"/>
              <a:chOff x="4732591" y="2091934"/>
              <a:chExt cx="6957070" cy="184718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" name="Rectangle 2">
                    <a:extLst>
                      <a:ext uri="{FF2B5EF4-FFF2-40B4-BE49-F238E27FC236}">
                        <a16:creationId xmlns:a16="http://schemas.microsoft.com/office/drawing/2014/main" id="{037509B6-4827-1844-BA58-CB6252712235}"/>
                      </a:ext>
                    </a:extLst>
                  </p:cNvPr>
                  <p:cNvSpPr/>
                  <p:nvPr/>
                </p:nvSpPr>
                <p:spPr>
                  <a:xfrm>
                    <a:off x="9432903" y="2091934"/>
                    <a:ext cx="2256758" cy="102767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sz="24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𝑈</m:t>
                                      </m:r>
                                    </m:num>
                                    <m:den>
                                      <m:r>
                                        <a:rPr lang="en-US" sz="24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sz="24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≡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3" name="Rectangle 2">
                    <a:extLst>
                      <a:ext uri="{FF2B5EF4-FFF2-40B4-BE49-F238E27FC236}">
                        <a16:creationId xmlns:a16="http://schemas.microsoft.com/office/drawing/2014/main" id="{037509B6-4827-1844-BA58-CB625271223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32903" y="2091934"/>
                    <a:ext cx="2256758" cy="1027671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441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FF929EF1-C156-4E40-985E-523AA125C09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32591" y="2650865"/>
                <a:ext cx="4379855" cy="1288251"/>
              </a:xfrm>
              <a:prstGeom prst="straightConnector1">
                <a:avLst/>
              </a:prstGeom>
              <a:ln w="635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87866CD7-D962-CE46-804F-272A5919E51A}"/>
              </a:ext>
            </a:extLst>
          </p:cNvPr>
          <p:cNvSpPr/>
          <p:nvPr/>
        </p:nvSpPr>
        <p:spPr>
          <a:xfrm>
            <a:off x="1930746" y="4898452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i="1" dirty="0"/>
              <a:t>Isochoric heating</a:t>
            </a:r>
            <a:endParaRPr lang="en-US" sz="2400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1EFF8A5-BAC9-8041-BB2D-226F16767CE8}"/>
              </a:ext>
            </a:extLst>
          </p:cNvPr>
          <p:cNvCxnSpPr>
            <a:cxnSpLocks/>
          </p:cNvCxnSpPr>
          <p:nvPr/>
        </p:nvCxnSpPr>
        <p:spPr>
          <a:xfrm>
            <a:off x="967826" y="5139609"/>
            <a:ext cx="841699" cy="0"/>
          </a:xfrm>
          <a:prstGeom prst="line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9AF7AA4-AB67-714F-94D6-BCCB64E57D17}"/>
                  </a:ext>
                </a:extLst>
              </p:cNvPr>
              <p:cNvSpPr txBox="1"/>
              <p:nvPr/>
            </p:nvSpPr>
            <p:spPr>
              <a:xfrm>
                <a:off x="5881521" y="2669140"/>
                <a:ext cx="5645663" cy="36912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If the only way molecules could store energy was translational, U and C</a:t>
                </a:r>
                <a:r>
                  <a:rPr lang="en-US" sz="2400" baseline="-25000" dirty="0"/>
                  <a:t>V</a:t>
                </a:r>
                <a:r>
                  <a:rPr lang="en-US" sz="2400" dirty="0"/>
                  <a:t> would be really easy:</a:t>
                </a:r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𝑛𝑅𝑇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𝑛𝑅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9AF7AA4-AB67-714F-94D6-BCCB64E57D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1521" y="2669140"/>
                <a:ext cx="5645663" cy="3691267"/>
              </a:xfrm>
              <a:prstGeom prst="rect">
                <a:avLst/>
              </a:prstGeom>
              <a:blipFill>
                <a:blip r:embed="rId3"/>
                <a:stretch>
                  <a:fillRect l="-1798" t="-1375" r="-26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8462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C4D51AB-942B-FC45-BC1E-A73EAE9C61BD}"/>
                  </a:ext>
                </a:extLst>
              </p:cNvPr>
              <p:cNvSpPr txBox="1"/>
              <p:nvPr/>
            </p:nvSpPr>
            <p:spPr>
              <a:xfrm>
                <a:off x="122990" y="194646"/>
                <a:ext cx="7697329" cy="39386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But molecules also rotate!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Diatomic &amp; linear molecules (N</a:t>
                </a:r>
                <a:r>
                  <a:rPr lang="en-US" sz="2400" baseline="-25000" dirty="0"/>
                  <a:t>2</a:t>
                </a:r>
                <a:r>
                  <a:rPr lang="en-US" sz="2400" dirty="0"/>
                  <a:t>, H</a:t>
                </a:r>
                <a:r>
                  <a:rPr lang="en-US" sz="2400" baseline="-25000" dirty="0"/>
                  <a:t>2</a:t>
                </a:r>
                <a:r>
                  <a:rPr lang="en-US" sz="2400" dirty="0"/>
                  <a:t>, F</a:t>
                </a:r>
                <a:r>
                  <a:rPr lang="en-US" sz="2400" baseline="-25000" dirty="0"/>
                  <a:t>2</a:t>
                </a:r>
                <a:r>
                  <a:rPr lang="en-US" sz="2400" dirty="0"/>
                  <a:t>, CO</a:t>
                </a:r>
                <a:r>
                  <a:rPr lang="en-US" sz="2400" baseline="-25000" dirty="0"/>
                  <a:t>2</a:t>
                </a:r>
                <a:r>
                  <a:rPr lang="en-US" sz="2400" dirty="0"/>
                  <a:t>, etc.) have </a:t>
                </a:r>
                <a:r>
                  <a:rPr lang="en-US" sz="2400" b="1" dirty="0"/>
                  <a:t>two</a:t>
                </a:r>
                <a:r>
                  <a:rPr lang="en-US" sz="2400" dirty="0"/>
                  <a:t> ways to rotate. Nonlinear molecules (H</a:t>
                </a:r>
                <a:r>
                  <a:rPr lang="en-US" sz="2400" baseline="-25000" dirty="0"/>
                  <a:t>2</a:t>
                </a:r>
                <a:r>
                  <a:rPr lang="en-US" sz="2400" dirty="0"/>
                  <a:t>O, CH</a:t>
                </a:r>
                <a:r>
                  <a:rPr lang="en-US" sz="2400" baseline="-25000" dirty="0"/>
                  <a:t>4</a:t>
                </a:r>
                <a:r>
                  <a:rPr lang="en-US" sz="2400" dirty="0"/>
                  <a:t>, etc.) have </a:t>
                </a:r>
                <a:r>
                  <a:rPr lang="en-US" sz="2400" b="1" dirty="0"/>
                  <a:t>three</a:t>
                </a:r>
                <a:r>
                  <a:rPr lang="en-US" sz="2400" dirty="0"/>
                  <a:t> ways to rotate.</a:t>
                </a:r>
              </a:p>
              <a:p>
                <a:endParaRPr lang="en-US" sz="2400" dirty="0"/>
              </a:p>
              <a:p>
                <a:r>
                  <a:rPr lang="en-US" sz="2400" b="1" dirty="0"/>
                  <a:t>Rule for rotational energy </a:t>
                </a:r>
                <a:r>
                  <a:rPr lang="en-US" sz="2400" dirty="0"/>
                  <a:t>is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Diatomic/Linear: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𝑟𝑜𝑡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𝑅𝑇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C4D51AB-942B-FC45-BC1E-A73EAE9C61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90" y="194646"/>
                <a:ext cx="7697329" cy="3938642"/>
              </a:xfrm>
              <a:prstGeom prst="rect">
                <a:avLst/>
              </a:prstGeom>
              <a:blipFill>
                <a:blip r:embed="rId2"/>
                <a:stretch>
                  <a:fillRect l="-1318" t="-1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03B976F5-B0CF-3C47-8BA9-D3833E6A7EAC}"/>
              </a:ext>
            </a:extLst>
          </p:cNvPr>
          <p:cNvGrpSpPr/>
          <p:nvPr/>
        </p:nvGrpSpPr>
        <p:grpSpPr>
          <a:xfrm>
            <a:off x="8634465" y="835311"/>
            <a:ext cx="3169561" cy="1200329"/>
            <a:chOff x="7000078" y="4012196"/>
            <a:chExt cx="3169561" cy="1089726"/>
          </a:xfrm>
        </p:grpSpPr>
        <p:sp>
          <p:nvSpPr>
            <p:cNvPr id="17" name="Curved Left Arrow 16">
              <a:extLst>
                <a:ext uri="{FF2B5EF4-FFF2-40B4-BE49-F238E27FC236}">
                  <a16:creationId xmlns:a16="http://schemas.microsoft.com/office/drawing/2014/main" id="{27070A57-3381-5D49-8D72-7F550D67CA37}"/>
                </a:ext>
              </a:extLst>
            </p:cNvPr>
            <p:cNvSpPr/>
            <p:nvPr/>
          </p:nvSpPr>
          <p:spPr>
            <a:xfrm rot="3051927">
              <a:off x="7235692" y="4495325"/>
              <a:ext cx="359293" cy="830522"/>
            </a:xfrm>
            <a:prstGeom prst="curvedLeftArrow">
              <a:avLst>
                <a:gd name="adj1" fmla="val 26035"/>
                <a:gd name="adj2" fmla="val 83125"/>
                <a:gd name="adj3" fmla="val 25000"/>
              </a:avLst>
            </a:prstGeom>
            <a:ln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EE477FB-F0BC-6B44-92BF-A012311F21E0}"/>
                </a:ext>
              </a:extLst>
            </p:cNvPr>
            <p:cNvSpPr txBox="1"/>
            <p:nvPr/>
          </p:nvSpPr>
          <p:spPr>
            <a:xfrm>
              <a:off x="8199541" y="4012196"/>
              <a:ext cx="1970098" cy="10897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Rotating in-plane and out-of-plane</a:t>
              </a:r>
            </a:p>
          </p:txBody>
        </p:sp>
      </p:grpSp>
      <p:pic>
        <p:nvPicPr>
          <p:cNvPr id="2050" name="Picture 2" descr="260h [licensed for non-commercial use only] / Vibrational and Rotational Spectroscopy">
            <a:extLst>
              <a:ext uri="{FF2B5EF4-FFF2-40B4-BE49-F238E27FC236}">
                <a16:creationId xmlns:a16="http://schemas.microsoft.com/office/drawing/2014/main" id="{F1191DAB-165D-8B40-8779-0838ED6680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4442" y="3045344"/>
            <a:ext cx="2395296" cy="200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4FDD714F-4D10-6848-B7CC-24414EC0A972}"/>
              </a:ext>
            </a:extLst>
          </p:cNvPr>
          <p:cNvGrpSpPr/>
          <p:nvPr/>
        </p:nvGrpSpPr>
        <p:grpSpPr>
          <a:xfrm>
            <a:off x="8157526" y="870886"/>
            <a:ext cx="1133831" cy="930925"/>
            <a:chOff x="7837624" y="4919924"/>
            <a:chExt cx="1133831" cy="930925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0DD742C-3F5C-AA4E-BF5A-96B9CDE27EAA}"/>
                </a:ext>
              </a:extLst>
            </p:cNvPr>
            <p:cNvGrpSpPr/>
            <p:nvPr/>
          </p:nvGrpSpPr>
          <p:grpSpPr>
            <a:xfrm>
              <a:off x="7837624" y="4919924"/>
              <a:ext cx="1083871" cy="930925"/>
              <a:chOff x="8222635" y="973566"/>
              <a:chExt cx="1083871" cy="930925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62B341EA-E5A0-6142-9295-373A202DDD02}"/>
                  </a:ext>
                </a:extLst>
              </p:cNvPr>
              <p:cNvSpPr/>
              <p:nvPr/>
            </p:nvSpPr>
            <p:spPr>
              <a:xfrm>
                <a:off x="8222635" y="1293561"/>
                <a:ext cx="584617" cy="610930"/>
              </a:xfrm>
              <a:prstGeom prst="ellipse">
                <a:avLst/>
              </a:prstGeom>
              <a:solidFill>
                <a:schemeClr val="accent1">
                  <a:alpha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E3AE3BB0-57FB-3F4B-BA88-9D2BFFA6FE22}"/>
                  </a:ext>
                </a:extLst>
              </p:cNvPr>
              <p:cNvSpPr/>
              <p:nvPr/>
            </p:nvSpPr>
            <p:spPr>
              <a:xfrm>
                <a:off x="8721889" y="973566"/>
                <a:ext cx="584617" cy="610930"/>
              </a:xfrm>
              <a:prstGeom prst="ellipse">
                <a:avLst/>
              </a:prstGeom>
              <a:solidFill>
                <a:schemeClr val="accent1">
                  <a:alpha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B8FDCB3-BA1E-CC40-AB74-0D65AC366A8E}"/>
                </a:ext>
              </a:extLst>
            </p:cNvPr>
            <p:cNvSpPr txBox="1"/>
            <p:nvPr/>
          </p:nvSpPr>
          <p:spPr>
            <a:xfrm>
              <a:off x="7921531" y="5317416"/>
              <a:ext cx="5384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N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8DF40C3-4DC2-7545-8B27-C53A31CD7AC3}"/>
                </a:ext>
              </a:extLst>
            </p:cNvPr>
            <p:cNvSpPr txBox="1"/>
            <p:nvPr/>
          </p:nvSpPr>
          <p:spPr>
            <a:xfrm>
              <a:off x="8432988" y="4994556"/>
              <a:ext cx="5384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N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B3168BDA-F80C-B04A-AEA9-9AE3C72A7EE5}"/>
              </a:ext>
            </a:extLst>
          </p:cNvPr>
          <p:cNvSpPr txBox="1"/>
          <p:nvPr/>
        </p:nvSpPr>
        <p:spPr>
          <a:xfrm>
            <a:off x="8724442" y="5230193"/>
            <a:ext cx="28874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Rotating in three distinct directions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11255B1-9EEF-FC49-B8A9-DCEADB1CDAA2}"/>
                  </a:ext>
                </a:extLst>
              </p:cNvPr>
              <p:cNvSpPr txBox="1"/>
              <p:nvPr/>
            </p:nvSpPr>
            <p:spPr>
              <a:xfrm>
                <a:off x="122989" y="4489555"/>
                <a:ext cx="7697329" cy="1353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2400" b="1" dirty="0"/>
              </a:p>
              <a:p>
                <a:r>
                  <a:rPr lang="en-US" sz="2400" dirty="0"/>
                  <a:t>Nonlinear molecules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𝑟𝑜𝑡</m:t>
                        </m:r>
                      </m:sub>
                    </m:sSub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𝑅𝑇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11255B1-9EEF-FC49-B8A9-DCEADB1CDA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89" y="4489555"/>
                <a:ext cx="7697329" cy="1353319"/>
              </a:xfrm>
              <a:prstGeom prst="rect">
                <a:avLst/>
              </a:prstGeom>
              <a:blipFill>
                <a:blip r:embed="rId4"/>
                <a:stretch>
                  <a:fillRect l="-1318" b="-18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8876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C4D51AB-942B-FC45-BC1E-A73EAE9C61BD}"/>
                  </a:ext>
                </a:extLst>
              </p:cNvPr>
              <p:cNvSpPr txBox="1"/>
              <p:nvPr/>
            </p:nvSpPr>
            <p:spPr>
              <a:xfrm>
                <a:off x="122990" y="194646"/>
                <a:ext cx="7697329" cy="44609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But molecules also rotate!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Diatomic &amp; linear molecules (N</a:t>
                </a:r>
                <a:r>
                  <a:rPr lang="en-US" sz="2400" baseline="-25000" dirty="0"/>
                  <a:t>2</a:t>
                </a:r>
                <a:r>
                  <a:rPr lang="en-US" sz="2400" dirty="0"/>
                  <a:t>, H</a:t>
                </a:r>
                <a:r>
                  <a:rPr lang="en-US" sz="2400" baseline="-25000" dirty="0"/>
                  <a:t>2</a:t>
                </a:r>
                <a:r>
                  <a:rPr lang="en-US" sz="2400" dirty="0"/>
                  <a:t>, F</a:t>
                </a:r>
                <a:r>
                  <a:rPr lang="en-US" sz="2400" baseline="-25000" dirty="0"/>
                  <a:t>2</a:t>
                </a:r>
                <a:r>
                  <a:rPr lang="en-US" sz="2400" dirty="0"/>
                  <a:t>, CO</a:t>
                </a:r>
                <a:r>
                  <a:rPr lang="en-US" sz="2400" baseline="-25000" dirty="0"/>
                  <a:t>2</a:t>
                </a:r>
                <a:r>
                  <a:rPr lang="en-US" sz="2400" dirty="0"/>
                  <a:t>, etc.) have </a:t>
                </a:r>
                <a:r>
                  <a:rPr lang="en-US" sz="2400" b="1" dirty="0"/>
                  <a:t>two</a:t>
                </a:r>
                <a:r>
                  <a:rPr lang="en-US" sz="2400" dirty="0"/>
                  <a:t> ways to rotate. Nonlinear molecules (H</a:t>
                </a:r>
                <a:r>
                  <a:rPr lang="en-US" sz="2400" baseline="-25000" dirty="0"/>
                  <a:t>2</a:t>
                </a:r>
                <a:r>
                  <a:rPr lang="en-US" sz="2400" dirty="0"/>
                  <a:t>O, CH</a:t>
                </a:r>
                <a:r>
                  <a:rPr lang="en-US" sz="2400" baseline="-25000" dirty="0"/>
                  <a:t>4</a:t>
                </a:r>
                <a:r>
                  <a:rPr lang="en-US" sz="2400" dirty="0"/>
                  <a:t>, etc.) have </a:t>
                </a:r>
                <a:r>
                  <a:rPr lang="en-US" sz="2400" b="1" dirty="0"/>
                  <a:t>three</a:t>
                </a:r>
                <a:r>
                  <a:rPr lang="en-US" sz="2400" dirty="0"/>
                  <a:t> ways to rotate.</a:t>
                </a:r>
              </a:p>
              <a:p>
                <a:endParaRPr lang="en-US" sz="2400" dirty="0"/>
              </a:p>
              <a:p>
                <a:r>
                  <a:rPr lang="en-US" sz="2400" b="1" dirty="0"/>
                  <a:t>Rule for rotational energy </a:t>
                </a:r>
                <a:r>
                  <a:rPr lang="en-US" sz="2400" dirty="0"/>
                  <a:t>is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Diatomic/Linear: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𝑟𝑜𝑡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𝑅𝑇</m:t>
                    </m:r>
                  </m:oMath>
                </a14:m>
                <a:endParaRPr lang="en-US" sz="24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𝑟𝑜𝑡</m:t>
                        </m:r>
                      </m:sub>
                    </m:sSub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C4D51AB-942B-FC45-BC1E-A73EAE9C61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90" y="194646"/>
                <a:ext cx="7697329" cy="4460965"/>
              </a:xfrm>
              <a:prstGeom prst="rect">
                <a:avLst/>
              </a:prstGeom>
              <a:blipFill>
                <a:blip r:embed="rId2"/>
                <a:stretch>
                  <a:fillRect l="-1318" t="-11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03B976F5-B0CF-3C47-8BA9-D3833E6A7EAC}"/>
              </a:ext>
            </a:extLst>
          </p:cNvPr>
          <p:cNvGrpSpPr/>
          <p:nvPr/>
        </p:nvGrpSpPr>
        <p:grpSpPr>
          <a:xfrm>
            <a:off x="8634465" y="835311"/>
            <a:ext cx="3169561" cy="1200329"/>
            <a:chOff x="7000078" y="4012196"/>
            <a:chExt cx="3169561" cy="1089726"/>
          </a:xfrm>
        </p:grpSpPr>
        <p:sp>
          <p:nvSpPr>
            <p:cNvPr id="17" name="Curved Left Arrow 16">
              <a:extLst>
                <a:ext uri="{FF2B5EF4-FFF2-40B4-BE49-F238E27FC236}">
                  <a16:creationId xmlns:a16="http://schemas.microsoft.com/office/drawing/2014/main" id="{27070A57-3381-5D49-8D72-7F550D67CA37}"/>
                </a:ext>
              </a:extLst>
            </p:cNvPr>
            <p:cNvSpPr/>
            <p:nvPr/>
          </p:nvSpPr>
          <p:spPr>
            <a:xfrm rot="3051927">
              <a:off x="7235692" y="4495325"/>
              <a:ext cx="359293" cy="830522"/>
            </a:xfrm>
            <a:prstGeom prst="curvedLeftArrow">
              <a:avLst>
                <a:gd name="adj1" fmla="val 26035"/>
                <a:gd name="adj2" fmla="val 83125"/>
                <a:gd name="adj3" fmla="val 25000"/>
              </a:avLst>
            </a:prstGeom>
            <a:ln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EE477FB-F0BC-6B44-92BF-A012311F21E0}"/>
                </a:ext>
              </a:extLst>
            </p:cNvPr>
            <p:cNvSpPr txBox="1"/>
            <p:nvPr/>
          </p:nvSpPr>
          <p:spPr>
            <a:xfrm>
              <a:off x="8199541" y="4012196"/>
              <a:ext cx="1970098" cy="10897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Rotating in-plane and out-of-plane</a:t>
              </a:r>
            </a:p>
          </p:txBody>
        </p:sp>
      </p:grpSp>
      <p:pic>
        <p:nvPicPr>
          <p:cNvPr id="2050" name="Picture 2" descr="260h [licensed for non-commercial use only] / Vibrational and Rotational Spectroscopy">
            <a:extLst>
              <a:ext uri="{FF2B5EF4-FFF2-40B4-BE49-F238E27FC236}">
                <a16:creationId xmlns:a16="http://schemas.microsoft.com/office/drawing/2014/main" id="{F1191DAB-165D-8B40-8779-0838ED6680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4442" y="3045344"/>
            <a:ext cx="2395296" cy="200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4FDD714F-4D10-6848-B7CC-24414EC0A972}"/>
              </a:ext>
            </a:extLst>
          </p:cNvPr>
          <p:cNvGrpSpPr/>
          <p:nvPr/>
        </p:nvGrpSpPr>
        <p:grpSpPr>
          <a:xfrm>
            <a:off x="8157526" y="870886"/>
            <a:ext cx="1133831" cy="930925"/>
            <a:chOff x="7837624" y="4919924"/>
            <a:chExt cx="1133831" cy="930925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0DD742C-3F5C-AA4E-BF5A-96B9CDE27EAA}"/>
                </a:ext>
              </a:extLst>
            </p:cNvPr>
            <p:cNvGrpSpPr/>
            <p:nvPr/>
          </p:nvGrpSpPr>
          <p:grpSpPr>
            <a:xfrm>
              <a:off x="7837624" y="4919924"/>
              <a:ext cx="1083871" cy="930925"/>
              <a:chOff x="8222635" y="973566"/>
              <a:chExt cx="1083871" cy="930925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62B341EA-E5A0-6142-9295-373A202DDD02}"/>
                  </a:ext>
                </a:extLst>
              </p:cNvPr>
              <p:cNvSpPr/>
              <p:nvPr/>
            </p:nvSpPr>
            <p:spPr>
              <a:xfrm>
                <a:off x="8222635" y="1293561"/>
                <a:ext cx="584617" cy="610930"/>
              </a:xfrm>
              <a:prstGeom prst="ellipse">
                <a:avLst/>
              </a:prstGeom>
              <a:solidFill>
                <a:schemeClr val="accent1">
                  <a:alpha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E3AE3BB0-57FB-3F4B-BA88-9D2BFFA6FE22}"/>
                  </a:ext>
                </a:extLst>
              </p:cNvPr>
              <p:cNvSpPr/>
              <p:nvPr/>
            </p:nvSpPr>
            <p:spPr>
              <a:xfrm>
                <a:off x="8721889" y="973566"/>
                <a:ext cx="584617" cy="610930"/>
              </a:xfrm>
              <a:prstGeom prst="ellipse">
                <a:avLst/>
              </a:prstGeom>
              <a:solidFill>
                <a:schemeClr val="accent1">
                  <a:alpha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B8FDCB3-BA1E-CC40-AB74-0D65AC366A8E}"/>
                </a:ext>
              </a:extLst>
            </p:cNvPr>
            <p:cNvSpPr txBox="1"/>
            <p:nvPr/>
          </p:nvSpPr>
          <p:spPr>
            <a:xfrm>
              <a:off x="7921531" y="5317416"/>
              <a:ext cx="5384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N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8DF40C3-4DC2-7545-8B27-C53A31CD7AC3}"/>
                </a:ext>
              </a:extLst>
            </p:cNvPr>
            <p:cNvSpPr txBox="1"/>
            <p:nvPr/>
          </p:nvSpPr>
          <p:spPr>
            <a:xfrm>
              <a:off x="8432988" y="4994556"/>
              <a:ext cx="5384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N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B3168BDA-F80C-B04A-AEA9-9AE3C72A7EE5}"/>
              </a:ext>
            </a:extLst>
          </p:cNvPr>
          <p:cNvSpPr txBox="1"/>
          <p:nvPr/>
        </p:nvSpPr>
        <p:spPr>
          <a:xfrm>
            <a:off x="8724442" y="5230193"/>
            <a:ext cx="28874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Rotating in three distinct directions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11255B1-9EEF-FC49-B8A9-DCEADB1CDAA2}"/>
                  </a:ext>
                </a:extLst>
              </p:cNvPr>
              <p:cNvSpPr txBox="1"/>
              <p:nvPr/>
            </p:nvSpPr>
            <p:spPr>
              <a:xfrm>
                <a:off x="122989" y="4489555"/>
                <a:ext cx="7697329" cy="18756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2400" b="1" dirty="0"/>
              </a:p>
              <a:p>
                <a:r>
                  <a:rPr lang="en-US" sz="2400" dirty="0"/>
                  <a:t>Nonlinear molecules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𝑟𝑜𝑡</m:t>
                        </m:r>
                      </m:sub>
                    </m:sSub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𝑅𝑇</m:t>
                    </m:r>
                  </m:oMath>
                </a14:m>
                <a:endParaRPr lang="en-US" sz="24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𝑟𝑜𝑡</m:t>
                        </m:r>
                      </m:sub>
                    </m:sSub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11255B1-9EEF-FC49-B8A9-DCEADB1CDA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89" y="4489555"/>
                <a:ext cx="7697329" cy="1875642"/>
              </a:xfrm>
              <a:prstGeom prst="rect">
                <a:avLst/>
              </a:prstGeom>
              <a:blipFill>
                <a:blip r:embed="rId4"/>
                <a:stretch>
                  <a:fillRect l="-1318" b="-13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1471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C4D51AB-942B-FC45-BC1E-A73EAE9C61BD}"/>
              </a:ext>
            </a:extLst>
          </p:cNvPr>
          <p:cNvSpPr txBox="1"/>
          <p:nvPr/>
        </p:nvSpPr>
        <p:spPr>
          <a:xfrm>
            <a:off x="64828" y="206854"/>
            <a:ext cx="79053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Energy of rotations combined with translations</a:t>
            </a:r>
          </a:p>
          <a:p>
            <a:endParaRPr lang="en-US" sz="2400" dirty="0"/>
          </a:p>
          <a:p>
            <a:r>
              <a:rPr lang="en-US" sz="2400" dirty="0"/>
              <a:t>Diatomic/linear: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3B976F5-B0CF-3C47-8BA9-D3833E6A7EAC}"/>
              </a:ext>
            </a:extLst>
          </p:cNvPr>
          <p:cNvGrpSpPr/>
          <p:nvPr/>
        </p:nvGrpSpPr>
        <p:grpSpPr>
          <a:xfrm>
            <a:off x="8634465" y="835311"/>
            <a:ext cx="3169561" cy="1200329"/>
            <a:chOff x="7000078" y="4012196"/>
            <a:chExt cx="3169561" cy="1089726"/>
          </a:xfrm>
        </p:grpSpPr>
        <p:sp>
          <p:nvSpPr>
            <p:cNvPr id="17" name="Curved Left Arrow 16">
              <a:extLst>
                <a:ext uri="{FF2B5EF4-FFF2-40B4-BE49-F238E27FC236}">
                  <a16:creationId xmlns:a16="http://schemas.microsoft.com/office/drawing/2014/main" id="{27070A57-3381-5D49-8D72-7F550D67CA37}"/>
                </a:ext>
              </a:extLst>
            </p:cNvPr>
            <p:cNvSpPr/>
            <p:nvPr/>
          </p:nvSpPr>
          <p:spPr>
            <a:xfrm rot="3051927">
              <a:off x="7235692" y="4495325"/>
              <a:ext cx="359293" cy="830522"/>
            </a:xfrm>
            <a:prstGeom prst="curvedLeftArrow">
              <a:avLst>
                <a:gd name="adj1" fmla="val 26035"/>
                <a:gd name="adj2" fmla="val 83125"/>
                <a:gd name="adj3" fmla="val 25000"/>
              </a:avLst>
            </a:prstGeom>
            <a:ln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EE477FB-F0BC-6B44-92BF-A012311F21E0}"/>
                </a:ext>
              </a:extLst>
            </p:cNvPr>
            <p:cNvSpPr txBox="1"/>
            <p:nvPr/>
          </p:nvSpPr>
          <p:spPr>
            <a:xfrm>
              <a:off x="8199541" y="4012196"/>
              <a:ext cx="1970098" cy="10897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Rotating in-plane and out-of-plane</a:t>
              </a:r>
            </a:p>
          </p:txBody>
        </p:sp>
      </p:grpSp>
      <p:pic>
        <p:nvPicPr>
          <p:cNvPr id="2050" name="Picture 2" descr="260h [licensed for non-commercial use only] / Vibrational and Rotational Spectroscopy">
            <a:extLst>
              <a:ext uri="{FF2B5EF4-FFF2-40B4-BE49-F238E27FC236}">
                <a16:creationId xmlns:a16="http://schemas.microsoft.com/office/drawing/2014/main" id="{F1191DAB-165D-8B40-8779-0838ED6680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4442" y="3045344"/>
            <a:ext cx="2395296" cy="200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4FDD714F-4D10-6848-B7CC-24414EC0A972}"/>
              </a:ext>
            </a:extLst>
          </p:cNvPr>
          <p:cNvGrpSpPr/>
          <p:nvPr/>
        </p:nvGrpSpPr>
        <p:grpSpPr>
          <a:xfrm>
            <a:off x="8157526" y="870886"/>
            <a:ext cx="1133831" cy="930925"/>
            <a:chOff x="7837624" y="4919924"/>
            <a:chExt cx="1133831" cy="930925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0DD742C-3F5C-AA4E-BF5A-96B9CDE27EAA}"/>
                </a:ext>
              </a:extLst>
            </p:cNvPr>
            <p:cNvGrpSpPr/>
            <p:nvPr/>
          </p:nvGrpSpPr>
          <p:grpSpPr>
            <a:xfrm>
              <a:off x="7837624" y="4919924"/>
              <a:ext cx="1083871" cy="930925"/>
              <a:chOff x="8222635" y="973566"/>
              <a:chExt cx="1083871" cy="930925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62B341EA-E5A0-6142-9295-373A202DDD02}"/>
                  </a:ext>
                </a:extLst>
              </p:cNvPr>
              <p:cNvSpPr/>
              <p:nvPr/>
            </p:nvSpPr>
            <p:spPr>
              <a:xfrm>
                <a:off x="8222635" y="1293561"/>
                <a:ext cx="584617" cy="610930"/>
              </a:xfrm>
              <a:prstGeom prst="ellipse">
                <a:avLst/>
              </a:prstGeom>
              <a:solidFill>
                <a:schemeClr val="accent1">
                  <a:alpha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E3AE3BB0-57FB-3F4B-BA88-9D2BFFA6FE22}"/>
                  </a:ext>
                </a:extLst>
              </p:cNvPr>
              <p:cNvSpPr/>
              <p:nvPr/>
            </p:nvSpPr>
            <p:spPr>
              <a:xfrm>
                <a:off x="8721889" y="973566"/>
                <a:ext cx="584617" cy="610930"/>
              </a:xfrm>
              <a:prstGeom prst="ellipse">
                <a:avLst/>
              </a:prstGeom>
              <a:solidFill>
                <a:schemeClr val="accent1">
                  <a:alpha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B8FDCB3-BA1E-CC40-AB74-0D65AC366A8E}"/>
                </a:ext>
              </a:extLst>
            </p:cNvPr>
            <p:cNvSpPr txBox="1"/>
            <p:nvPr/>
          </p:nvSpPr>
          <p:spPr>
            <a:xfrm>
              <a:off x="7921531" y="5317416"/>
              <a:ext cx="5384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N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8DF40C3-4DC2-7545-8B27-C53A31CD7AC3}"/>
                </a:ext>
              </a:extLst>
            </p:cNvPr>
            <p:cNvSpPr txBox="1"/>
            <p:nvPr/>
          </p:nvSpPr>
          <p:spPr>
            <a:xfrm>
              <a:off x="8432988" y="4994556"/>
              <a:ext cx="5384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N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B3168BDA-F80C-B04A-AEA9-9AE3C72A7EE5}"/>
              </a:ext>
            </a:extLst>
          </p:cNvPr>
          <p:cNvSpPr txBox="1"/>
          <p:nvPr/>
        </p:nvSpPr>
        <p:spPr>
          <a:xfrm>
            <a:off x="8724442" y="5230193"/>
            <a:ext cx="28874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Rotating in three distinct directions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BE97A61-2091-BE49-9364-BCEE1B33E78B}"/>
                  </a:ext>
                </a:extLst>
              </p:cNvPr>
              <p:cNvSpPr txBox="1"/>
              <p:nvPr/>
            </p:nvSpPr>
            <p:spPr>
              <a:xfrm>
                <a:off x="0" y="3429000"/>
                <a:ext cx="7905319" cy="847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24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𝑟𝑜𝑡</m:t>
                        </m:r>
                      </m:sub>
                    </m:sSub>
                    <m:r>
                      <a:rPr lang="en-US" sz="2400" b="1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𝑡𝑟𝑎𝑛𝑠</m:t>
                        </m:r>
                      </m:sub>
                    </m:sSub>
                    <m:r>
                      <a:rPr lang="en-US" sz="2400" b="1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𝑟𝑜𝑡</m:t>
                        </m:r>
                      </m:sub>
                    </m:sSub>
                    <m:r>
                      <a:rPr lang="en-US" sz="2400" b="1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 … 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BE97A61-2091-BE49-9364-BCEE1B33E7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429000"/>
                <a:ext cx="7905319" cy="847220"/>
              </a:xfrm>
              <a:prstGeom prst="rect">
                <a:avLst/>
              </a:prstGeom>
              <a:blipFill>
                <a:blip r:embed="rId3"/>
                <a:stretch>
                  <a:fillRect l="-1124" b="-119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E0904C5-87E4-2341-A866-F0C265C09F09}"/>
                  </a:ext>
                </a:extLst>
              </p:cNvPr>
              <p:cNvSpPr/>
              <p:nvPr/>
            </p:nvSpPr>
            <p:spPr>
              <a:xfrm>
                <a:off x="0" y="1752955"/>
                <a:ext cx="6096000" cy="46166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𝑡𝑟𝑎𝑛𝑠</m:t>
                        </m:r>
                      </m:sub>
                    </m:sSub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𝑟𝑜𝑡</m:t>
                        </m:r>
                      </m:sub>
                    </m:sSub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 …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E0904C5-87E4-2341-A866-F0C265C09F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752955"/>
                <a:ext cx="6096000" cy="461665"/>
              </a:xfrm>
              <a:prstGeom prst="rect">
                <a:avLst/>
              </a:prstGeom>
              <a:blipFill>
                <a:blip r:embed="rId4"/>
                <a:stretch>
                  <a:fillRect l="-1455" t="-8108" b="-243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6875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C4D51AB-942B-FC45-BC1E-A73EAE9C61BD}"/>
              </a:ext>
            </a:extLst>
          </p:cNvPr>
          <p:cNvSpPr txBox="1"/>
          <p:nvPr/>
        </p:nvSpPr>
        <p:spPr>
          <a:xfrm>
            <a:off x="64828" y="206854"/>
            <a:ext cx="79053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Energy of rotations combined with translations</a:t>
            </a:r>
          </a:p>
          <a:p>
            <a:endParaRPr lang="en-US" sz="2400" dirty="0"/>
          </a:p>
          <a:p>
            <a:r>
              <a:rPr lang="en-US" sz="2400" dirty="0"/>
              <a:t>Diatomic/linear: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3B976F5-B0CF-3C47-8BA9-D3833E6A7EAC}"/>
              </a:ext>
            </a:extLst>
          </p:cNvPr>
          <p:cNvGrpSpPr/>
          <p:nvPr/>
        </p:nvGrpSpPr>
        <p:grpSpPr>
          <a:xfrm>
            <a:off x="8634465" y="835311"/>
            <a:ext cx="3169561" cy="1200329"/>
            <a:chOff x="7000078" y="4012196"/>
            <a:chExt cx="3169561" cy="1089726"/>
          </a:xfrm>
        </p:grpSpPr>
        <p:sp>
          <p:nvSpPr>
            <p:cNvPr id="17" name="Curved Left Arrow 16">
              <a:extLst>
                <a:ext uri="{FF2B5EF4-FFF2-40B4-BE49-F238E27FC236}">
                  <a16:creationId xmlns:a16="http://schemas.microsoft.com/office/drawing/2014/main" id="{27070A57-3381-5D49-8D72-7F550D67CA37}"/>
                </a:ext>
              </a:extLst>
            </p:cNvPr>
            <p:cNvSpPr/>
            <p:nvPr/>
          </p:nvSpPr>
          <p:spPr>
            <a:xfrm rot="3051927">
              <a:off x="7235692" y="4495325"/>
              <a:ext cx="359293" cy="830522"/>
            </a:xfrm>
            <a:prstGeom prst="curvedLeftArrow">
              <a:avLst>
                <a:gd name="adj1" fmla="val 26035"/>
                <a:gd name="adj2" fmla="val 83125"/>
                <a:gd name="adj3" fmla="val 25000"/>
              </a:avLst>
            </a:prstGeom>
            <a:ln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EE477FB-F0BC-6B44-92BF-A012311F21E0}"/>
                </a:ext>
              </a:extLst>
            </p:cNvPr>
            <p:cNvSpPr txBox="1"/>
            <p:nvPr/>
          </p:nvSpPr>
          <p:spPr>
            <a:xfrm>
              <a:off x="8199541" y="4012196"/>
              <a:ext cx="1970098" cy="10897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Rotating in-plane and out-of-plane</a:t>
              </a:r>
            </a:p>
          </p:txBody>
        </p:sp>
      </p:grpSp>
      <p:pic>
        <p:nvPicPr>
          <p:cNvPr id="2050" name="Picture 2" descr="260h [licensed for non-commercial use only] / Vibrational and Rotational Spectroscopy">
            <a:extLst>
              <a:ext uri="{FF2B5EF4-FFF2-40B4-BE49-F238E27FC236}">
                <a16:creationId xmlns:a16="http://schemas.microsoft.com/office/drawing/2014/main" id="{F1191DAB-165D-8B40-8779-0838ED6680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4442" y="3045344"/>
            <a:ext cx="2395296" cy="200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4FDD714F-4D10-6848-B7CC-24414EC0A972}"/>
              </a:ext>
            </a:extLst>
          </p:cNvPr>
          <p:cNvGrpSpPr/>
          <p:nvPr/>
        </p:nvGrpSpPr>
        <p:grpSpPr>
          <a:xfrm>
            <a:off x="8157526" y="870886"/>
            <a:ext cx="1133831" cy="930925"/>
            <a:chOff x="7837624" y="4919924"/>
            <a:chExt cx="1133831" cy="930925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0DD742C-3F5C-AA4E-BF5A-96B9CDE27EAA}"/>
                </a:ext>
              </a:extLst>
            </p:cNvPr>
            <p:cNvGrpSpPr/>
            <p:nvPr/>
          </p:nvGrpSpPr>
          <p:grpSpPr>
            <a:xfrm>
              <a:off x="7837624" y="4919924"/>
              <a:ext cx="1083871" cy="930925"/>
              <a:chOff x="8222635" y="973566"/>
              <a:chExt cx="1083871" cy="930925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62B341EA-E5A0-6142-9295-373A202DDD02}"/>
                  </a:ext>
                </a:extLst>
              </p:cNvPr>
              <p:cNvSpPr/>
              <p:nvPr/>
            </p:nvSpPr>
            <p:spPr>
              <a:xfrm>
                <a:off x="8222635" y="1293561"/>
                <a:ext cx="584617" cy="610930"/>
              </a:xfrm>
              <a:prstGeom prst="ellipse">
                <a:avLst/>
              </a:prstGeom>
              <a:solidFill>
                <a:schemeClr val="accent1">
                  <a:alpha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E3AE3BB0-57FB-3F4B-BA88-9D2BFFA6FE22}"/>
                  </a:ext>
                </a:extLst>
              </p:cNvPr>
              <p:cNvSpPr/>
              <p:nvPr/>
            </p:nvSpPr>
            <p:spPr>
              <a:xfrm>
                <a:off x="8721889" y="973566"/>
                <a:ext cx="584617" cy="610930"/>
              </a:xfrm>
              <a:prstGeom prst="ellipse">
                <a:avLst/>
              </a:prstGeom>
              <a:solidFill>
                <a:schemeClr val="accent1">
                  <a:alpha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B8FDCB3-BA1E-CC40-AB74-0D65AC366A8E}"/>
                </a:ext>
              </a:extLst>
            </p:cNvPr>
            <p:cNvSpPr txBox="1"/>
            <p:nvPr/>
          </p:nvSpPr>
          <p:spPr>
            <a:xfrm>
              <a:off x="7921531" y="5317416"/>
              <a:ext cx="5384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N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8DF40C3-4DC2-7545-8B27-C53A31CD7AC3}"/>
                </a:ext>
              </a:extLst>
            </p:cNvPr>
            <p:cNvSpPr txBox="1"/>
            <p:nvPr/>
          </p:nvSpPr>
          <p:spPr>
            <a:xfrm>
              <a:off x="8432988" y="4994556"/>
              <a:ext cx="5384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N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B3168BDA-F80C-B04A-AEA9-9AE3C72A7EE5}"/>
              </a:ext>
            </a:extLst>
          </p:cNvPr>
          <p:cNvSpPr txBox="1"/>
          <p:nvPr/>
        </p:nvSpPr>
        <p:spPr>
          <a:xfrm>
            <a:off x="8724442" y="5230193"/>
            <a:ext cx="28874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Rotating in three distinct directions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BE97A61-2091-BE49-9364-BCEE1B33E78B}"/>
                  </a:ext>
                </a:extLst>
              </p:cNvPr>
              <p:cNvSpPr txBox="1"/>
              <p:nvPr/>
            </p:nvSpPr>
            <p:spPr>
              <a:xfrm>
                <a:off x="0" y="3429000"/>
                <a:ext cx="7905319" cy="847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24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𝑟𝑜𝑡</m:t>
                        </m:r>
                      </m:sub>
                    </m:sSub>
                    <m:r>
                      <a:rPr lang="en-US" sz="2400" b="1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𝑡𝑟𝑎𝑛𝑠</m:t>
                        </m:r>
                      </m:sub>
                    </m:sSub>
                    <m:r>
                      <a:rPr lang="en-US" sz="2400" b="1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𝑟𝑜𝑡</m:t>
                        </m:r>
                      </m:sub>
                    </m:sSub>
                    <m:r>
                      <a:rPr lang="en-US" sz="2400" b="1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 … 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BE97A61-2091-BE49-9364-BCEE1B33E7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429000"/>
                <a:ext cx="7905319" cy="847220"/>
              </a:xfrm>
              <a:prstGeom prst="rect">
                <a:avLst/>
              </a:prstGeom>
              <a:blipFill>
                <a:blip r:embed="rId3"/>
                <a:stretch>
                  <a:fillRect l="-1124" b="-119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E0904C5-87E4-2341-A866-F0C265C09F09}"/>
                  </a:ext>
                </a:extLst>
              </p:cNvPr>
              <p:cNvSpPr/>
              <p:nvPr/>
            </p:nvSpPr>
            <p:spPr>
              <a:xfrm>
                <a:off x="0" y="1669825"/>
                <a:ext cx="6096000" cy="619913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𝑡𝑟𝑎𝑛𝑠</m:t>
                        </m:r>
                      </m:sub>
                    </m:sSub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𝑟𝑜𝑡</m:t>
                        </m:r>
                      </m:sub>
                    </m:sSub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𝑅𝑇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E0904C5-87E4-2341-A866-F0C265C09F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669825"/>
                <a:ext cx="6096000" cy="619913"/>
              </a:xfrm>
              <a:prstGeom prst="rect">
                <a:avLst/>
              </a:prstGeom>
              <a:blipFill>
                <a:blip r:embed="rId4"/>
                <a:stretch>
                  <a:fillRect l="-1455"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29442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C4D51AB-942B-FC45-BC1E-A73EAE9C61BD}"/>
              </a:ext>
            </a:extLst>
          </p:cNvPr>
          <p:cNvSpPr txBox="1"/>
          <p:nvPr/>
        </p:nvSpPr>
        <p:spPr>
          <a:xfrm>
            <a:off x="64828" y="206854"/>
            <a:ext cx="79053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Energy of rotations combined with translations</a:t>
            </a:r>
          </a:p>
          <a:p>
            <a:endParaRPr lang="en-US" sz="2400" dirty="0"/>
          </a:p>
          <a:p>
            <a:r>
              <a:rPr lang="en-US" sz="2400" dirty="0"/>
              <a:t>Diatomic/linear: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3B976F5-B0CF-3C47-8BA9-D3833E6A7EAC}"/>
              </a:ext>
            </a:extLst>
          </p:cNvPr>
          <p:cNvGrpSpPr/>
          <p:nvPr/>
        </p:nvGrpSpPr>
        <p:grpSpPr>
          <a:xfrm>
            <a:off x="8634465" y="835311"/>
            <a:ext cx="3169561" cy="1200329"/>
            <a:chOff x="7000078" y="4012196"/>
            <a:chExt cx="3169561" cy="1089726"/>
          </a:xfrm>
        </p:grpSpPr>
        <p:sp>
          <p:nvSpPr>
            <p:cNvPr id="17" name="Curved Left Arrow 16">
              <a:extLst>
                <a:ext uri="{FF2B5EF4-FFF2-40B4-BE49-F238E27FC236}">
                  <a16:creationId xmlns:a16="http://schemas.microsoft.com/office/drawing/2014/main" id="{27070A57-3381-5D49-8D72-7F550D67CA37}"/>
                </a:ext>
              </a:extLst>
            </p:cNvPr>
            <p:cNvSpPr/>
            <p:nvPr/>
          </p:nvSpPr>
          <p:spPr>
            <a:xfrm rot="3051927">
              <a:off x="7235692" y="4495325"/>
              <a:ext cx="359293" cy="830522"/>
            </a:xfrm>
            <a:prstGeom prst="curvedLeftArrow">
              <a:avLst>
                <a:gd name="adj1" fmla="val 26035"/>
                <a:gd name="adj2" fmla="val 83125"/>
                <a:gd name="adj3" fmla="val 25000"/>
              </a:avLst>
            </a:prstGeom>
            <a:ln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EE477FB-F0BC-6B44-92BF-A012311F21E0}"/>
                </a:ext>
              </a:extLst>
            </p:cNvPr>
            <p:cNvSpPr txBox="1"/>
            <p:nvPr/>
          </p:nvSpPr>
          <p:spPr>
            <a:xfrm>
              <a:off x="8199541" y="4012196"/>
              <a:ext cx="1970098" cy="10897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Rotating in-plane and out-of-plane</a:t>
              </a:r>
            </a:p>
          </p:txBody>
        </p:sp>
      </p:grpSp>
      <p:pic>
        <p:nvPicPr>
          <p:cNvPr id="2050" name="Picture 2" descr="260h [licensed for non-commercial use only] / Vibrational and Rotational Spectroscopy">
            <a:extLst>
              <a:ext uri="{FF2B5EF4-FFF2-40B4-BE49-F238E27FC236}">
                <a16:creationId xmlns:a16="http://schemas.microsoft.com/office/drawing/2014/main" id="{F1191DAB-165D-8B40-8779-0838ED6680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4442" y="3045344"/>
            <a:ext cx="2395296" cy="200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4FDD714F-4D10-6848-B7CC-24414EC0A972}"/>
              </a:ext>
            </a:extLst>
          </p:cNvPr>
          <p:cNvGrpSpPr/>
          <p:nvPr/>
        </p:nvGrpSpPr>
        <p:grpSpPr>
          <a:xfrm>
            <a:off x="8157526" y="870886"/>
            <a:ext cx="1133831" cy="930925"/>
            <a:chOff x="7837624" y="4919924"/>
            <a:chExt cx="1133831" cy="930925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0DD742C-3F5C-AA4E-BF5A-96B9CDE27EAA}"/>
                </a:ext>
              </a:extLst>
            </p:cNvPr>
            <p:cNvGrpSpPr/>
            <p:nvPr/>
          </p:nvGrpSpPr>
          <p:grpSpPr>
            <a:xfrm>
              <a:off x="7837624" y="4919924"/>
              <a:ext cx="1083871" cy="930925"/>
              <a:chOff x="8222635" y="973566"/>
              <a:chExt cx="1083871" cy="930925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62B341EA-E5A0-6142-9295-373A202DDD02}"/>
                  </a:ext>
                </a:extLst>
              </p:cNvPr>
              <p:cNvSpPr/>
              <p:nvPr/>
            </p:nvSpPr>
            <p:spPr>
              <a:xfrm>
                <a:off x="8222635" y="1293561"/>
                <a:ext cx="584617" cy="610930"/>
              </a:xfrm>
              <a:prstGeom prst="ellipse">
                <a:avLst/>
              </a:prstGeom>
              <a:solidFill>
                <a:schemeClr val="accent1">
                  <a:alpha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E3AE3BB0-57FB-3F4B-BA88-9D2BFFA6FE22}"/>
                  </a:ext>
                </a:extLst>
              </p:cNvPr>
              <p:cNvSpPr/>
              <p:nvPr/>
            </p:nvSpPr>
            <p:spPr>
              <a:xfrm>
                <a:off x="8721889" y="973566"/>
                <a:ext cx="584617" cy="610930"/>
              </a:xfrm>
              <a:prstGeom prst="ellipse">
                <a:avLst/>
              </a:prstGeom>
              <a:solidFill>
                <a:schemeClr val="accent1">
                  <a:alpha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B8FDCB3-BA1E-CC40-AB74-0D65AC366A8E}"/>
                </a:ext>
              </a:extLst>
            </p:cNvPr>
            <p:cNvSpPr txBox="1"/>
            <p:nvPr/>
          </p:nvSpPr>
          <p:spPr>
            <a:xfrm>
              <a:off x="7921531" y="5317416"/>
              <a:ext cx="5384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N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8DF40C3-4DC2-7545-8B27-C53A31CD7AC3}"/>
                </a:ext>
              </a:extLst>
            </p:cNvPr>
            <p:cNvSpPr txBox="1"/>
            <p:nvPr/>
          </p:nvSpPr>
          <p:spPr>
            <a:xfrm>
              <a:off x="8432988" y="4994556"/>
              <a:ext cx="5384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N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B3168BDA-F80C-B04A-AEA9-9AE3C72A7EE5}"/>
              </a:ext>
            </a:extLst>
          </p:cNvPr>
          <p:cNvSpPr txBox="1"/>
          <p:nvPr/>
        </p:nvSpPr>
        <p:spPr>
          <a:xfrm>
            <a:off x="8724442" y="5230193"/>
            <a:ext cx="28874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Rotating in three distinct directions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BE97A61-2091-BE49-9364-BCEE1B33E78B}"/>
                  </a:ext>
                </a:extLst>
              </p:cNvPr>
              <p:cNvSpPr txBox="1"/>
              <p:nvPr/>
            </p:nvSpPr>
            <p:spPr>
              <a:xfrm>
                <a:off x="0" y="3345870"/>
                <a:ext cx="7905319" cy="9892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24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𝑟𝑜𝑡</m:t>
                        </m:r>
                      </m:sub>
                    </m:sSub>
                    <m:r>
                      <a:rPr lang="en-US" sz="2400" b="1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𝑡𝑟𝑎𝑛𝑠</m:t>
                        </m:r>
                      </m:sub>
                    </m:sSub>
                    <m:r>
                      <a:rPr lang="en-US" sz="2400" b="1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𝑟𝑜𝑡</m:t>
                        </m:r>
                      </m:sub>
                    </m:sSub>
                    <m:r>
                      <a:rPr lang="en-US" sz="2400" b="1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BE97A61-2091-BE49-9364-BCEE1B33E7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345870"/>
                <a:ext cx="7905319" cy="989245"/>
              </a:xfrm>
              <a:prstGeom prst="rect">
                <a:avLst/>
              </a:prstGeom>
              <a:blipFill>
                <a:blip r:embed="rId3"/>
                <a:stretch>
                  <a:fillRect l="-1124" b="-2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E0904C5-87E4-2341-A866-F0C265C09F09}"/>
                  </a:ext>
                </a:extLst>
              </p:cNvPr>
              <p:cNvSpPr/>
              <p:nvPr/>
            </p:nvSpPr>
            <p:spPr>
              <a:xfrm>
                <a:off x="0" y="1669825"/>
                <a:ext cx="6096000" cy="619913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𝑡𝑟𝑎𝑛𝑠</m:t>
                        </m:r>
                      </m:sub>
                    </m:sSub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𝑟𝑜𝑡</m:t>
                        </m:r>
                      </m:sub>
                    </m:sSub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𝑅𝑇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E0904C5-87E4-2341-A866-F0C265C09F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669825"/>
                <a:ext cx="6096000" cy="619913"/>
              </a:xfrm>
              <a:prstGeom prst="rect">
                <a:avLst/>
              </a:prstGeom>
              <a:blipFill>
                <a:blip r:embed="rId4"/>
                <a:stretch>
                  <a:fillRect l="-1455"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47345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C4D51AB-942B-FC45-BC1E-A73EAE9C61BD}"/>
              </a:ext>
            </a:extLst>
          </p:cNvPr>
          <p:cNvSpPr txBox="1"/>
          <p:nvPr/>
        </p:nvSpPr>
        <p:spPr>
          <a:xfrm>
            <a:off x="64828" y="206854"/>
            <a:ext cx="79053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Energy of rotations combined with translations</a:t>
            </a:r>
          </a:p>
          <a:p>
            <a:endParaRPr lang="en-US" sz="2400" dirty="0"/>
          </a:p>
          <a:p>
            <a:r>
              <a:rPr lang="en-US" sz="2400" dirty="0"/>
              <a:t>Nonlinear molecules: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3B976F5-B0CF-3C47-8BA9-D3833E6A7EAC}"/>
              </a:ext>
            </a:extLst>
          </p:cNvPr>
          <p:cNvGrpSpPr/>
          <p:nvPr/>
        </p:nvGrpSpPr>
        <p:grpSpPr>
          <a:xfrm>
            <a:off x="8634465" y="835311"/>
            <a:ext cx="3169561" cy="1200329"/>
            <a:chOff x="7000078" y="4012196"/>
            <a:chExt cx="3169561" cy="1089726"/>
          </a:xfrm>
        </p:grpSpPr>
        <p:sp>
          <p:nvSpPr>
            <p:cNvPr id="17" name="Curved Left Arrow 16">
              <a:extLst>
                <a:ext uri="{FF2B5EF4-FFF2-40B4-BE49-F238E27FC236}">
                  <a16:creationId xmlns:a16="http://schemas.microsoft.com/office/drawing/2014/main" id="{27070A57-3381-5D49-8D72-7F550D67CA37}"/>
                </a:ext>
              </a:extLst>
            </p:cNvPr>
            <p:cNvSpPr/>
            <p:nvPr/>
          </p:nvSpPr>
          <p:spPr>
            <a:xfrm rot="3051927">
              <a:off x="7235692" y="4495325"/>
              <a:ext cx="359293" cy="830522"/>
            </a:xfrm>
            <a:prstGeom prst="curvedLeftArrow">
              <a:avLst>
                <a:gd name="adj1" fmla="val 26035"/>
                <a:gd name="adj2" fmla="val 83125"/>
                <a:gd name="adj3" fmla="val 25000"/>
              </a:avLst>
            </a:prstGeom>
            <a:ln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EE477FB-F0BC-6B44-92BF-A012311F21E0}"/>
                </a:ext>
              </a:extLst>
            </p:cNvPr>
            <p:cNvSpPr txBox="1"/>
            <p:nvPr/>
          </p:nvSpPr>
          <p:spPr>
            <a:xfrm>
              <a:off x="8199541" y="4012196"/>
              <a:ext cx="1970098" cy="10897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Rotating in-plane and out-of-plane</a:t>
              </a:r>
            </a:p>
          </p:txBody>
        </p:sp>
      </p:grpSp>
      <p:pic>
        <p:nvPicPr>
          <p:cNvPr id="2050" name="Picture 2" descr="260h [licensed for non-commercial use only] / Vibrational and Rotational Spectroscopy">
            <a:extLst>
              <a:ext uri="{FF2B5EF4-FFF2-40B4-BE49-F238E27FC236}">
                <a16:creationId xmlns:a16="http://schemas.microsoft.com/office/drawing/2014/main" id="{F1191DAB-165D-8B40-8779-0838ED6680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4442" y="3045344"/>
            <a:ext cx="2395296" cy="200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4FDD714F-4D10-6848-B7CC-24414EC0A972}"/>
              </a:ext>
            </a:extLst>
          </p:cNvPr>
          <p:cNvGrpSpPr/>
          <p:nvPr/>
        </p:nvGrpSpPr>
        <p:grpSpPr>
          <a:xfrm>
            <a:off x="8157526" y="870886"/>
            <a:ext cx="1133831" cy="930925"/>
            <a:chOff x="7837624" y="4919924"/>
            <a:chExt cx="1133831" cy="930925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0DD742C-3F5C-AA4E-BF5A-96B9CDE27EAA}"/>
                </a:ext>
              </a:extLst>
            </p:cNvPr>
            <p:cNvGrpSpPr/>
            <p:nvPr/>
          </p:nvGrpSpPr>
          <p:grpSpPr>
            <a:xfrm>
              <a:off x="7837624" y="4919924"/>
              <a:ext cx="1083871" cy="930925"/>
              <a:chOff x="8222635" y="973566"/>
              <a:chExt cx="1083871" cy="930925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62B341EA-E5A0-6142-9295-373A202DDD02}"/>
                  </a:ext>
                </a:extLst>
              </p:cNvPr>
              <p:cNvSpPr/>
              <p:nvPr/>
            </p:nvSpPr>
            <p:spPr>
              <a:xfrm>
                <a:off x="8222635" y="1293561"/>
                <a:ext cx="584617" cy="610930"/>
              </a:xfrm>
              <a:prstGeom prst="ellipse">
                <a:avLst/>
              </a:prstGeom>
              <a:solidFill>
                <a:schemeClr val="accent1">
                  <a:alpha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E3AE3BB0-57FB-3F4B-BA88-9D2BFFA6FE22}"/>
                  </a:ext>
                </a:extLst>
              </p:cNvPr>
              <p:cNvSpPr/>
              <p:nvPr/>
            </p:nvSpPr>
            <p:spPr>
              <a:xfrm>
                <a:off x="8721889" y="973566"/>
                <a:ext cx="584617" cy="610930"/>
              </a:xfrm>
              <a:prstGeom prst="ellipse">
                <a:avLst/>
              </a:prstGeom>
              <a:solidFill>
                <a:schemeClr val="accent1">
                  <a:alpha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B8FDCB3-BA1E-CC40-AB74-0D65AC366A8E}"/>
                </a:ext>
              </a:extLst>
            </p:cNvPr>
            <p:cNvSpPr txBox="1"/>
            <p:nvPr/>
          </p:nvSpPr>
          <p:spPr>
            <a:xfrm>
              <a:off x="7921531" y="5317416"/>
              <a:ext cx="5384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N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8DF40C3-4DC2-7545-8B27-C53A31CD7AC3}"/>
                </a:ext>
              </a:extLst>
            </p:cNvPr>
            <p:cNvSpPr txBox="1"/>
            <p:nvPr/>
          </p:nvSpPr>
          <p:spPr>
            <a:xfrm>
              <a:off x="8432988" y="4994556"/>
              <a:ext cx="5384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N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B3168BDA-F80C-B04A-AEA9-9AE3C72A7EE5}"/>
              </a:ext>
            </a:extLst>
          </p:cNvPr>
          <p:cNvSpPr txBox="1"/>
          <p:nvPr/>
        </p:nvSpPr>
        <p:spPr>
          <a:xfrm>
            <a:off x="8724442" y="5230193"/>
            <a:ext cx="28874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Rotating in three distinct directions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BE97A61-2091-BE49-9364-BCEE1B33E78B}"/>
                  </a:ext>
                </a:extLst>
              </p:cNvPr>
              <p:cNvSpPr txBox="1"/>
              <p:nvPr/>
            </p:nvSpPr>
            <p:spPr>
              <a:xfrm>
                <a:off x="0" y="3429000"/>
                <a:ext cx="7905319" cy="847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24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𝑟𝑜𝑡</m:t>
                        </m:r>
                      </m:sub>
                    </m:sSub>
                    <m:r>
                      <a:rPr lang="en-US" sz="2400" b="1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𝑡𝑟𝑎𝑛𝑠</m:t>
                        </m:r>
                      </m:sub>
                    </m:sSub>
                    <m:r>
                      <a:rPr lang="en-US" sz="2400" b="1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𝑟𝑜𝑡</m:t>
                        </m:r>
                      </m:sub>
                    </m:sSub>
                    <m:r>
                      <a:rPr lang="en-US" sz="2400" b="1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 … 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BE97A61-2091-BE49-9364-BCEE1B33E7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429000"/>
                <a:ext cx="7905319" cy="847220"/>
              </a:xfrm>
              <a:prstGeom prst="rect">
                <a:avLst/>
              </a:prstGeom>
              <a:blipFill>
                <a:blip r:embed="rId3"/>
                <a:stretch>
                  <a:fillRect l="-1124" b="-119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E0904C5-87E4-2341-A866-F0C265C09F09}"/>
                  </a:ext>
                </a:extLst>
              </p:cNvPr>
              <p:cNvSpPr/>
              <p:nvPr/>
            </p:nvSpPr>
            <p:spPr>
              <a:xfrm>
                <a:off x="0" y="1752955"/>
                <a:ext cx="6096000" cy="46166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𝑡𝑟𝑎𝑛𝑠</m:t>
                        </m:r>
                      </m:sub>
                    </m:sSub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𝑟𝑜𝑡</m:t>
                        </m:r>
                      </m:sub>
                    </m:sSub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 …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E0904C5-87E4-2341-A866-F0C265C09F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752955"/>
                <a:ext cx="6096000" cy="461665"/>
              </a:xfrm>
              <a:prstGeom prst="rect">
                <a:avLst/>
              </a:prstGeom>
              <a:blipFill>
                <a:blip r:embed="rId4"/>
                <a:stretch>
                  <a:fillRect l="-1455" t="-8108" b="-243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117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C4D51AB-942B-FC45-BC1E-A73EAE9C61BD}"/>
              </a:ext>
            </a:extLst>
          </p:cNvPr>
          <p:cNvSpPr txBox="1"/>
          <p:nvPr/>
        </p:nvSpPr>
        <p:spPr>
          <a:xfrm>
            <a:off x="64828" y="206854"/>
            <a:ext cx="79053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Energy of rotations combined with translations</a:t>
            </a:r>
          </a:p>
          <a:p>
            <a:endParaRPr lang="en-US" sz="2400" dirty="0"/>
          </a:p>
          <a:p>
            <a:r>
              <a:rPr lang="en-US" sz="2400" dirty="0"/>
              <a:t>Nonlinear molecules: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3B976F5-B0CF-3C47-8BA9-D3833E6A7EAC}"/>
              </a:ext>
            </a:extLst>
          </p:cNvPr>
          <p:cNvGrpSpPr/>
          <p:nvPr/>
        </p:nvGrpSpPr>
        <p:grpSpPr>
          <a:xfrm>
            <a:off x="8634465" y="835311"/>
            <a:ext cx="3169561" cy="1200329"/>
            <a:chOff x="7000078" y="4012196"/>
            <a:chExt cx="3169561" cy="1089726"/>
          </a:xfrm>
        </p:grpSpPr>
        <p:sp>
          <p:nvSpPr>
            <p:cNvPr id="17" name="Curved Left Arrow 16">
              <a:extLst>
                <a:ext uri="{FF2B5EF4-FFF2-40B4-BE49-F238E27FC236}">
                  <a16:creationId xmlns:a16="http://schemas.microsoft.com/office/drawing/2014/main" id="{27070A57-3381-5D49-8D72-7F550D67CA37}"/>
                </a:ext>
              </a:extLst>
            </p:cNvPr>
            <p:cNvSpPr/>
            <p:nvPr/>
          </p:nvSpPr>
          <p:spPr>
            <a:xfrm rot="3051927">
              <a:off x="7235692" y="4495325"/>
              <a:ext cx="359293" cy="830522"/>
            </a:xfrm>
            <a:prstGeom prst="curvedLeftArrow">
              <a:avLst>
                <a:gd name="adj1" fmla="val 26035"/>
                <a:gd name="adj2" fmla="val 83125"/>
                <a:gd name="adj3" fmla="val 25000"/>
              </a:avLst>
            </a:prstGeom>
            <a:ln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EE477FB-F0BC-6B44-92BF-A012311F21E0}"/>
                </a:ext>
              </a:extLst>
            </p:cNvPr>
            <p:cNvSpPr txBox="1"/>
            <p:nvPr/>
          </p:nvSpPr>
          <p:spPr>
            <a:xfrm>
              <a:off x="8199541" y="4012196"/>
              <a:ext cx="1970098" cy="10897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Rotating in-plane and out-of-plane</a:t>
              </a:r>
            </a:p>
          </p:txBody>
        </p:sp>
      </p:grpSp>
      <p:pic>
        <p:nvPicPr>
          <p:cNvPr id="2050" name="Picture 2" descr="260h [licensed for non-commercial use only] / Vibrational and Rotational Spectroscopy">
            <a:extLst>
              <a:ext uri="{FF2B5EF4-FFF2-40B4-BE49-F238E27FC236}">
                <a16:creationId xmlns:a16="http://schemas.microsoft.com/office/drawing/2014/main" id="{F1191DAB-165D-8B40-8779-0838ED6680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4442" y="3045344"/>
            <a:ext cx="2395296" cy="200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4FDD714F-4D10-6848-B7CC-24414EC0A972}"/>
              </a:ext>
            </a:extLst>
          </p:cNvPr>
          <p:cNvGrpSpPr/>
          <p:nvPr/>
        </p:nvGrpSpPr>
        <p:grpSpPr>
          <a:xfrm>
            <a:off x="8157526" y="870886"/>
            <a:ext cx="1133831" cy="930925"/>
            <a:chOff x="7837624" y="4919924"/>
            <a:chExt cx="1133831" cy="930925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0DD742C-3F5C-AA4E-BF5A-96B9CDE27EAA}"/>
                </a:ext>
              </a:extLst>
            </p:cNvPr>
            <p:cNvGrpSpPr/>
            <p:nvPr/>
          </p:nvGrpSpPr>
          <p:grpSpPr>
            <a:xfrm>
              <a:off x="7837624" y="4919924"/>
              <a:ext cx="1083871" cy="930925"/>
              <a:chOff x="8222635" y="973566"/>
              <a:chExt cx="1083871" cy="930925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62B341EA-E5A0-6142-9295-373A202DDD02}"/>
                  </a:ext>
                </a:extLst>
              </p:cNvPr>
              <p:cNvSpPr/>
              <p:nvPr/>
            </p:nvSpPr>
            <p:spPr>
              <a:xfrm>
                <a:off x="8222635" y="1293561"/>
                <a:ext cx="584617" cy="610930"/>
              </a:xfrm>
              <a:prstGeom prst="ellipse">
                <a:avLst/>
              </a:prstGeom>
              <a:solidFill>
                <a:schemeClr val="accent1">
                  <a:alpha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E3AE3BB0-57FB-3F4B-BA88-9D2BFFA6FE22}"/>
                  </a:ext>
                </a:extLst>
              </p:cNvPr>
              <p:cNvSpPr/>
              <p:nvPr/>
            </p:nvSpPr>
            <p:spPr>
              <a:xfrm>
                <a:off x="8721889" y="973566"/>
                <a:ext cx="584617" cy="610930"/>
              </a:xfrm>
              <a:prstGeom prst="ellipse">
                <a:avLst/>
              </a:prstGeom>
              <a:solidFill>
                <a:schemeClr val="accent1">
                  <a:alpha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B8FDCB3-BA1E-CC40-AB74-0D65AC366A8E}"/>
                </a:ext>
              </a:extLst>
            </p:cNvPr>
            <p:cNvSpPr txBox="1"/>
            <p:nvPr/>
          </p:nvSpPr>
          <p:spPr>
            <a:xfrm>
              <a:off x="7921531" y="5317416"/>
              <a:ext cx="5384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N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8DF40C3-4DC2-7545-8B27-C53A31CD7AC3}"/>
                </a:ext>
              </a:extLst>
            </p:cNvPr>
            <p:cNvSpPr txBox="1"/>
            <p:nvPr/>
          </p:nvSpPr>
          <p:spPr>
            <a:xfrm>
              <a:off x="8432988" y="4994556"/>
              <a:ext cx="5384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N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B3168BDA-F80C-B04A-AEA9-9AE3C72A7EE5}"/>
              </a:ext>
            </a:extLst>
          </p:cNvPr>
          <p:cNvSpPr txBox="1"/>
          <p:nvPr/>
        </p:nvSpPr>
        <p:spPr>
          <a:xfrm>
            <a:off x="8724442" y="5230193"/>
            <a:ext cx="28874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Rotating in three distinct directions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BE97A61-2091-BE49-9364-BCEE1B33E78B}"/>
                  </a:ext>
                </a:extLst>
              </p:cNvPr>
              <p:cNvSpPr txBox="1"/>
              <p:nvPr/>
            </p:nvSpPr>
            <p:spPr>
              <a:xfrm>
                <a:off x="0" y="3429000"/>
                <a:ext cx="7905319" cy="847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24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𝑟𝑜𝑡</m:t>
                        </m:r>
                      </m:sub>
                    </m:sSub>
                    <m:r>
                      <a:rPr lang="en-US" sz="2400" b="1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𝑡𝑟𝑎𝑛𝑠</m:t>
                        </m:r>
                      </m:sub>
                    </m:sSub>
                    <m:r>
                      <a:rPr lang="en-US" sz="2400" b="1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𝑟𝑜𝑡</m:t>
                        </m:r>
                      </m:sub>
                    </m:sSub>
                    <m:r>
                      <a:rPr lang="en-US" sz="2400" b="1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 … 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BE97A61-2091-BE49-9364-BCEE1B33E7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429000"/>
                <a:ext cx="7905319" cy="847220"/>
              </a:xfrm>
              <a:prstGeom prst="rect">
                <a:avLst/>
              </a:prstGeom>
              <a:blipFill>
                <a:blip r:embed="rId3"/>
                <a:stretch>
                  <a:fillRect l="-1124" b="-119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E0904C5-87E4-2341-A866-F0C265C09F09}"/>
                  </a:ext>
                </a:extLst>
              </p:cNvPr>
              <p:cNvSpPr/>
              <p:nvPr/>
            </p:nvSpPr>
            <p:spPr>
              <a:xfrm>
                <a:off x="0" y="1683680"/>
                <a:ext cx="6096000" cy="61465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4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𝑡𝑟𝑎𝑛𝑠</m:t>
                        </m:r>
                      </m:sub>
                    </m:sSub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𝑟𝑜𝑡</m:t>
                        </m:r>
                      </m:sub>
                    </m:sSub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𝑅𝑇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E0904C5-87E4-2341-A866-F0C265C09F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683680"/>
                <a:ext cx="6096000" cy="614655"/>
              </a:xfrm>
              <a:prstGeom prst="rect">
                <a:avLst/>
              </a:prstGeom>
              <a:blipFill>
                <a:blip r:embed="rId4"/>
                <a:stretch>
                  <a:fillRect l="-1455" b="-61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29867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C4D51AB-942B-FC45-BC1E-A73EAE9C61BD}"/>
              </a:ext>
            </a:extLst>
          </p:cNvPr>
          <p:cNvSpPr txBox="1"/>
          <p:nvPr/>
        </p:nvSpPr>
        <p:spPr>
          <a:xfrm>
            <a:off x="64828" y="206854"/>
            <a:ext cx="79053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Energy of rotations combined with translations</a:t>
            </a:r>
          </a:p>
          <a:p>
            <a:endParaRPr lang="en-US" sz="2400" dirty="0"/>
          </a:p>
          <a:p>
            <a:r>
              <a:rPr lang="en-US" sz="2400" dirty="0"/>
              <a:t>Nonlinear molecules: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3B976F5-B0CF-3C47-8BA9-D3833E6A7EAC}"/>
              </a:ext>
            </a:extLst>
          </p:cNvPr>
          <p:cNvGrpSpPr/>
          <p:nvPr/>
        </p:nvGrpSpPr>
        <p:grpSpPr>
          <a:xfrm>
            <a:off x="8634465" y="835311"/>
            <a:ext cx="3169561" cy="1200329"/>
            <a:chOff x="7000078" y="4012196"/>
            <a:chExt cx="3169561" cy="1089726"/>
          </a:xfrm>
        </p:grpSpPr>
        <p:sp>
          <p:nvSpPr>
            <p:cNvPr id="17" name="Curved Left Arrow 16">
              <a:extLst>
                <a:ext uri="{FF2B5EF4-FFF2-40B4-BE49-F238E27FC236}">
                  <a16:creationId xmlns:a16="http://schemas.microsoft.com/office/drawing/2014/main" id="{27070A57-3381-5D49-8D72-7F550D67CA37}"/>
                </a:ext>
              </a:extLst>
            </p:cNvPr>
            <p:cNvSpPr/>
            <p:nvPr/>
          </p:nvSpPr>
          <p:spPr>
            <a:xfrm rot="3051927">
              <a:off x="7235692" y="4495325"/>
              <a:ext cx="359293" cy="830522"/>
            </a:xfrm>
            <a:prstGeom prst="curvedLeftArrow">
              <a:avLst>
                <a:gd name="adj1" fmla="val 26035"/>
                <a:gd name="adj2" fmla="val 83125"/>
                <a:gd name="adj3" fmla="val 25000"/>
              </a:avLst>
            </a:prstGeom>
            <a:ln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EE477FB-F0BC-6B44-92BF-A012311F21E0}"/>
                </a:ext>
              </a:extLst>
            </p:cNvPr>
            <p:cNvSpPr txBox="1"/>
            <p:nvPr/>
          </p:nvSpPr>
          <p:spPr>
            <a:xfrm>
              <a:off x="8199541" y="4012196"/>
              <a:ext cx="1970098" cy="10897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Rotating in-plane and out-of-plane</a:t>
              </a:r>
            </a:p>
          </p:txBody>
        </p:sp>
      </p:grpSp>
      <p:pic>
        <p:nvPicPr>
          <p:cNvPr id="2050" name="Picture 2" descr="260h [licensed for non-commercial use only] / Vibrational and Rotational Spectroscopy">
            <a:extLst>
              <a:ext uri="{FF2B5EF4-FFF2-40B4-BE49-F238E27FC236}">
                <a16:creationId xmlns:a16="http://schemas.microsoft.com/office/drawing/2014/main" id="{F1191DAB-165D-8B40-8779-0838ED6680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4442" y="3045344"/>
            <a:ext cx="2395296" cy="200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4FDD714F-4D10-6848-B7CC-24414EC0A972}"/>
              </a:ext>
            </a:extLst>
          </p:cNvPr>
          <p:cNvGrpSpPr/>
          <p:nvPr/>
        </p:nvGrpSpPr>
        <p:grpSpPr>
          <a:xfrm>
            <a:off x="8157526" y="870886"/>
            <a:ext cx="1133831" cy="930925"/>
            <a:chOff x="7837624" y="4919924"/>
            <a:chExt cx="1133831" cy="930925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0DD742C-3F5C-AA4E-BF5A-96B9CDE27EAA}"/>
                </a:ext>
              </a:extLst>
            </p:cNvPr>
            <p:cNvGrpSpPr/>
            <p:nvPr/>
          </p:nvGrpSpPr>
          <p:grpSpPr>
            <a:xfrm>
              <a:off x="7837624" y="4919924"/>
              <a:ext cx="1083871" cy="930925"/>
              <a:chOff x="8222635" y="973566"/>
              <a:chExt cx="1083871" cy="930925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62B341EA-E5A0-6142-9295-373A202DDD02}"/>
                  </a:ext>
                </a:extLst>
              </p:cNvPr>
              <p:cNvSpPr/>
              <p:nvPr/>
            </p:nvSpPr>
            <p:spPr>
              <a:xfrm>
                <a:off x="8222635" y="1293561"/>
                <a:ext cx="584617" cy="610930"/>
              </a:xfrm>
              <a:prstGeom prst="ellipse">
                <a:avLst/>
              </a:prstGeom>
              <a:solidFill>
                <a:schemeClr val="accent1">
                  <a:alpha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E3AE3BB0-57FB-3F4B-BA88-9D2BFFA6FE22}"/>
                  </a:ext>
                </a:extLst>
              </p:cNvPr>
              <p:cNvSpPr/>
              <p:nvPr/>
            </p:nvSpPr>
            <p:spPr>
              <a:xfrm>
                <a:off x="8721889" y="973566"/>
                <a:ext cx="584617" cy="610930"/>
              </a:xfrm>
              <a:prstGeom prst="ellipse">
                <a:avLst/>
              </a:prstGeom>
              <a:solidFill>
                <a:schemeClr val="accent1">
                  <a:alpha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B8FDCB3-BA1E-CC40-AB74-0D65AC366A8E}"/>
                </a:ext>
              </a:extLst>
            </p:cNvPr>
            <p:cNvSpPr txBox="1"/>
            <p:nvPr/>
          </p:nvSpPr>
          <p:spPr>
            <a:xfrm>
              <a:off x="7921531" y="5317416"/>
              <a:ext cx="5384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N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8DF40C3-4DC2-7545-8B27-C53A31CD7AC3}"/>
                </a:ext>
              </a:extLst>
            </p:cNvPr>
            <p:cNvSpPr txBox="1"/>
            <p:nvPr/>
          </p:nvSpPr>
          <p:spPr>
            <a:xfrm>
              <a:off x="8432988" y="4994556"/>
              <a:ext cx="5384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N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B3168BDA-F80C-B04A-AEA9-9AE3C72A7EE5}"/>
              </a:ext>
            </a:extLst>
          </p:cNvPr>
          <p:cNvSpPr txBox="1"/>
          <p:nvPr/>
        </p:nvSpPr>
        <p:spPr>
          <a:xfrm>
            <a:off x="8724442" y="5230193"/>
            <a:ext cx="28874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Rotating in three distinct directions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BE97A61-2091-BE49-9364-BCEE1B33E78B}"/>
                  </a:ext>
                </a:extLst>
              </p:cNvPr>
              <p:cNvSpPr txBox="1"/>
              <p:nvPr/>
            </p:nvSpPr>
            <p:spPr>
              <a:xfrm>
                <a:off x="0" y="3345870"/>
                <a:ext cx="7905319" cy="983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24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𝑟𝑜𝑡</m:t>
                        </m:r>
                      </m:sub>
                    </m:sSub>
                    <m:r>
                      <a:rPr lang="en-US" sz="2400" b="1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𝑡𝑟𝑎𝑛𝑠</m:t>
                        </m:r>
                      </m:sub>
                    </m:sSub>
                    <m:r>
                      <a:rPr lang="en-US" sz="2400" b="1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𝑟𝑜𝑡</m:t>
                        </m:r>
                      </m:sub>
                    </m:sSub>
                    <m:r>
                      <a:rPr lang="en-US" sz="2400" b="1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BE97A61-2091-BE49-9364-BCEE1B33E7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345870"/>
                <a:ext cx="7905319" cy="983987"/>
              </a:xfrm>
              <a:prstGeom prst="rect">
                <a:avLst/>
              </a:prstGeom>
              <a:blipFill>
                <a:blip r:embed="rId3"/>
                <a:stretch>
                  <a:fillRect l="-1124" b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E0904C5-87E4-2341-A866-F0C265C09F09}"/>
                  </a:ext>
                </a:extLst>
              </p:cNvPr>
              <p:cNvSpPr/>
              <p:nvPr/>
            </p:nvSpPr>
            <p:spPr>
              <a:xfrm>
                <a:off x="0" y="1683680"/>
                <a:ext cx="6096000" cy="61465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4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𝑡𝑟𝑎𝑛𝑠</m:t>
                        </m:r>
                      </m:sub>
                    </m:sSub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𝑟𝑜𝑡</m:t>
                        </m:r>
                      </m:sub>
                    </m:sSub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𝑅𝑇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E0904C5-87E4-2341-A866-F0C265C09F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683680"/>
                <a:ext cx="6096000" cy="614655"/>
              </a:xfrm>
              <a:prstGeom prst="rect">
                <a:avLst/>
              </a:prstGeom>
              <a:blipFill>
                <a:blip r:embed="rId4"/>
                <a:stretch>
                  <a:fillRect l="-1455" b="-61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891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CB63A21-7279-9D42-8077-C7DDE7E0E8D4}"/>
              </a:ext>
            </a:extLst>
          </p:cNvPr>
          <p:cNvSpPr txBox="1"/>
          <p:nvPr/>
        </p:nvSpPr>
        <p:spPr>
          <a:xfrm>
            <a:off x="957072" y="631880"/>
            <a:ext cx="1027785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Extensive and intensive state functions</a:t>
            </a:r>
          </a:p>
          <a:p>
            <a:endParaRPr lang="en-US" sz="2400" dirty="0"/>
          </a:p>
          <a:p>
            <a:r>
              <a:rPr lang="en-US" sz="2400" dirty="0"/>
              <a:t>If you know the value of an </a:t>
            </a:r>
            <a:r>
              <a:rPr lang="en-US" sz="2400" b="1" dirty="0"/>
              <a:t>extensive</a:t>
            </a:r>
            <a:r>
              <a:rPr lang="en-US" sz="2400" dirty="0"/>
              <a:t> state function, you could (in principle) back out how many molecules you have. Knowing the value of an </a:t>
            </a:r>
            <a:r>
              <a:rPr lang="en-US" sz="2400" b="1" dirty="0"/>
              <a:t>intensive</a:t>
            </a:r>
            <a:r>
              <a:rPr lang="en-US" sz="2400" dirty="0"/>
              <a:t> state function doesn’t help with that. Examples: n, P, T, V, M, m.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Which are extensive? n, V (and U, which we’ll get to next)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Which are intensive? P, T, M, m</a:t>
            </a:r>
          </a:p>
        </p:txBody>
      </p:sp>
    </p:spTree>
    <p:extLst>
      <p:ext uri="{BB962C8B-B14F-4D97-AF65-F5344CB8AC3E}">
        <p14:creationId xmlns:p14="http://schemas.microsoft.com/office/powerpoint/2010/main" val="6592206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C4D51AB-942B-FC45-BC1E-A73EAE9C61BD}"/>
              </a:ext>
            </a:extLst>
          </p:cNvPr>
          <p:cNvSpPr txBox="1"/>
          <p:nvPr/>
        </p:nvSpPr>
        <p:spPr>
          <a:xfrm>
            <a:off x="18240" y="35228"/>
            <a:ext cx="12076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Bigger molecules =&gt; steeper increase in U as temperature increases &amp; bigger heat capacities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A66053D-117D-084B-8F8C-6FAB9AF4071D}"/>
              </a:ext>
            </a:extLst>
          </p:cNvPr>
          <p:cNvGrpSpPr/>
          <p:nvPr/>
        </p:nvGrpSpPr>
        <p:grpSpPr>
          <a:xfrm>
            <a:off x="1180559" y="1091774"/>
            <a:ext cx="5681880" cy="1794179"/>
            <a:chOff x="1855838" y="3597640"/>
            <a:chExt cx="6418732" cy="247984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68582D58-A91A-1B43-A952-D1B8F05BF7B6}"/>
                    </a:ext>
                  </a:extLst>
                </p:cNvPr>
                <p:cNvSpPr/>
                <p:nvPr/>
              </p:nvSpPr>
              <p:spPr>
                <a:xfrm rot="21190517">
                  <a:off x="3908344" y="4939935"/>
                  <a:ext cx="1359978" cy="73141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𝑠𝑙𝑜𝑝𝑒</m:t>
                        </m:r>
                        <m:r>
                          <a:rPr lang="en-US" sz="15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5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5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sz="15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15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68582D58-A91A-1B43-A952-D1B8F05BF7B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190517">
                  <a:off x="3908344" y="4939935"/>
                  <a:ext cx="1359978" cy="73141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99931B5D-663C-8B48-9CC5-E003FF31B292}"/>
                    </a:ext>
                  </a:extLst>
                </p:cNvPr>
                <p:cNvSpPr/>
                <p:nvPr/>
              </p:nvSpPr>
              <p:spPr>
                <a:xfrm rot="20482331">
                  <a:off x="4226057" y="3748120"/>
                  <a:ext cx="1359978" cy="72494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𝑠𝑙𝑜𝑝𝑒</m:t>
                        </m:r>
                        <m:r>
                          <a:rPr lang="en-US" sz="15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5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5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num>
                          <m:den>
                            <m:r>
                              <a:rPr lang="en-US" sz="15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15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sz="1500" b="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99931B5D-663C-8B48-9CC5-E003FF31B29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482331">
                  <a:off x="4226057" y="3748120"/>
                  <a:ext cx="1359978" cy="72494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B283CBE8-C0E2-8D4F-A945-C7B1F5931AF2}"/>
                </a:ext>
              </a:extLst>
            </p:cNvPr>
            <p:cNvGrpSpPr/>
            <p:nvPr/>
          </p:nvGrpSpPr>
          <p:grpSpPr>
            <a:xfrm>
              <a:off x="1855838" y="3597640"/>
              <a:ext cx="6418732" cy="2479844"/>
              <a:chOff x="1855838" y="3597640"/>
              <a:chExt cx="6418732" cy="2479844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C976B793-9060-5447-848B-D6404EC2D935}"/>
                  </a:ext>
                </a:extLst>
              </p:cNvPr>
              <p:cNvGrpSpPr/>
              <p:nvPr/>
            </p:nvGrpSpPr>
            <p:grpSpPr>
              <a:xfrm>
                <a:off x="2323475" y="3597640"/>
                <a:ext cx="5951095" cy="2479844"/>
                <a:chOff x="2323475" y="3612193"/>
                <a:chExt cx="5951095" cy="2368881"/>
              </a:xfrm>
            </p:grpSpPr>
            <p:sp>
              <p:nvSpPr>
                <p:cNvPr id="2" name="Frame 1">
                  <a:extLst>
                    <a:ext uri="{FF2B5EF4-FFF2-40B4-BE49-F238E27FC236}">
                      <a16:creationId xmlns:a16="http://schemas.microsoft.com/office/drawing/2014/main" id="{80DFC130-819B-964A-97EC-2DE366D23C2F}"/>
                    </a:ext>
                  </a:extLst>
                </p:cNvPr>
                <p:cNvSpPr/>
                <p:nvPr/>
              </p:nvSpPr>
              <p:spPr>
                <a:xfrm>
                  <a:off x="2323475" y="3612193"/>
                  <a:ext cx="5951095" cy="2368881"/>
                </a:xfrm>
                <a:prstGeom prst="frame">
                  <a:avLst>
                    <a:gd name="adj1" fmla="val 2016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7" name="Straight Connector 6">
                  <a:extLst>
                    <a:ext uri="{FF2B5EF4-FFF2-40B4-BE49-F238E27FC236}">
                      <a16:creationId xmlns:a16="http://schemas.microsoft.com/office/drawing/2014/main" id="{55D8653C-A5C5-ED4D-9CCB-3CA91A35DE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698230" y="5411231"/>
                  <a:ext cx="3372786" cy="389964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18DAA784-17A8-254F-B6C9-7DC42C37EC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718131" y="3746132"/>
                  <a:ext cx="4395733" cy="1792735"/>
                </a:xfrm>
                <a:prstGeom prst="line">
                  <a:avLst/>
                </a:prstGeom>
                <a:ln w="635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175B182-74D6-5142-A80B-A8D8E262B7C6}"/>
                  </a:ext>
                </a:extLst>
              </p:cNvPr>
              <p:cNvSpPr txBox="1"/>
              <p:nvPr/>
            </p:nvSpPr>
            <p:spPr>
              <a:xfrm>
                <a:off x="1855838" y="4056541"/>
                <a:ext cx="120519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U</a:t>
                </a:r>
              </a:p>
            </p:txBody>
          </p: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55EA733-B736-3A48-B414-622C9F37108C}"/>
              </a:ext>
            </a:extLst>
          </p:cNvPr>
          <p:cNvGrpSpPr/>
          <p:nvPr/>
        </p:nvGrpSpPr>
        <p:grpSpPr>
          <a:xfrm>
            <a:off x="382985" y="3733642"/>
            <a:ext cx="6479454" cy="2457118"/>
            <a:chOff x="954831" y="3252865"/>
            <a:chExt cx="7319739" cy="33961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E0A43C2E-C613-304D-A625-78922FA7F299}"/>
                    </a:ext>
                  </a:extLst>
                </p:cNvPr>
                <p:cNvSpPr/>
                <p:nvPr/>
              </p:nvSpPr>
              <p:spPr>
                <a:xfrm>
                  <a:off x="1692562" y="5364636"/>
                  <a:ext cx="630913" cy="85212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E0A43C2E-C613-304D-A625-78922FA7F29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2562" y="5364636"/>
                  <a:ext cx="630913" cy="852123"/>
                </a:xfrm>
                <a:prstGeom prst="rect">
                  <a:avLst/>
                </a:prstGeom>
                <a:blipFill>
                  <a:blip r:embed="rId4"/>
                  <a:stretch>
                    <a:fillRect b="-61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F23D863C-879E-B143-B5CD-9E00A5962D73}"/>
                    </a:ext>
                  </a:extLst>
                </p:cNvPr>
                <p:cNvSpPr/>
                <p:nvPr/>
              </p:nvSpPr>
              <p:spPr>
                <a:xfrm>
                  <a:off x="1692562" y="4005764"/>
                  <a:ext cx="630913" cy="84441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b="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F23D863C-879E-B143-B5CD-9E00A5962D7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2562" y="4005764"/>
                  <a:ext cx="630913" cy="844411"/>
                </a:xfrm>
                <a:prstGeom prst="rect">
                  <a:avLst/>
                </a:prstGeom>
                <a:blipFill>
                  <a:blip r:embed="rId5"/>
                  <a:stretch>
                    <a:fillRect b="-40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9C1CC4A-81CD-6048-995B-FB5B4AB5CF96}"/>
                </a:ext>
              </a:extLst>
            </p:cNvPr>
            <p:cNvGrpSpPr/>
            <p:nvPr/>
          </p:nvGrpSpPr>
          <p:grpSpPr>
            <a:xfrm>
              <a:off x="954831" y="3252865"/>
              <a:ext cx="7319739" cy="3396131"/>
              <a:chOff x="954831" y="3252865"/>
              <a:chExt cx="7319739" cy="3396131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40198C9B-A1EF-4A41-B0F0-4A2CF17F7AE7}"/>
                  </a:ext>
                </a:extLst>
              </p:cNvPr>
              <p:cNvGrpSpPr/>
              <p:nvPr/>
            </p:nvGrpSpPr>
            <p:grpSpPr>
              <a:xfrm>
                <a:off x="2323475" y="3252865"/>
                <a:ext cx="5951095" cy="3396131"/>
                <a:chOff x="2323475" y="3282846"/>
                <a:chExt cx="5951095" cy="3244168"/>
              </a:xfrm>
            </p:grpSpPr>
            <p:sp>
              <p:nvSpPr>
                <p:cNvPr id="22" name="Frame 21">
                  <a:extLst>
                    <a:ext uri="{FF2B5EF4-FFF2-40B4-BE49-F238E27FC236}">
                      <a16:creationId xmlns:a16="http://schemas.microsoft.com/office/drawing/2014/main" id="{36F31000-87B6-7D40-96D8-8CD43138EDAF}"/>
                    </a:ext>
                  </a:extLst>
                </p:cNvPr>
                <p:cNvSpPr/>
                <p:nvPr/>
              </p:nvSpPr>
              <p:spPr>
                <a:xfrm>
                  <a:off x="2323475" y="3282846"/>
                  <a:ext cx="5951095" cy="2698229"/>
                </a:xfrm>
                <a:prstGeom prst="frame">
                  <a:avLst>
                    <a:gd name="adj1" fmla="val 2016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2E2AA3AE-7E28-C24F-9085-B3A3E9381D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698230" y="5707123"/>
                  <a:ext cx="3372786" cy="1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51E0E27F-ADB2-DC4B-BF42-04E7AA3BDB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18131" y="4405369"/>
                  <a:ext cx="4395733" cy="30369"/>
                </a:xfrm>
                <a:prstGeom prst="line">
                  <a:avLst/>
                </a:prstGeom>
                <a:ln w="635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CC430CB2-5EAB-7E49-A616-0C8E5DC3D415}"/>
                    </a:ext>
                  </a:extLst>
                </p:cNvPr>
                <p:cNvSpPr txBox="1"/>
                <p:nvPr/>
              </p:nvSpPr>
              <p:spPr>
                <a:xfrm>
                  <a:off x="4865826" y="6086007"/>
                  <a:ext cx="1205190" cy="4410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T</a:t>
                  </a:r>
                </a:p>
              </p:txBody>
            </p:sp>
          </p:grp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C5AE271-595C-0641-B005-31F3787EF7B7}"/>
                  </a:ext>
                </a:extLst>
              </p:cNvPr>
              <p:cNvSpPr txBox="1"/>
              <p:nvPr/>
            </p:nvSpPr>
            <p:spPr>
              <a:xfrm>
                <a:off x="954831" y="4082445"/>
                <a:ext cx="1205190" cy="6380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C</a:t>
                </a:r>
                <a:r>
                  <a:rPr lang="en-US" sz="2400" baseline="-25000" dirty="0"/>
                  <a:t>V</a:t>
                </a:r>
                <a:endParaRPr lang="en-US" sz="2400" dirty="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DF538CB-1E4A-7C45-BBD8-24001131505F}"/>
                  </a:ext>
                </a:extLst>
              </p:cNvPr>
              <p:cNvSpPr/>
              <p:nvPr/>
            </p:nvSpPr>
            <p:spPr>
              <a:xfrm>
                <a:off x="4562117" y="2037483"/>
                <a:ext cx="4658070" cy="5400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num>
                      <m:den>
                        <m:r>
                          <a:rPr lang="en-US" sz="20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US" sz="20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𝑹𝑻</m:t>
                    </m:r>
                  </m:oMath>
                </a14:m>
                <a:r>
                  <a:rPr lang="en-US" sz="2000" b="1" dirty="0">
                    <a:solidFill>
                      <a:schemeClr val="accent1"/>
                    </a:solidFill>
                  </a:rPr>
                  <a:t> (diatomic/linear molecules)</a:t>
                </a: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DF538CB-1E4A-7C45-BBD8-2400113150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2117" y="2037483"/>
                <a:ext cx="4658070" cy="540020"/>
              </a:xfrm>
              <a:prstGeom prst="rect">
                <a:avLst/>
              </a:prstGeom>
              <a:blipFill>
                <a:blip r:embed="rId6"/>
                <a:stretch>
                  <a:fillRect r="-545" b="-6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5A8C8F8-1466-6244-829D-9FBB440D6EDB}"/>
                  </a:ext>
                </a:extLst>
              </p:cNvPr>
              <p:cNvSpPr/>
              <p:nvPr/>
            </p:nvSpPr>
            <p:spPr>
              <a:xfrm>
                <a:off x="4957431" y="1197916"/>
                <a:ext cx="4034566" cy="5354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00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num>
                      <m:den>
                        <m:r>
                          <a:rPr lang="en-US" sz="2000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US" sz="2000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𝑹𝑻</m:t>
                    </m:r>
                  </m:oMath>
                </a14:m>
                <a:r>
                  <a:rPr lang="en-US" sz="2000" b="1" dirty="0">
                    <a:solidFill>
                      <a:schemeClr val="accent2"/>
                    </a:solidFill>
                  </a:rPr>
                  <a:t> (nonlinear molecules)</a:t>
                </a: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5A8C8F8-1466-6244-829D-9FBB440D6E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7431" y="1197916"/>
                <a:ext cx="4034566" cy="535468"/>
              </a:xfrm>
              <a:prstGeom prst="rect">
                <a:avLst/>
              </a:prstGeom>
              <a:blipFill>
                <a:blip r:embed="rId7"/>
                <a:stretch>
                  <a:fillRect r="-629" b="-6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2986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9A66053D-117D-084B-8F8C-6FAB9AF4071D}"/>
              </a:ext>
            </a:extLst>
          </p:cNvPr>
          <p:cNvGrpSpPr/>
          <p:nvPr/>
        </p:nvGrpSpPr>
        <p:grpSpPr>
          <a:xfrm>
            <a:off x="1180559" y="1091774"/>
            <a:ext cx="5681880" cy="1794179"/>
            <a:chOff x="1855838" y="3597640"/>
            <a:chExt cx="6418732" cy="247984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68582D58-A91A-1B43-A952-D1B8F05BF7B6}"/>
                    </a:ext>
                  </a:extLst>
                </p:cNvPr>
                <p:cNvSpPr/>
                <p:nvPr/>
              </p:nvSpPr>
              <p:spPr>
                <a:xfrm rot="21190517">
                  <a:off x="3908344" y="4939935"/>
                  <a:ext cx="1359978" cy="73141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𝑠𝑙𝑜𝑝𝑒</m:t>
                        </m:r>
                        <m:r>
                          <a:rPr lang="en-US" sz="15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5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5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sz="15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15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68582D58-A91A-1B43-A952-D1B8F05BF7B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190517">
                  <a:off x="3908344" y="4939935"/>
                  <a:ext cx="1359978" cy="73141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99931B5D-663C-8B48-9CC5-E003FF31B292}"/>
                    </a:ext>
                  </a:extLst>
                </p:cNvPr>
                <p:cNvSpPr/>
                <p:nvPr/>
              </p:nvSpPr>
              <p:spPr>
                <a:xfrm rot="20482331">
                  <a:off x="4226057" y="3748120"/>
                  <a:ext cx="1359978" cy="72494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𝑠𝑙𝑜𝑝𝑒</m:t>
                        </m:r>
                        <m:r>
                          <a:rPr lang="en-US" sz="15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5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5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num>
                          <m:den>
                            <m:r>
                              <a:rPr lang="en-US" sz="15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15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sz="1500" b="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99931B5D-663C-8B48-9CC5-E003FF31B29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482331">
                  <a:off x="4226057" y="3748120"/>
                  <a:ext cx="1359978" cy="72494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B283CBE8-C0E2-8D4F-A945-C7B1F5931AF2}"/>
                </a:ext>
              </a:extLst>
            </p:cNvPr>
            <p:cNvGrpSpPr/>
            <p:nvPr/>
          </p:nvGrpSpPr>
          <p:grpSpPr>
            <a:xfrm>
              <a:off x="1855838" y="3597640"/>
              <a:ext cx="6418732" cy="2479844"/>
              <a:chOff x="1855838" y="3597640"/>
              <a:chExt cx="6418732" cy="2479844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C976B793-9060-5447-848B-D6404EC2D935}"/>
                  </a:ext>
                </a:extLst>
              </p:cNvPr>
              <p:cNvGrpSpPr/>
              <p:nvPr/>
            </p:nvGrpSpPr>
            <p:grpSpPr>
              <a:xfrm>
                <a:off x="2323475" y="3597640"/>
                <a:ext cx="5951095" cy="2479844"/>
                <a:chOff x="2323475" y="3612193"/>
                <a:chExt cx="5951095" cy="2368881"/>
              </a:xfrm>
            </p:grpSpPr>
            <p:sp>
              <p:nvSpPr>
                <p:cNvPr id="2" name="Frame 1">
                  <a:extLst>
                    <a:ext uri="{FF2B5EF4-FFF2-40B4-BE49-F238E27FC236}">
                      <a16:creationId xmlns:a16="http://schemas.microsoft.com/office/drawing/2014/main" id="{80DFC130-819B-964A-97EC-2DE366D23C2F}"/>
                    </a:ext>
                  </a:extLst>
                </p:cNvPr>
                <p:cNvSpPr/>
                <p:nvPr/>
              </p:nvSpPr>
              <p:spPr>
                <a:xfrm>
                  <a:off x="2323475" y="3612193"/>
                  <a:ext cx="5951095" cy="2368881"/>
                </a:xfrm>
                <a:prstGeom prst="frame">
                  <a:avLst>
                    <a:gd name="adj1" fmla="val 2016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7" name="Straight Connector 6">
                  <a:extLst>
                    <a:ext uri="{FF2B5EF4-FFF2-40B4-BE49-F238E27FC236}">
                      <a16:creationId xmlns:a16="http://schemas.microsoft.com/office/drawing/2014/main" id="{55D8653C-A5C5-ED4D-9CCB-3CA91A35DE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698230" y="5411231"/>
                  <a:ext cx="3372786" cy="389964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18DAA784-17A8-254F-B6C9-7DC42C37EC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718131" y="3746132"/>
                  <a:ext cx="4395733" cy="1792735"/>
                </a:xfrm>
                <a:prstGeom prst="line">
                  <a:avLst/>
                </a:prstGeom>
                <a:ln w="635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175B182-74D6-5142-A80B-A8D8E262B7C6}"/>
                  </a:ext>
                </a:extLst>
              </p:cNvPr>
              <p:cNvSpPr txBox="1"/>
              <p:nvPr/>
            </p:nvSpPr>
            <p:spPr>
              <a:xfrm>
                <a:off x="1855838" y="4056541"/>
                <a:ext cx="120519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U</a:t>
                </a:r>
              </a:p>
            </p:txBody>
          </p: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ADA1708-5F59-5A44-9A93-6C0A9BE7C837}"/>
              </a:ext>
            </a:extLst>
          </p:cNvPr>
          <p:cNvSpPr txBox="1"/>
          <p:nvPr/>
        </p:nvSpPr>
        <p:spPr>
          <a:xfrm>
            <a:off x="7888840" y="2602035"/>
            <a:ext cx="40700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But don’t get too attached to this picture because the </a:t>
            </a:r>
            <a:r>
              <a:rPr lang="en-US" sz="2400" b="1" dirty="0"/>
              <a:t>slope can change </a:t>
            </a:r>
            <a:r>
              <a:rPr lang="en-US" sz="2400" dirty="0"/>
              <a:t>even for a given molecule! 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55EA733-B736-3A48-B414-622C9F37108C}"/>
              </a:ext>
            </a:extLst>
          </p:cNvPr>
          <p:cNvGrpSpPr/>
          <p:nvPr/>
        </p:nvGrpSpPr>
        <p:grpSpPr>
          <a:xfrm>
            <a:off x="382985" y="3733642"/>
            <a:ext cx="6479454" cy="2457118"/>
            <a:chOff x="954831" y="3252865"/>
            <a:chExt cx="7319739" cy="33961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E0A43C2E-C613-304D-A625-78922FA7F299}"/>
                    </a:ext>
                  </a:extLst>
                </p:cNvPr>
                <p:cNvSpPr/>
                <p:nvPr/>
              </p:nvSpPr>
              <p:spPr>
                <a:xfrm>
                  <a:off x="1692562" y="5364636"/>
                  <a:ext cx="630913" cy="85212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E0A43C2E-C613-304D-A625-78922FA7F29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2562" y="5364636"/>
                  <a:ext cx="630913" cy="852123"/>
                </a:xfrm>
                <a:prstGeom prst="rect">
                  <a:avLst/>
                </a:prstGeom>
                <a:blipFill>
                  <a:blip r:embed="rId4"/>
                  <a:stretch>
                    <a:fillRect b="-61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F23D863C-879E-B143-B5CD-9E00A5962D73}"/>
                    </a:ext>
                  </a:extLst>
                </p:cNvPr>
                <p:cNvSpPr/>
                <p:nvPr/>
              </p:nvSpPr>
              <p:spPr>
                <a:xfrm>
                  <a:off x="1692562" y="4005764"/>
                  <a:ext cx="630913" cy="84441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b="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F23D863C-879E-B143-B5CD-9E00A5962D7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2562" y="4005764"/>
                  <a:ext cx="630913" cy="844411"/>
                </a:xfrm>
                <a:prstGeom prst="rect">
                  <a:avLst/>
                </a:prstGeom>
                <a:blipFill>
                  <a:blip r:embed="rId5"/>
                  <a:stretch>
                    <a:fillRect b="-40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9C1CC4A-81CD-6048-995B-FB5B4AB5CF96}"/>
                </a:ext>
              </a:extLst>
            </p:cNvPr>
            <p:cNvGrpSpPr/>
            <p:nvPr/>
          </p:nvGrpSpPr>
          <p:grpSpPr>
            <a:xfrm>
              <a:off x="954831" y="3252865"/>
              <a:ext cx="7319739" cy="3396131"/>
              <a:chOff x="954831" y="3252865"/>
              <a:chExt cx="7319739" cy="3396131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40198C9B-A1EF-4A41-B0F0-4A2CF17F7AE7}"/>
                  </a:ext>
                </a:extLst>
              </p:cNvPr>
              <p:cNvGrpSpPr/>
              <p:nvPr/>
            </p:nvGrpSpPr>
            <p:grpSpPr>
              <a:xfrm>
                <a:off x="2323475" y="3252865"/>
                <a:ext cx="5951095" cy="3396131"/>
                <a:chOff x="2323475" y="3282846"/>
                <a:chExt cx="5951095" cy="3244168"/>
              </a:xfrm>
            </p:grpSpPr>
            <p:sp>
              <p:nvSpPr>
                <p:cNvPr id="22" name="Frame 21">
                  <a:extLst>
                    <a:ext uri="{FF2B5EF4-FFF2-40B4-BE49-F238E27FC236}">
                      <a16:creationId xmlns:a16="http://schemas.microsoft.com/office/drawing/2014/main" id="{36F31000-87B6-7D40-96D8-8CD43138EDAF}"/>
                    </a:ext>
                  </a:extLst>
                </p:cNvPr>
                <p:cNvSpPr/>
                <p:nvPr/>
              </p:nvSpPr>
              <p:spPr>
                <a:xfrm>
                  <a:off x="2323475" y="3282846"/>
                  <a:ext cx="5951095" cy="2698229"/>
                </a:xfrm>
                <a:prstGeom prst="frame">
                  <a:avLst>
                    <a:gd name="adj1" fmla="val 2016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2E2AA3AE-7E28-C24F-9085-B3A3E9381D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698230" y="5707123"/>
                  <a:ext cx="3372786" cy="1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51E0E27F-ADB2-DC4B-BF42-04E7AA3BDB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18131" y="4405369"/>
                  <a:ext cx="4395733" cy="30369"/>
                </a:xfrm>
                <a:prstGeom prst="line">
                  <a:avLst/>
                </a:prstGeom>
                <a:ln w="635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CC430CB2-5EAB-7E49-A616-0C8E5DC3D415}"/>
                    </a:ext>
                  </a:extLst>
                </p:cNvPr>
                <p:cNvSpPr txBox="1"/>
                <p:nvPr/>
              </p:nvSpPr>
              <p:spPr>
                <a:xfrm>
                  <a:off x="4865826" y="6086007"/>
                  <a:ext cx="1205190" cy="4410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T</a:t>
                  </a:r>
                </a:p>
              </p:txBody>
            </p:sp>
          </p:grp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C5AE271-595C-0641-B005-31F3787EF7B7}"/>
                  </a:ext>
                </a:extLst>
              </p:cNvPr>
              <p:cNvSpPr txBox="1"/>
              <p:nvPr/>
            </p:nvSpPr>
            <p:spPr>
              <a:xfrm>
                <a:off x="954831" y="4082445"/>
                <a:ext cx="1205190" cy="6380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C</a:t>
                </a:r>
                <a:r>
                  <a:rPr lang="en-US" sz="2400" baseline="-25000" dirty="0"/>
                  <a:t>V</a:t>
                </a:r>
                <a:endParaRPr lang="en-US" sz="2400" dirty="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DF538CB-1E4A-7C45-BBD8-24001131505F}"/>
                  </a:ext>
                </a:extLst>
              </p:cNvPr>
              <p:cNvSpPr/>
              <p:nvPr/>
            </p:nvSpPr>
            <p:spPr>
              <a:xfrm>
                <a:off x="4562117" y="2037483"/>
                <a:ext cx="4658070" cy="5400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num>
                      <m:den>
                        <m:r>
                          <a:rPr lang="en-US" sz="20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US" sz="20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𝑹𝑻</m:t>
                    </m:r>
                  </m:oMath>
                </a14:m>
                <a:r>
                  <a:rPr lang="en-US" sz="2000" b="1" dirty="0">
                    <a:solidFill>
                      <a:schemeClr val="accent1"/>
                    </a:solidFill>
                  </a:rPr>
                  <a:t> (diatomic/linear molecules)</a:t>
                </a: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DF538CB-1E4A-7C45-BBD8-2400113150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2117" y="2037483"/>
                <a:ext cx="4658070" cy="540020"/>
              </a:xfrm>
              <a:prstGeom prst="rect">
                <a:avLst/>
              </a:prstGeom>
              <a:blipFill>
                <a:blip r:embed="rId6"/>
                <a:stretch>
                  <a:fillRect r="-545" b="-6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5A8C8F8-1466-6244-829D-9FBB440D6EDB}"/>
                  </a:ext>
                </a:extLst>
              </p:cNvPr>
              <p:cNvSpPr/>
              <p:nvPr/>
            </p:nvSpPr>
            <p:spPr>
              <a:xfrm>
                <a:off x="4957431" y="1197916"/>
                <a:ext cx="4034566" cy="5354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00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num>
                      <m:den>
                        <m:r>
                          <a:rPr lang="en-US" sz="2000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US" sz="2000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𝑹𝑻</m:t>
                    </m:r>
                  </m:oMath>
                </a14:m>
                <a:r>
                  <a:rPr lang="en-US" sz="2000" b="1" dirty="0">
                    <a:solidFill>
                      <a:schemeClr val="accent2"/>
                    </a:solidFill>
                  </a:rPr>
                  <a:t> (nonlinear molecules)</a:t>
                </a: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5A8C8F8-1466-6244-829D-9FBB440D6E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7431" y="1197916"/>
                <a:ext cx="4034566" cy="535468"/>
              </a:xfrm>
              <a:prstGeom prst="rect">
                <a:avLst/>
              </a:prstGeom>
              <a:blipFill>
                <a:blip r:embed="rId7"/>
                <a:stretch>
                  <a:fillRect r="-629" b="-6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866783A3-C083-A845-A145-B4A3277A087C}"/>
              </a:ext>
            </a:extLst>
          </p:cNvPr>
          <p:cNvSpPr txBox="1"/>
          <p:nvPr/>
        </p:nvSpPr>
        <p:spPr>
          <a:xfrm>
            <a:off x="18240" y="35228"/>
            <a:ext cx="12076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Bigger molecules =&gt; steeper increase in U as temperature increases &amp; bigger heat capacities</a:t>
            </a:r>
          </a:p>
        </p:txBody>
      </p:sp>
    </p:spTree>
    <p:extLst>
      <p:ext uri="{BB962C8B-B14F-4D97-AF65-F5344CB8AC3E}">
        <p14:creationId xmlns:p14="http://schemas.microsoft.com/office/powerpoint/2010/main" val="24683032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C4D51AB-942B-FC45-BC1E-A73EAE9C61BD}"/>
              </a:ext>
            </a:extLst>
          </p:cNvPr>
          <p:cNvSpPr txBox="1"/>
          <p:nvPr/>
        </p:nvSpPr>
        <p:spPr>
          <a:xfrm>
            <a:off x="18241" y="35228"/>
            <a:ext cx="11527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Nonlinear changes in U(T) and C</a:t>
            </a:r>
            <a:r>
              <a:rPr lang="en-US" sz="2400" b="1" baseline="-25000" dirty="0"/>
              <a:t>V</a:t>
            </a:r>
            <a:r>
              <a:rPr lang="en-US" sz="2400" b="1" dirty="0"/>
              <a:t>(T)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A66053D-117D-084B-8F8C-6FAB9AF4071D}"/>
              </a:ext>
            </a:extLst>
          </p:cNvPr>
          <p:cNvGrpSpPr/>
          <p:nvPr/>
        </p:nvGrpSpPr>
        <p:grpSpPr>
          <a:xfrm>
            <a:off x="1180559" y="1091774"/>
            <a:ext cx="5681880" cy="1794179"/>
            <a:chOff x="1855838" y="3597640"/>
            <a:chExt cx="6418732" cy="247984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68582D58-A91A-1B43-A952-D1B8F05BF7B6}"/>
                    </a:ext>
                  </a:extLst>
                </p:cNvPr>
                <p:cNvSpPr/>
                <p:nvPr/>
              </p:nvSpPr>
              <p:spPr>
                <a:xfrm rot="21190517">
                  <a:off x="3908344" y="4939935"/>
                  <a:ext cx="1359978" cy="73141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𝑠𝑙𝑜𝑝𝑒</m:t>
                        </m:r>
                        <m:r>
                          <a:rPr lang="en-US" sz="15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5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5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sz="15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15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68582D58-A91A-1B43-A952-D1B8F05BF7B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190517">
                  <a:off x="3908344" y="4939935"/>
                  <a:ext cx="1359978" cy="73141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99931B5D-663C-8B48-9CC5-E003FF31B292}"/>
                    </a:ext>
                  </a:extLst>
                </p:cNvPr>
                <p:cNvSpPr/>
                <p:nvPr/>
              </p:nvSpPr>
              <p:spPr>
                <a:xfrm rot="20482331">
                  <a:off x="4226057" y="3748120"/>
                  <a:ext cx="1359978" cy="72494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𝑠𝑙𝑜𝑝𝑒</m:t>
                        </m:r>
                        <m:r>
                          <a:rPr lang="en-US" sz="15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5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5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num>
                          <m:den>
                            <m:r>
                              <a:rPr lang="en-US" sz="15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15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sz="1500" b="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99931B5D-663C-8B48-9CC5-E003FF31B29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482331">
                  <a:off x="4226057" y="3748120"/>
                  <a:ext cx="1359978" cy="72494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B283CBE8-C0E2-8D4F-A945-C7B1F5931AF2}"/>
                </a:ext>
              </a:extLst>
            </p:cNvPr>
            <p:cNvGrpSpPr/>
            <p:nvPr/>
          </p:nvGrpSpPr>
          <p:grpSpPr>
            <a:xfrm>
              <a:off x="1855838" y="3597640"/>
              <a:ext cx="6418732" cy="2479844"/>
              <a:chOff x="1855838" y="3597640"/>
              <a:chExt cx="6418732" cy="2479844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C976B793-9060-5447-848B-D6404EC2D935}"/>
                  </a:ext>
                </a:extLst>
              </p:cNvPr>
              <p:cNvGrpSpPr/>
              <p:nvPr/>
            </p:nvGrpSpPr>
            <p:grpSpPr>
              <a:xfrm>
                <a:off x="2323475" y="3597640"/>
                <a:ext cx="5951095" cy="2479844"/>
                <a:chOff x="2323475" y="3612193"/>
                <a:chExt cx="5951095" cy="2368881"/>
              </a:xfrm>
            </p:grpSpPr>
            <p:sp>
              <p:nvSpPr>
                <p:cNvPr id="2" name="Frame 1">
                  <a:extLst>
                    <a:ext uri="{FF2B5EF4-FFF2-40B4-BE49-F238E27FC236}">
                      <a16:creationId xmlns:a16="http://schemas.microsoft.com/office/drawing/2014/main" id="{80DFC130-819B-964A-97EC-2DE366D23C2F}"/>
                    </a:ext>
                  </a:extLst>
                </p:cNvPr>
                <p:cNvSpPr/>
                <p:nvPr/>
              </p:nvSpPr>
              <p:spPr>
                <a:xfrm>
                  <a:off x="2323475" y="3612193"/>
                  <a:ext cx="5951095" cy="2368881"/>
                </a:xfrm>
                <a:prstGeom prst="frame">
                  <a:avLst>
                    <a:gd name="adj1" fmla="val 2016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7" name="Straight Connector 6">
                  <a:extLst>
                    <a:ext uri="{FF2B5EF4-FFF2-40B4-BE49-F238E27FC236}">
                      <a16:creationId xmlns:a16="http://schemas.microsoft.com/office/drawing/2014/main" id="{55D8653C-A5C5-ED4D-9CCB-3CA91A35DE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698230" y="5411231"/>
                  <a:ext cx="3372786" cy="389964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18DAA784-17A8-254F-B6C9-7DC42C37EC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718131" y="3746132"/>
                  <a:ext cx="4395733" cy="1792735"/>
                </a:xfrm>
                <a:prstGeom prst="line">
                  <a:avLst/>
                </a:prstGeom>
                <a:ln w="635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175B182-74D6-5142-A80B-A8D8E262B7C6}"/>
                  </a:ext>
                </a:extLst>
              </p:cNvPr>
              <p:cNvSpPr txBox="1"/>
              <p:nvPr/>
            </p:nvSpPr>
            <p:spPr>
              <a:xfrm>
                <a:off x="1855838" y="4056541"/>
                <a:ext cx="120519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U</a:t>
                </a:r>
              </a:p>
            </p:txBody>
          </p: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55EA733-B736-3A48-B414-622C9F37108C}"/>
              </a:ext>
            </a:extLst>
          </p:cNvPr>
          <p:cNvGrpSpPr/>
          <p:nvPr/>
        </p:nvGrpSpPr>
        <p:grpSpPr>
          <a:xfrm>
            <a:off x="382985" y="3733642"/>
            <a:ext cx="6479454" cy="2457118"/>
            <a:chOff x="954831" y="3252865"/>
            <a:chExt cx="7319739" cy="33961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E0A43C2E-C613-304D-A625-78922FA7F299}"/>
                    </a:ext>
                  </a:extLst>
                </p:cNvPr>
                <p:cNvSpPr/>
                <p:nvPr/>
              </p:nvSpPr>
              <p:spPr>
                <a:xfrm>
                  <a:off x="1692562" y="5364636"/>
                  <a:ext cx="630913" cy="85212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E0A43C2E-C613-304D-A625-78922FA7F29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2562" y="5364636"/>
                  <a:ext cx="630913" cy="852123"/>
                </a:xfrm>
                <a:prstGeom prst="rect">
                  <a:avLst/>
                </a:prstGeom>
                <a:blipFill>
                  <a:blip r:embed="rId4"/>
                  <a:stretch>
                    <a:fillRect b="-61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F23D863C-879E-B143-B5CD-9E00A5962D73}"/>
                    </a:ext>
                  </a:extLst>
                </p:cNvPr>
                <p:cNvSpPr/>
                <p:nvPr/>
              </p:nvSpPr>
              <p:spPr>
                <a:xfrm>
                  <a:off x="1692562" y="4005764"/>
                  <a:ext cx="630913" cy="84441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b="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F23D863C-879E-B143-B5CD-9E00A5962D7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2562" y="4005764"/>
                  <a:ext cx="630913" cy="844411"/>
                </a:xfrm>
                <a:prstGeom prst="rect">
                  <a:avLst/>
                </a:prstGeom>
                <a:blipFill>
                  <a:blip r:embed="rId5"/>
                  <a:stretch>
                    <a:fillRect b="-40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9C1CC4A-81CD-6048-995B-FB5B4AB5CF96}"/>
                </a:ext>
              </a:extLst>
            </p:cNvPr>
            <p:cNvGrpSpPr/>
            <p:nvPr/>
          </p:nvGrpSpPr>
          <p:grpSpPr>
            <a:xfrm>
              <a:off x="954831" y="3252865"/>
              <a:ext cx="7319739" cy="3396131"/>
              <a:chOff x="954831" y="3252865"/>
              <a:chExt cx="7319739" cy="3396131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40198C9B-A1EF-4A41-B0F0-4A2CF17F7AE7}"/>
                  </a:ext>
                </a:extLst>
              </p:cNvPr>
              <p:cNvGrpSpPr/>
              <p:nvPr/>
            </p:nvGrpSpPr>
            <p:grpSpPr>
              <a:xfrm>
                <a:off x="2323475" y="3252865"/>
                <a:ext cx="5951095" cy="3396131"/>
                <a:chOff x="2323475" y="3282846"/>
                <a:chExt cx="5951095" cy="3244168"/>
              </a:xfrm>
            </p:grpSpPr>
            <p:sp>
              <p:nvSpPr>
                <p:cNvPr id="22" name="Frame 21">
                  <a:extLst>
                    <a:ext uri="{FF2B5EF4-FFF2-40B4-BE49-F238E27FC236}">
                      <a16:creationId xmlns:a16="http://schemas.microsoft.com/office/drawing/2014/main" id="{36F31000-87B6-7D40-96D8-8CD43138EDAF}"/>
                    </a:ext>
                  </a:extLst>
                </p:cNvPr>
                <p:cNvSpPr/>
                <p:nvPr/>
              </p:nvSpPr>
              <p:spPr>
                <a:xfrm>
                  <a:off x="2323475" y="3282846"/>
                  <a:ext cx="5951095" cy="2698229"/>
                </a:xfrm>
                <a:prstGeom prst="frame">
                  <a:avLst>
                    <a:gd name="adj1" fmla="val 2016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2E2AA3AE-7E28-C24F-9085-B3A3E9381D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698230" y="5707123"/>
                  <a:ext cx="3372786" cy="1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51E0E27F-ADB2-DC4B-BF42-04E7AA3BDB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18131" y="4405369"/>
                  <a:ext cx="4395733" cy="30369"/>
                </a:xfrm>
                <a:prstGeom prst="line">
                  <a:avLst/>
                </a:prstGeom>
                <a:ln w="635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CC430CB2-5EAB-7E49-A616-0C8E5DC3D415}"/>
                    </a:ext>
                  </a:extLst>
                </p:cNvPr>
                <p:cNvSpPr txBox="1"/>
                <p:nvPr/>
              </p:nvSpPr>
              <p:spPr>
                <a:xfrm>
                  <a:off x="4865826" y="6086007"/>
                  <a:ext cx="1205190" cy="4410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T</a:t>
                  </a:r>
                </a:p>
              </p:txBody>
            </p:sp>
          </p:grp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C5AE271-595C-0641-B005-31F3787EF7B7}"/>
                  </a:ext>
                </a:extLst>
              </p:cNvPr>
              <p:cNvSpPr txBox="1"/>
              <p:nvPr/>
            </p:nvSpPr>
            <p:spPr>
              <a:xfrm>
                <a:off x="954831" y="4082445"/>
                <a:ext cx="1205190" cy="6380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C</a:t>
                </a:r>
                <a:r>
                  <a:rPr lang="en-US" sz="2400" baseline="-25000" dirty="0"/>
                  <a:t>V</a:t>
                </a:r>
                <a:endParaRPr lang="en-US" sz="2400" dirty="0"/>
              </a:p>
            </p:txBody>
          </p:sp>
        </p:grp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B7BA8C2-95CA-974C-BE02-39829B4C9901}"/>
              </a:ext>
            </a:extLst>
          </p:cNvPr>
          <p:cNvCxnSpPr>
            <a:cxnSpLocks/>
          </p:cNvCxnSpPr>
          <p:nvPr/>
        </p:nvCxnSpPr>
        <p:spPr>
          <a:xfrm flipV="1">
            <a:off x="5201245" y="1649949"/>
            <a:ext cx="637817" cy="68971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Arc 32">
            <a:extLst>
              <a:ext uri="{FF2B5EF4-FFF2-40B4-BE49-F238E27FC236}">
                <a16:creationId xmlns:a16="http://schemas.microsoft.com/office/drawing/2014/main" id="{68406F2E-0C19-B340-A9FD-D6937BC0A6C5}"/>
              </a:ext>
            </a:extLst>
          </p:cNvPr>
          <p:cNvSpPr/>
          <p:nvPr/>
        </p:nvSpPr>
        <p:spPr>
          <a:xfrm>
            <a:off x="4158015" y="1912333"/>
            <a:ext cx="1118732" cy="544321"/>
          </a:xfrm>
          <a:prstGeom prst="arc">
            <a:avLst>
              <a:gd name="adj1" fmla="val 939779"/>
              <a:gd name="adj2" fmla="val 3305851"/>
            </a:avLst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5AD7014F-0C18-9146-A822-1F800D88AD31}"/>
                  </a:ext>
                </a:extLst>
              </p:cNvPr>
              <p:cNvSpPr/>
              <p:nvPr/>
            </p:nvSpPr>
            <p:spPr>
              <a:xfrm rot="19054255">
                <a:off x="5152131" y="1502935"/>
                <a:ext cx="507960" cy="4607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7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7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US" sz="17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7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1700" dirty="0"/>
                  <a:t> </a:t>
                </a: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5AD7014F-0C18-9146-A822-1F800D88AD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054255">
                <a:off x="5152131" y="1502935"/>
                <a:ext cx="507960" cy="46076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DF829BAD-C958-834F-8B06-3DF9AE1E9F50}"/>
              </a:ext>
            </a:extLst>
          </p:cNvPr>
          <p:cNvGrpSpPr/>
          <p:nvPr/>
        </p:nvGrpSpPr>
        <p:grpSpPr>
          <a:xfrm>
            <a:off x="4895990" y="4261951"/>
            <a:ext cx="1705264" cy="1311111"/>
            <a:chOff x="4907865" y="4684585"/>
            <a:chExt cx="1705264" cy="995340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74742AC-9901-BA41-A304-44628571C9F7}"/>
                </a:ext>
              </a:extLst>
            </p:cNvPr>
            <p:cNvCxnSpPr>
              <a:cxnSpLocks/>
            </p:cNvCxnSpPr>
            <p:nvPr/>
          </p:nvCxnSpPr>
          <p:spPr>
            <a:xfrm>
              <a:off x="5975504" y="4684585"/>
              <a:ext cx="637625" cy="1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urved Connector 37">
              <a:extLst>
                <a:ext uri="{FF2B5EF4-FFF2-40B4-BE49-F238E27FC236}">
                  <a16:creationId xmlns:a16="http://schemas.microsoft.com/office/drawing/2014/main" id="{57C534D2-7E68-1641-8932-1358336D18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07865" y="4690712"/>
              <a:ext cx="1067639" cy="989213"/>
            </a:xfrm>
            <a:prstGeom prst="curvedConnector3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70703C43-221B-D24A-B8BC-72DE124787C3}"/>
                  </a:ext>
                </a:extLst>
              </p:cNvPr>
              <p:cNvSpPr/>
              <p:nvPr/>
            </p:nvSpPr>
            <p:spPr>
              <a:xfrm>
                <a:off x="6910261" y="3895024"/>
                <a:ext cx="528030" cy="4824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70703C43-221B-D24A-B8BC-72DE124787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0261" y="3895024"/>
                <a:ext cx="528030" cy="48244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E3B5BEA0-7D07-9845-B2FA-A574651D57F7}"/>
              </a:ext>
            </a:extLst>
          </p:cNvPr>
          <p:cNvSpPr txBox="1"/>
          <p:nvPr/>
        </p:nvSpPr>
        <p:spPr>
          <a:xfrm>
            <a:off x="5201245" y="5856742"/>
            <a:ext cx="1066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T*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C87E8B1-9F5A-0142-93EA-69F10EC66D6F}"/>
              </a:ext>
            </a:extLst>
          </p:cNvPr>
          <p:cNvSpPr txBox="1"/>
          <p:nvPr/>
        </p:nvSpPr>
        <p:spPr>
          <a:xfrm>
            <a:off x="7888840" y="2602035"/>
            <a:ext cx="4070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18231711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C4D51AB-942B-FC45-BC1E-A73EAE9C61BD}"/>
              </a:ext>
            </a:extLst>
          </p:cNvPr>
          <p:cNvSpPr txBox="1"/>
          <p:nvPr/>
        </p:nvSpPr>
        <p:spPr>
          <a:xfrm>
            <a:off x="18241" y="35228"/>
            <a:ext cx="11527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Nonlinear changes in U(T) and C</a:t>
            </a:r>
            <a:r>
              <a:rPr lang="en-US" sz="2400" b="1" baseline="-25000" dirty="0"/>
              <a:t>V</a:t>
            </a:r>
            <a:r>
              <a:rPr lang="en-US" sz="2400" b="1" dirty="0"/>
              <a:t>(T) =&gt; activating </a:t>
            </a:r>
            <a:r>
              <a:rPr lang="en-US" sz="2400" b="1" i="1" dirty="0"/>
              <a:t>vibrational motion</a:t>
            </a:r>
            <a:r>
              <a:rPr lang="en-US" sz="2400" b="1" dirty="0"/>
              <a:t>!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A66053D-117D-084B-8F8C-6FAB9AF4071D}"/>
              </a:ext>
            </a:extLst>
          </p:cNvPr>
          <p:cNvGrpSpPr/>
          <p:nvPr/>
        </p:nvGrpSpPr>
        <p:grpSpPr>
          <a:xfrm>
            <a:off x="1180559" y="1091774"/>
            <a:ext cx="5681880" cy="1794179"/>
            <a:chOff x="1855838" y="3597640"/>
            <a:chExt cx="6418732" cy="247984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68582D58-A91A-1B43-A952-D1B8F05BF7B6}"/>
                    </a:ext>
                  </a:extLst>
                </p:cNvPr>
                <p:cNvSpPr/>
                <p:nvPr/>
              </p:nvSpPr>
              <p:spPr>
                <a:xfrm rot="21190517">
                  <a:off x="3908344" y="4939935"/>
                  <a:ext cx="1359978" cy="73141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𝑠𝑙𝑜𝑝𝑒</m:t>
                        </m:r>
                        <m:r>
                          <a:rPr lang="en-US" sz="15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5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5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sz="15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15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68582D58-A91A-1B43-A952-D1B8F05BF7B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190517">
                  <a:off x="3908344" y="4939935"/>
                  <a:ext cx="1359978" cy="73141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99931B5D-663C-8B48-9CC5-E003FF31B292}"/>
                    </a:ext>
                  </a:extLst>
                </p:cNvPr>
                <p:cNvSpPr/>
                <p:nvPr/>
              </p:nvSpPr>
              <p:spPr>
                <a:xfrm rot="20482331">
                  <a:off x="4226057" y="3748120"/>
                  <a:ext cx="1359978" cy="72494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𝑠𝑙𝑜𝑝𝑒</m:t>
                        </m:r>
                        <m:r>
                          <a:rPr lang="en-US" sz="15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5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5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num>
                          <m:den>
                            <m:r>
                              <a:rPr lang="en-US" sz="15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15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sz="1500" b="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99931B5D-663C-8B48-9CC5-E003FF31B29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482331">
                  <a:off x="4226057" y="3748120"/>
                  <a:ext cx="1359978" cy="72494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B283CBE8-C0E2-8D4F-A945-C7B1F5931AF2}"/>
                </a:ext>
              </a:extLst>
            </p:cNvPr>
            <p:cNvGrpSpPr/>
            <p:nvPr/>
          </p:nvGrpSpPr>
          <p:grpSpPr>
            <a:xfrm>
              <a:off x="1855838" y="3597640"/>
              <a:ext cx="6418732" cy="2479844"/>
              <a:chOff x="1855838" y="3597640"/>
              <a:chExt cx="6418732" cy="2479844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C976B793-9060-5447-848B-D6404EC2D935}"/>
                  </a:ext>
                </a:extLst>
              </p:cNvPr>
              <p:cNvGrpSpPr/>
              <p:nvPr/>
            </p:nvGrpSpPr>
            <p:grpSpPr>
              <a:xfrm>
                <a:off x="2323475" y="3597640"/>
                <a:ext cx="5951095" cy="2479844"/>
                <a:chOff x="2323475" y="3612193"/>
                <a:chExt cx="5951095" cy="2368881"/>
              </a:xfrm>
            </p:grpSpPr>
            <p:sp>
              <p:nvSpPr>
                <p:cNvPr id="2" name="Frame 1">
                  <a:extLst>
                    <a:ext uri="{FF2B5EF4-FFF2-40B4-BE49-F238E27FC236}">
                      <a16:creationId xmlns:a16="http://schemas.microsoft.com/office/drawing/2014/main" id="{80DFC130-819B-964A-97EC-2DE366D23C2F}"/>
                    </a:ext>
                  </a:extLst>
                </p:cNvPr>
                <p:cNvSpPr/>
                <p:nvPr/>
              </p:nvSpPr>
              <p:spPr>
                <a:xfrm>
                  <a:off x="2323475" y="3612193"/>
                  <a:ext cx="5951095" cy="2368881"/>
                </a:xfrm>
                <a:prstGeom prst="frame">
                  <a:avLst>
                    <a:gd name="adj1" fmla="val 2016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7" name="Straight Connector 6">
                  <a:extLst>
                    <a:ext uri="{FF2B5EF4-FFF2-40B4-BE49-F238E27FC236}">
                      <a16:creationId xmlns:a16="http://schemas.microsoft.com/office/drawing/2014/main" id="{55D8653C-A5C5-ED4D-9CCB-3CA91A35DE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698230" y="5411231"/>
                  <a:ext cx="3372786" cy="389964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18DAA784-17A8-254F-B6C9-7DC42C37EC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718131" y="3746132"/>
                  <a:ext cx="4395733" cy="1792735"/>
                </a:xfrm>
                <a:prstGeom prst="line">
                  <a:avLst/>
                </a:prstGeom>
                <a:ln w="635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175B182-74D6-5142-A80B-A8D8E262B7C6}"/>
                  </a:ext>
                </a:extLst>
              </p:cNvPr>
              <p:cNvSpPr txBox="1"/>
              <p:nvPr/>
            </p:nvSpPr>
            <p:spPr>
              <a:xfrm>
                <a:off x="1855838" y="4056541"/>
                <a:ext cx="120519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U</a:t>
                </a:r>
              </a:p>
            </p:txBody>
          </p: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ADA1708-5F59-5A44-9A93-6C0A9BE7C837}"/>
              </a:ext>
            </a:extLst>
          </p:cNvPr>
          <p:cNvSpPr txBox="1"/>
          <p:nvPr/>
        </p:nvSpPr>
        <p:spPr>
          <a:xfrm>
            <a:off x="7697172" y="1590799"/>
            <a:ext cx="407007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 gets steeper – and the heat capacity increases – because the molecule has crossed a vibrational threshold, </a:t>
            </a:r>
            <a:r>
              <a:rPr lang="en-US" sz="2400" b="1" dirty="0"/>
              <a:t>T*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dirty="0"/>
              <a:t>When T&lt;T*, molecules </a:t>
            </a:r>
            <a:r>
              <a:rPr lang="en-US" sz="2400" b="1" dirty="0"/>
              <a:t>are</a:t>
            </a:r>
            <a:r>
              <a:rPr lang="en-US" sz="2400" dirty="0"/>
              <a:t> </a:t>
            </a:r>
            <a:r>
              <a:rPr lang="en-US" sz="2400" b="1" dirty="0"/>
              <a:t>not vibrating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dirty="0"/>
              <a:t>When T&lt;T*, molecules </a:t>
            </a:r>
            <a:r>
              <a:rPr lang="en-US" sz="2400" b="1" dirty="0"/>
              <a:t>are vibrating</a:t>
            </a:r>
            <a:r>
              <a:rPr lang="en-US" sz="2400" dirty="0"/>
              <a:t>.</a:t>
            </a:r>
            <a:endParaRPr lang="en-US" sz="2400" b="1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55EA733-B736-3A48-B414-622C9F37108C}"/>
              </a:ext>
            </a:extLst>
          </p:cNvPr>
          <p:cNvGrpSpPr/>
          <p:nvPr/>
        </p:nvGrpSpPr>
        <p:grpSpPr>
          <a:xfrm>
            <a:off x="382985" y="3733642"/>
            <a:ext cx="6479454" cy="2457118"/>
            <a:chOff x="954831" y="3252865"/>
            <a:chExt cx="7319739" cy="33961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E0A43C2E-C613-304D-A625-78922FA7F299}"/>
                    </a:ext>
                  </a:extLst>
                </p:cNvPr>
                <p:cNvSpPr/>
                <p:nvPr/>
              </p:nvSpPr>
              <p:spPr>
                <a:xfrm>
                  <a:off x="1692562" y="5364636"/>
                  <a:ext cx="630913" cy="85212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E0A43C2E-C613-304D-A625-78922FA7F29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2562" y="5364636"/>
                  <a:ext cx="630913" cy="852123"/>
                </a:xfrm>
                <a:prstGeom prst="rect">
                  <a:avLst/>
                </a:prstGeom>
                <a:blipFill>
                  <a:blip r:embed="rId5"/>
                  <a:stretch>
                    <a:fillRect b="-61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F23D863C-879E-B143-B5CD-9E00A5962D73}"/>
                    </a:ext>
                  </a:extLst>
                </p:cNvPr>
                <p:cNvSpPr/>
                <p:nvPr/>
              </p:nvSpPr>
              <p:spPr>
                <a:xfrm>
                  <a:off x="1692562" y="4005764"/>
                  <a:ext cx="630913" cy="84441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b="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F23D863C-879E-B143-B5CD-9E00A5962D7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2562" y="4005764"/>
                  <a:ext cx="630913" cy="844411"/>
                </a:xfrm>
                <a:prstGeom prst="rect">
                  <a:avLst/>
                </a:prstGeom>
                <a:blipFill>
                  <a:blip r:embed="rId6"/>
                  <a:stretch>
                    <a:fillRect b="-40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9C1CC4A-81CD-6048-995B-FB5B4AB5CF96}"/>
                </a:ext>
              </a:extLst>
            </p:cNvPr>
            <p:cNvGrpSpPr/>
            <p:nvPr/>
          </p:nvGrpSpPr>
          <p:grpSpPr>
            <a:xfrm>
              <a:off x="954831" y="3252865"/>
              <a:ext cx="7319739" cy="3396131"/>
              <a:chOff x="954831" y="3252865"/>
              <a:chExt cx="7319739" cy="3396131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40198C9B-A1EF-4A41-B0F0-4A2CF17F7AE7}"/>
                  </a:ext>
                </a:extLst>
              </p:cNvPr>
              <p:cNvGrpSpPr/>
              <p:nvPr/>
            </p:nvGrpSpPr>
            <p:grpSpPr>
              <a:xfrm>
                <a:off x="2323475" y="3252865"/>
                <a:ext cx="5951095" cy="3396131"/>
                <a:chOff x="2323475" y="3282846"/>
                <a:chExt cx="5951095" cy="3244168"/>
              </a:xfrm>
            </p:grpSpPr>
            <p:sp>
              <p:nvSpPr>
                <p:cNvPr id="22" name="Frame 21">
                  <a:extLst>
                    <a:ext uri="{FF2B5EF4-FFF2-40B4-BE49-F238E27FC236}">
                      <a16:creationId xmlns:a16="http://schemas.microsoft.com/office/drawing/2014/main" id="{36F31000-87B6-7D40-96D8-8CD43138EDAF}"/>
                    </a:ext>
                  </a:extLst>
                </p:cNvPr>
                <p:cNvSpPr/>
                <p:nvPr/>
              </p:nvSpPr>
              <p:spPr>
                <a:xfrm>
                  <a:off x="2323475" y="3282846"/>
                  <a:ext cx="5951095" cy="2698229"/>
                </a:xfrm>
                <a:prstGeom prst="frame">
                  <a:avLst>
                    <a:gd name="adj1" fmla="val 2016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2E2AA3AE-7E28-C24F-9085-B3A3E9381D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698230" y="5707123"/>
                  <a:ext cx="3372786" cy="1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51E0E27F-ADB2-DC4B-BF42-04E7AA3BDB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18131" y="4405369"/>
                  <a:ext cx="4395733" cy="30369"/>
                </a:xfrm>
                <a:prstGeom prst="line">
                  <a:avLst/>
                </a:prstGeom>
                <a:ln w="635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CC430CB2-5EAB-7E49-A616-0C8E5DC3D415}"/>
                    </a:ext>
                  </a:extLst>
                </p:cNvPr>
                <p:cNvSpPr txBox="1"/>
                <p:nvPr/>
              </p:nvSpPr>
              <p:spPr>
                <a:xfrm>
                  <a:off x="4865826" y="6086007"/>
                  <a:ext cx="1205190" cy="4410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T</a:t>
                  </a:r>
                </a:p>
              </p:txBody>
            </p:sp>
          </p:grp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C5AE271-595C-0641-B005-31F3787EF7B7}"/>
                  </a:ext>
                </a:extLst>
              </p:cNvPr>
              <p:cNvSpPr txBox="1"/>
              <p:nvPr/>
            </p:nvSpPr>
            <p:spPr>
              <a:xfrm>
                <a:off x="954831" y="4082445"/>
                <a:ext cx="1205190" cy="6380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C</a:t>
                </a:r>
                <a:r>
                  <a:rPr lang="en-US" sz="2400" baseline="-25000" dirty="0"/>
                  <a:t>V</a:t>
                </a:r>
                <a:endParaRPr lang="en-US" sz="2400" dirty="0"/>
              </a:p>
            </p:txBody>
          </p:sp>
        </p:grp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B7BA8C2-95CA-974C-BE02-39829B4C9901}"/>
              </a:ext>
            </a:extLst>
          </p:cNvPr>
          <p:cNvCxnSpPr>
            <a:cxnSpLocks/>
          </p:cNvCxnSpPr>
          <p:nvPr/>
        </p:nvCxnSpPr>
        <p:spPr>
          <a:xfrm flipV="1">
            <a:off x="5201245" y="1649949"/>
            <a:ext cx="637817" cy="68971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Arc 32">
            <a:extLst>
              <a:ext uri="{FF2B5EF4-FFF2-40B4-BE49-F238E27FC236}">
                <a16:creationId xmlns:a16="http://schemas.microsoft.com/office/drawing/2014/main" id="{68406F2E-0C19-B340-A9FD-D6937BC0A6C5}"/>
              </a:ext>
            </a:extLst>
          </p:cNvPr>
          <p:cNvSpPr/>
          <p:nvPr/>
        </p:nvSpPr>
        <p:spPr>
          <a:xfrm>
            <a:off x="4158015" y="1912333"/>
            <a:ext cx="1118732" cy="544321"/>
          </a:xfrm>
          <a:prstGeom prst="arc">
            <a:avLst>
              <a:gd name="adj1" fmla="val 939779"/>
              <a:gd name="adj2" fmla="val 3305851"/>
            </a:avLst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5AD7014F-0C18-9146-A822-1F800D88AD31}"/>
                  </a:ext>
                </a:extLst>
              </p:cNvPr>
              <p:cNvSpPr/>
              <p:nvPr/>
            </p:nvSpPr>
            <p:spPr>
              <a:xfrm rot="19054255">
                <a:off x="5152131" y="1502935"/>
                <a:ext cx="507960" cy="4607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7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7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US" sz="17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7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1700" dirty="0"/>
                  <a:t> </a:t>
                </a: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5AD7014F-0C18-9146-A822-1F800D88AD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054255">
                <a:off x="5152131" y="1502935"/>
                <a:ext cx="507960" cy="46076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DF829BAD-C958-834F-8B06-3DF9AE1E9F50}"/>
              </a:ext>
            </a:extLst>
          </p:cNvPr>
          <p:cNvGrpSpPr/>
          <p:nvPr/>
        </p:nvGrpSpPr>
        <p:grpSpPr>
          <a:xfrm>
            <a:off x="4895990" y="4261951"/>
            <a:ext cx="1705264" cy="1311111"/>
            <a:chOff x="4907865" y="4684585"/>
            <a:chExt cx="1705264" cy="995340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74742AC-9901-BA41-A304-44628571C9F7}"/>
                </a:ext>
              </a:extLst>
            </p:cNvPr>
            <p:cNvCxnSpPr>
              <a:cxnSpLocks/>
            </p:cNvCxnSpPr>
            <p:nvPr/>
          </p:nvCxnSpPr>
          <p:spPr>
            <a:xfrm>
              <a:off x="5975504" y="4684585"/>
              <a:ext cx="637625" cy="1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urved Connector 37">
              <a:extLst>
                <a:ext uri="{FF2B5EF4-FFF2-40B4-BE49-F238E27FC236}">
                  <a16:creationId xmlns:a16="http://schemas.microsoft.com/office/drawing/2014/main" id="{57C534D2-7E68-1641-8932-1358336D18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07865" y="4690712"/>
              <a:ext cx="1067639" cy="989213"/>
            </a:xfrm>
            <a:prstGeom prst="curvedConnector3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70703C43-221B-D24A-B8BC-72DE124787C3}"/>
                  </a:ext>
                </a:extLst>
              </p:cNvPr>
              <p:cNvSpPr/>
              <p:nvPr/>
            </p:nvSpPr>
            <p:spPr>
              <a:xfrm>
                <a:off x="6910261" y="3895024"/>
                <a:ext cx="528030" cy="4824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70703C43-221B-D24A-B8BC-72DE124787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0261" y="3895024"/>
                <a:ext cx="528030" cy="48244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8DFDBF65-8752-7E42-BD21-E80A5D71E7AE}"/>
              </a:ext>
            </a:extLst>
          </p:cNvPr>
          <p:cNvGrpSpPr/>
          <p:nvPr/>
        </p:nvGrpSpPr>
        <p:grpSpPr>
          <a:xfrm>
            <a:off x="1943864" y="3207403"/>
            <a:ext cx="3119346" cy="369332"/>
            <a:chOff x="1943864" y="3207403"/>
            <a:chExt cx="3119346" cy="369332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19EBCBE0-4498-ED44-ACA6-1D132E4FF6B6}"/>
                </a:ext>
              </a:extLst>
            </p:cNvPr>
            <p:cNvCxnSpPr/>
            <p:nvPr/>
          </p:nvCxnSpPr>
          <p:spPr>
            <a:xfrm>
              <a:off x="1943864" y="3218215"/>
              <a:ext cx="3119346" cy="0"/>
            </a:xfrm>
            <a:prstGeom prst="straightConnector1">
              <a:avLst/>
            </a:prstGeom>
            <a:ln w="38100">
              <a:solidFill>
                <a:schemeClr val="accent5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3462E3F-B4D2-AB4B-A34D-94B1A6050580}"/>
                </a:ext>
              </a:extLst>
            </p:cNvPr>
            <p:cNvSpPr txBox="1"/>
            <p:nvPr/>
          </p:nvSpPr>
          <p:spPr>
            <a:xfrm>
              <a:off x="2703282" y="3207403"/>
              <a:ext cx="16844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Not vibrating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610D396-F07C-4B42-B11E-9454102A5170}"/>
              </a:ext>
            </a:extLst>
          </p:cNvPr>
          <p:cNvGrpSpPr/>
          <p:nvPr/>
        </p:nvGrpSpPr>
        <p:grpSpPr>
          <a:xfrm>
            <a:off x="5276747" y="3207403"/>
            <a:ext cx="1324507" cy="369332"/>
            <a:chOff x="1943864" y="3207403"/>
            <a:chExt cx="3119346" cy="369332"/>
          </a:xfrm>
        </p:grpSpPr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7A1CCF4E-A071-1A4F-91A4-C077A6DCE446}"/>
                </a:ext>
              </a:extLst>
            </p:cNvPr>
            <p:cNvCxnSpPr/>
            <p:nvPr/>
          </p:nvCxnSpPr>
          <p:spPr>
            <a:xfrm>
              <a:off x="1943864" y="3218215"/>
              <a:ext cx="3119346" cy="0"/>
            </a:xfrm>
            <a:prstGeom prst="straightConnector1">
              <a:avLst/>
            </a:prstGeom>
            <a:ln w="38100">
              <a:solidFill>
                <a:schemeClr val="accent5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BBBFF80-7680-204C-979C-5457810CE075}"/>
                </a:ext>
              </a:extLst>
            </p:cNvPr>
            <p:cNvSpPr txBox="1"/>
            <p:nvPr/>
          </p:nvSpPr>
          <p:spPr>
            <a:xfrm>
              <a:off x="2703282" y="3207403"/>
              <a:ext cx="23599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vibrating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E3B5BEA0-7D07-9845-B2FA-A574651D57F7}"/>
              </a:ext>
            </a:extLst>
          </p:cNvPr>
          <p:cNvSpPr txBox="1"/>
          <p:nvPr/>
        </p:nvSpPr>
        <p:spPr>
          <a:xfrm>
            <a:off x="5201245" y="5856742"/>
            <a:ext cx="1066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T*</a:t>
            </a:r>
          </a:p>
        </p:txBody>
      </p:sp>
    </p:spTree>
    <p:extLst>
      <p:ext uri="{BB962C8B-B14F-4D97-AF65-F5344CB8AC3E}">
        <p14:creationId xmlns:p14="http://schemas.microsoft.com/office/powerpoint/2010/main" val="22712353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9A66053D-117D-084B-8F8C-6FAB9AF4071D}"/>
              </a:ext>
            </a:extLst>
          </p:cNvPr>
          <p:cNvGrpSpPr/>
          <p:nvPr/>
        </p:nvGrpSpPr>
        <p:grpSpPr>
          <a:xfrm>
            <a:off x="1180559" y="1091774"/>
            <a:ext cx="5681880" cy="1794179"/>
            <a:chOff x="1855838" y="3597640"/>
            <a:chExt cx="6418732" cy="247984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68582D58-A91A-1B43-A952-D1B8F05BF7B6}"/>
                    </a:ext>
                  </a:extLst>
                </p:cNvPr>
                <p:cNvSpPr/>
                <p:nvPr/>
              </p:nvSpPr>
              <p:spPr>
                <a:xfrm rot="21190517">
                  <a:off x="3908344" y="4939935"/>
                  <a:ext cx="1359978" cy="73141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𝑠𝑙𝑜𝑝𝑒</m:t>
                        </m:r>
                        <m:r>
                          <a:rPr lang="en-US" sz="15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5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5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sz="15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15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68582D58-A91A-1B43-A952-D1B8F05BF7B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190517">
                  <a:off x="3908344" y="4939935"/>
                  <a:ext cx="1359978" cy="73141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99931B5D-663C-8B48-9CC5-E003FF31B292}"/>
                    </a:ext>
                  </a:extLst>
                </p:cNvPr>
                <p:cNvSpPr/>
                <p:nvPr/>
              </p:nvSpPr>
              <p:spPr>
                <a:xfrm rot="20482331">
                  <a:off x="4226057" y="3748120"/>
                  <a:ext cx="1359978" cy="72494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𝑠𝑙𝑜𝑝𝑒</m:t>
                        </m:r>
                        <m:r>
                          <a:rPr lang="en-US" sz="15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5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5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num>
                          <m:den>
                            <m:r>
                              <a:rPr lang="en-US" sz="15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15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sz="1500" b="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99931B5D-663C-8B48-9CC5-E003FF31B29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482331">
                  <a:off x="4226057" y="3748120"/>
                  <a:ext cx="1359978" cy="72494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B283CBE8-C0E2-8D4F-A945-C7B1F5931AF2}"/>
                </a:ext>
              </a:extLst>
            </p:cNvPr>
            <p:cNvGrpSpPr/>
            <p:nvPr/>
          </p:nvGrpSpPr>
          <p:grpSpPr>
            <a:xfrm>
              <a:off x="1855838" y="3597640"/>
              <a:ext cx="6418732" cy="2479844"/>
              <a:chOff x="1855838" y="3597640"/>
              <a:chExt cx="6418732" cy="2479844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C976B793-9060-5447-848B-D6404EC2D935}"/>
                  </a:ext>
                </a:extLst>
              </p:cNvPr>
              <p:cNvGrpSpPr/>
              <p:nvPr/>
            </p:nvGrpSpPr>
            <p:grpSpPr>
              <a:xfrm>
                <a:off x="2323475" y="3597640"/>
                <a:ext cx="5951095" cy="2479844"/>
                <a:chOff x="2323475" y="3612193"/>
                <a:chExt cx="5951095" cy="2368881"/>
              </a:xfrm>
            </p:grpSpPr>
            <p:sp>
              <p:nvSpPr>
                <p:cNvPr id="2" name="Frame 1">
                  <a:extLst>
                    <a:ext uri="{FF2B5EF4-FFF2-40B4-BE49-F238E27FC236}">
                      <a16:creationId xmlns:a16="http://schemas.microsoft.com/office/drawing/2014/main" id="{80DFC130-819B-964A-97EC-2DE366D23C2F}"/>
                    </a:ext>
                  </a:extLst>
                </p:cNvPr>
                <p:cNvSpPr/>
                <p:nvPr/>
              </p:nvSpPr>
              <p:spPr>
                <a:xfrm>
                  <a:off x="2323475" y="3612193"/>
                  <a:ext cx="5951095" cy="2368881"/>
                </a:xfrm>
                <a:prstGeom prst="frame">
                  <a:avLst>
                    <a:gd name="adj1" fmla="val 2016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7" name="Straight Connector 6">
                  <a:extLst>
                    <a:ext uri="{FF2B5EF4-FFF2-40B4-BE49-F238E27FC236}">
                      <a16:creationId xmlns:a16="http://schemas.microsoft.com/office/drawing/2014/main" id="{55D8653C-A5C5-ED4D-9CCB-3CA91A35DE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698230" y="5411231"/>
                  <a:ext cx="3372786" cy="389964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18DAA784-17A8-254F-B6C9-7DC42C37EC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718131" y="3746132"/>
                  <a:ext cx="4395733" cy="1792735"/>
                </a:xfrm>
                <a:prstGeom prst="line">
                  <a:avLst/>
                </a:prstGeom>
                <a:ln w="635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175B182-74D6-5142-A80B-A8D8E262B7C6}"/>
                  </a:ext>
                </a:extLst>
              </p:cNvPr>
              <p:cNvSpPr txBox="1"/>
              <p:nvPr/>
            </p:nvSpPr>
            <p:spPr>
              <a:xfrm>
                <a:off x="1855838" y="4056541"/>
                <a:ext cx="120519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U</a:t>
                </a:r>
              </a:p>
            </p:txBody>
          </p: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55EA733-B736-3A48-B414-622C9F37108C}"/>
              </a:ext>
            </a:extLst>
          </p:cNvPr>
          <p:cNvGrpSpPr/>
          <p:nvPr/>
        </p:nvGrpSpPr>
        <p:grpSpPr>
          <a:xfrm>
            <a:off x="382985" y="3733642"/>
            <a:ext cx="6479454" cy="2457118"/>
            <a:chOff x="954831" y="3252865"/>
            <a:chExt cx="7319739" cy="33961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E0A43C2E-C613-304D-A625-78922FA7F299}"/>
                    </a:ext>
                  </a:extLst>
                </p:cNvPr>
                <p:cNvSpPr/>
                <p:nvPr/>
              </p:nvSpPr>
              <p:spPr>
                <a:xfrm>
                  <a:off x="1692562" y="5364636"/>
                  <a:ext cx="630913" cy="85212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E0A43C2E-C613-304D-A625-78922FA7F29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2562" y="5364636"/>
                  <a:ext cx="630913" cy="852123"/>
                </a:xfrm>
                <a:prstGeom prst="rect">
                  <a:avLst/>
                </a:prstGeom>
                <a:blipFill>
                  <a:blip r:embed="rId4"/>
                  <a:stretch>
                    <a:fillRect b="-61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F23D863C-879E-B143-B5CD-9E00A5962D73}"/>
                    </a:ext>
                  </a:extLst>
                </p:cNvPr>
                <p:cNvSpPr/>
                <p:nvPr/>
              </p:nvSpPr>
              <p:spPr>
                <a:xfrm>
                  <a:off x="1692562" y="4005764"/>
                  <a:ext cx="630913" cy="84441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b="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F23D863C-879E-B143-B5CD-9E00A5962D7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2562" y="4005764"/>
                  <a:ext cx="630913" cy="844411"/>
                </a:xfrm>
                <a:prstGeom prst="rect">
                  <a:avLst/>
                </a:prstGeom>
                <a:blipFill>
                  <a:blip r:embed="rId5"/>
                  <a:stretch>
                    <a:fillRect b="-40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9C1CC4A-81CD-6048-995B-FB5B4AB5CF96}"/>
                </a:ext>
              </a:extLst>
            </p:cNvPr>
            <p:cNvGrpSpPr/>
            <p:nvPr/>
          </p:nvGrpSpPr>
          <p:grpSpPr>
            <a:xfrm>
              <a:off x="954831" y="3252865"/>
              <a:ext cx="7319739" cy="3396131"/>
              <a:chOff x="954831" y="3252865"/>
              <a:chExt cx="7319739" cy="3396131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40198C9B-A1EF-4A41-B0F0-4A2CF17F7AE7}"/>
                  </a:ext>
                </a:extLst>
              </p:cNvPr>
              <p:cNvGrpSpPr/>
              <p:nvPr/>
            </p:nvGrpSpPr>
            <p:grpSpPr>
              <a:xfrm>
                <a:off x="2323475" y="3252865"/>
                <a:ext cx="5951095" cy="3396131"/>
                <a:chOff x="2323475" y="3282846"/>
                <a:chExt cx="5951095" cy="3244168"/>
              </a:xfrm>
            </p:grpSpPr>
            <p:sp>
              <p:nvSpPr>
                <p:cNvPr id="22" name="Frame 21">
                  <a:extLst>
                    <a:ext uri="{FF2B5EF4-FFF2-40B4-BE49-F238E27FC236}">
                      <a16:creationId xmlns:a16="http://schemas.microsoft.com/office/drawing/2014/main" id="{36F31000-87B6-7D40-96D8-8CD43138EDAF}"/>
                    </a:ext>
                  </a:extLst>
                </p:cNvPr>
                <p:cNvSpPr/>
                <p:nvPr/>
              </p:nvSpPr>
              <p:spPr>
                <a:xfrm>
                  <a:off x="2323475" y="3282846"/>
                  <a:ext cx="5951095" cy="2698229"/>
                </a:xfrm>
                <a:prstGeom prst="frame">
                  <a:avLst>
                    <a:gd name="adj1" fmla="val 2016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2E2AA3AE-7E28-C24F-9085-B3A3E9381D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698230" y="5707123"/>
                  <a:ext cx="3372786" cy="1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51E0E27F-ADB2-DC4B-BF42-04E7AA3BDB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18131" y="4405369"/>
                  <a:ext cx="4395733" cy="30369"/>
                </a:xfrm>
                <a:prstGeom prst="line">
                  <a:avLst/>
                </a:prstGeom>
                <a:ln w="635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CC430CB2-5EAB-7E49-A616-0C8E5DC3D415}"/>
                    </a:ext>
                  </a:extLst>
                </p:cNvPr>
                <p:cNvSpPr txBox="1"/>
                <p:nvPr/>
              </p:nvSpPr>
              <p:spPr>
                <a:xfrm>
                  <a:off x="4865826" y="6086007"/>
                  <a:ext cx="1205190" cy="4410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T</a:t>
                  </a:r>
                </a:p>
              </p:txBody>
            </p:sp>
          </p:grp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C5AE271-595C-0641-B005-31F3787EF7B7}"/>
                  </a:ext>
                </a:extLst>
              </p:cNvPr>
              <p:cNvSpPr txBox="1"/>
              <p:nvPr/>
            </p:nvSpPr>
            <p:spPr>
              <a:xfrm>
                <a:off x="954831" y="4082445"/>
                <a:ext cx="1205190" cy="6380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C</a:t>
                </a:r>
                <a:r>
                  <a:rPr lang="en-US" sz="2400" baseline="-25000" dirty="0"/>
                  <a:t>V</a:t>
                </a:r>
                <a:endParaRPr lang="en-US" sz="2400" dirty="0"/>
              </a:p>
            </p:txBody>
          </p:sp>
        </p:grp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B7BA8C2-95CA-974C-BE02-39829B4C9901}"/>
              </a:ext>
            </a:extLst>
          </p:cNvPr>
          <p:cNvCxnSpPr>
            <a:cxnSpLocks/>
          </p:cNvCxnSpPr>
          <p:nvPr/>
        </p:nvCxnSpPr>
        <p:spPr>
          <a:xfrm flipV="1">
            <a:off x="5201245" y="1649949"/>
            <a:ext cx="637817" cy="68971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Arc 32">
            <a:extLst>
              <a:ext uri="{FF2B5EF4-FFF2-40B4-BE49-F238E27FC236}">
                <a16:creationId xmlns:a16="http://schemas.microsoft.com/office/drawing/2014/main" id="{68406F2E-0C19-B340-A9FD-D6937BC0A6C5}"/>
              </a:ext>
            </a:extLst>
          </p:cNvPr>
          <p:cNvSpPr/>
          <p:nvPr/>
        </p:nvSpPr>
        <p:spPr>
          <a:xfrm>
            <a:off x="4158015" y="1912333"/>
            <a:ext cx="1118732" cy="544321"/>
          </a:xfrm>
          <a:prstGeom prst="arc">
            <a:avLst>
              <a:gd name="adj1" fmla="val 939779"/>
              <a:gd name="adj2" fmla="val 3305851"/>
            </a:avLst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5AD7014F-0C18-9146-A822-1F800D88AD31}"/>
                  </a:ext>
                </a:extLst>
              </p:cNvPr>
              <p:cNvSpPr/>
              <p:nvPr/>
            </p:nvSpPr>
            <p:spPr>
              <a:xfrm rot="19054255">
                <a:off x="5152131" y="1502935"/>
                <a:ext cx="507960" cy="4607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7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7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US" sz="17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7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1700" dirty="0"/>
                  <a:t> </a:t>
                </a: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5AD7014F-0C18-9146-A822-1F800D88AD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054255">
                <a:off x="5152131" y="1502935"/>
                <a:ext cx="507960" cy="46076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DF829BAD-C958-834F-8B06-3DF9AE1E9F50}"/>
              </a:ext>
            </a:extLst>
          </p:cNvPr>
          <p:cNvGrpSpPr/>
          <p:nvPr/>
        </p:nvGrpSpPr>
        <p:grpSpPr>
          <a:xfrm>
            <a:off x="4895990" y="4261951"/>
            <a:ext cx="1705264" cy="1311111"/>
            <a:chOff x="4907865" y="4684585"/>
            <a:chExt cx="1705264" cy="995340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74742AC-9901-BA41-A304-44628571C9F7}"/>
                </a:ext>
              </a:extLst>
            </p:cNvPr>
            <p:cNvCxnSpPr>
              <a:cxnSpLocks/>
            </p:cNvCxnSpPr>
            <p:nvPr/>
          </p:nvCxnSpPr>
          <p:spPr>
            <a:xfrm>
              <a:off x="5975504" y="4684585"/>
              <a:ext cx="637625" cy="1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urved Connector 37">
              <a:extLst>
                <a:ext uri="{FF2B5EF4-FFF2-40B4-BE49-F238E27FC236}">
                  <a16:creationId xmlns:a16="http://schemas.microsoft.com/office/drawing/2014/main" id="{57C534D2-7E68-1641-8932-1358336D18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07865" y="4690712"/>
              <a:ext cx="1067639" cy="989213"/>
            </a:xfrm>
            <a:prstGeom prst="curvedConnector3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70703C43-221B-D24A-B8BC-72DE124787C3}"/>
                  </a:ext>
                </a:extLst>
              </p:cNvPr>
              <p:cNvSpPr/>
              <p:nvPr/>
            </p:nvSpPr>
            <p:spPr>
              <a:xfrm>
                <a:off x="6910261" y="3895024"/>
                <a:ext cx="528030" cy="4824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70703C43-221B-D24A-B8BC-72DE124787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0261" y="3895024"/>
                <a:ext cx="528030" cy="48244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8DFDBF65-8752-7E42-BD21-E80A5D71E7AE}"/>
              </a:ext>
            </a:extLst>
          </p:cNvPr>
          <p:cNvGrpSpPr/>
          <p:nvPr/>
        </p:nvGrpSpPr>
        <p:grpSpPr>
          <a:xfrm>
            <a:off x="1943864" y="3207403"/>
            <a:ext cx="3119346" cy="369332"/>
            <a:chOff x="1943864" y="3207403"/>
            <a:chExt cx="3119346" cy="369332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19EBCBE0-4498-ED44-ACA6-1D132E4FF6B6}"/>
                </a:ext>
              </a:extLst>
            </p:cNvPr>
            <p:cNvCxnSpPr/>
            <p:nvPr/>
          </p:nvCxnSpPr>
          <p:spPr>
            <a:xfrm>
              <a:off x="1943864" y="3218215"/>
              <a:ext cx="3119346" cy="0"/>
            </a:xfrm>
            <a:prstGeom prst="straightConnector1">
              <a:avLst/>
            </a:prstGeom>
            <a:ln w="38100">
              <a:solidFill>
                <a:schemeClr val="accent5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3462E3F-B4D2-AB4B-A34D-94B1A6050580}"/>
                </a:ext>
              </a:extLst>
            </p:cNvPr>
            <p:cNvSpPr txBox="1"/>
            <p:nvPr/>
          </p:nvSpPr>
          <p:spPr>
            <a:xfrm>
              <a:off x="2703282" y="3207403"/>
              <a:ext cx="16844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Not vibrating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610D396-F07C-4B42-B11E-9454102A5170}"/>
              </a:ext>
            </a:extLst>
          </p:cNvPr>
          <p:cNvGrpSpPr/>
          <p:nvPr/>
        </p:nvGrpSpPr>
        <p:grpSpPr>
          <a:xfrm>
            <a:off x="5276747" y="3207403"/>
            <a:ext cx="1324507" cy="369332"/>
            <a:chOff x="1943864" y="3207403"/>
            <a:chExt cx="3119346" cy="369332"/>
          </a:xfrm>
        </p:grpSpPr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7A1CCF4E-A071-1A4F-91A4-C077A6DCE446}"/>
                </a:ext>
              </a:extLst>
            </p:cNvPr>
            <p:cNvCxnSpPr/>
            <p:nvPr/>
          </p:nvCxnSpPr>
          <p:spPr>
            <a:xfrm>
              <a:off x="1943864" y="3218215"/>
              <a:ext cx="3119346" cy="0"/>
            </a:xfrm>
            <a:prstGeom prst="straightConnector1">
              <a:avLst/>
            </a:prstGeom>
            <a:ln w="38100">
              <a:solidFill>
                <a:schemeClr val="accent5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BBBFF80-7680-204C-979C-5457810CE075}"/>
                </a:ext>
              </a:extLst>
            </p:cNvPr>
            <p:cNvSpPr txBox="1"/>
            <p:nvPr/>
          </p:nvSpPr>
          <p:spPr>
            <a:xfrm>
              <a:off x="2703282" y="3207403"/>
              <a:ext cx="23599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vibrating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DFFE2E42-EAE4-F74E-B399-7F1BC2D86DE1}"/>
              </a:ext>
            </a:extLst>
          </p:cNvPr>
          <p:cNvSpPr txBox="1"/>
          <p:nvPr/>
        </p:nvSpPr>
        <p:spPr>
          <a:xfrm>
            <a:off x="5201245" y="5856742"/>
            <a:ext cx="1066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T*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87C0F38-A031-6F45-914F-7CA9A6B9A734}"/>
              </a:ext>
            </a:extLst>
          </p:cNvPr>
          <p:cNvSpPr txBox="1"/>
          <p:nvPr/>
        </p:nvSpPr>
        <p:spPr>
          <a:xfrm>
            <a:off x="18241" y="35228"/>
            <a:ext cx="11527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The classical limit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83EB23-8D7A-E445-B388-737B40D2F792}"/>
              </a:ext>
            </a:extLst>
          </p:cNvPr>
          <p:cNvSpPr/>
          <p:nvPr/>
        </p:nvSpPr>
        <p:spPr>
          <a:xfrm>
            <a:off x="6440703" y="5856742"/>
            <a:ext cx="311893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High-temperature (classical) limit</a:t>
            </a:r>
            <a:endParaRPr lang="en-US" sz="24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1E6A8F5-1160-5245-BE95-4B84DF31908C}"/>
              </a:ext>
            </a:extLst>
          </p:cNvPr>
          <p:cNvSpPr txBox="1"/>
          <p:nvPr/>
        </p:nvSpPr>
        <p:spPr>
          <a:xfrm>
            <a:off x="7802106" y="1872123"/>
            <a:ext cx="40700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transition is actually a </a:t>
            </a:r>
            <a:r>
              <a:rPr lang="en-US" sz="2400" b="1" dirty="0"/>
              <a:t>quantum effect</a:t>
            </a:r>
            <a:r>
              <a:rPr lang="en-US" sz="2400" dirty="0"/>
              <a:t> that only occurs at low temperature. For that reason, the high-temperature limit of C</a:t>
            </a:r>
            <a:r>
              <a:rPr lang="en-US" sz="2400" baseline="-25000" dirty="0"/>
              <a:t>V</a:t>
            </a:r>
            <a:r>
              <a:rPr lang="en-US" sz="2400" dirty="0"/>
              <a:t> is also called the </a:t>
            </a:r>
            <a:r>
              <a:rPr lang="en-US" sz="2400" b="1" dirty="0"/>
              <a:t>classical limit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614253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9A66053D-117D-084B-8F8C-6FAB9AF4071D}"/>
              </a:ext>
            </a:extLst>
          </p:cNvPr>
          <p:cNvGrpSpPr/>
          <p:nvPr/>
        </p:nvGrpSpPr>
        <p:grpSpPr>
          <a:xfrm>
            <a:off x="1180559" y="1091774"/>
            <a:ext cx="5681880" cy="1794179"/>
            <a:chOff x="1855838" y="3597640"/>
            <a:chExt cx="6418732" cy="247984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68582D58-A91A-1B43-A952-D1B8F05BF7B6}"/>
                    </a:ext>
                  </a:extLst>
                </p:cNvPr>
                <p:cNvSpPr/>
                <p:nvPr/>
              </p:nvSpPr>
              <p:spPr>
                <a:xfrm rot="21190517">
                  <a:off x="3908344" y="4939935"/>
                  <a:ext cx="1359978" cy="73141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𝑠𝑙𝑜𝑝𝑒</m:t>
                        </m:r>
                        <m:r>
                          <a:rPr lang="en-US" sz="15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5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5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sz="15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15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68582D58-A91A-1B43-A952-D1B8F05BF7B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190517">
                  <a:off x="3908344" y="4939935"/>
                  <a:ext cx="1359978" cy="73141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99931B5D-663C-8B48-9CC5-E003FF31B292}"/>
                    </a:ext>
                  </a:extLst>
                </p:cNvPr>
                <p:cNvSpPr/>
                <p:nvPr/>
              </p:nvSpPr>
              <p:spPr>
                <a:xfrm rot="20482331">
                  <a:off x="4226057" y="3748120"/>
                  <a:ext cx="1359978" cy="72494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𝑠𝑙𝑜𝑝𝑒</m:t>
                        </m:r>
                        <m:r>
                          <a:rPr lang="en-US" sz="15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5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5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num>
                          <m:den>
                            <m:r>
                              <a:rPr lang="en-US" sz="15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15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sz="1500" b="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99931B5D-663C-8B48-9CC5-E003FF31B29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482331">
                  <a:off x="4226057" y="3748120"/>
                  <a:ext cx="1359978" cy="72494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B283CBE8-C0E2-8D4F-A945-C7B1F5931AF2}"/>
                </a:ext>
              </a:extLst>
            </p:cNvPr>
            <p:cNvGrpSpPr/>
            <p:nvPr/>
          </p:nvGrpSpPr>
          <p:grpSpPr>
            <a:xfrm>
              <a:off x="1855838" y="3597640"/>
              <a:ext cx="6418732" cy="2479844"/>
              <a:chOff x="1855838" y="3597640"/>
              <a:chExt cx="6418732" cy="2479844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C976B793-9060-5447-848B-D6404EC2D935}"/>
                  </a:ext>
                </a:extLst>
              </p:cNvPr>
              <p:cNvGrpSpPr/>
              <p:nvPr/>
            </p:nvGrpSpPr>
            <p:grpSpPr>
              <a:xfrm>
                <a:off x="2323475" y="3597640"/>
                <a:ext cx="5951095" cy="2479844"/>
                <a:chOff x="2323475" y="3612193"/>
                <a:chExt cx="5951095" cy="2368881"/>
              </a:xfrm>
            </p:grpSpPr>
            <p:sp>
              <p:nvSpPr>
                <p:cNvPr id="2" name="Frame 1">
                  <a:extLst>
                    <a:ext uri="{FF2B5EF4-FFF2-40B4-BE49-F238E27FC236}">
                      <a16:creationId xmlns:a16="http://schemas.microsoft.com/office/drawing/2014/main" id="{80DFC130-819B-964A-97EC-2DE366D23C2F}"/>
                    </a:ext>
                  </a:extLst>
                </p:cNvPr>
                <p:cNvSpPr/>
                <p:nvPr/>
              </p:nvSpPr>
              <p:spPr>
                <a:xfrm>
                  <a:off x="2323475" y="3612193"/>
                  <a:ext cx="5951095" cy="2368881"/>
                </a:xfrm>
                <a:prstGeom prst="frame">
                  <a:avLst>
                    <a:gd name="adj1" fmla="val 2016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7" name="Straight Connector 6">
                  <a:extLst>
                    <a:ext uri="{FF2B5EF4-FFF2-40B4-BE49-F238E27FC236}">
                      <a16:creationId xmlns:a16="http://schemas.microsoft.com/office/drawing/2014/main" id="{55D8653C-A5C5-ED4D-9CCB-3CA91A35DE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698230" y="5411231"/>
                  <a:ext cx="3372786" cy="389964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18DAA784-17A8-254F-B6C9-7DC42C37EC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718131" y="3746132"/>
                  <a:ext cx="4395733" cy="1792735"/>
                </a:xfrm>
                <a:prstGeom prst="line">
                  <a:avLst/>
                </a:prstGeom>
                <a:ln w="635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175B182-74D6-5142-A80B-A8D8E262B7C6}"/>
                  </a:ext>
                </a:extLst>
              </p:cNvPr>
              <p:cNvSpPr txBox="1"/>
              <p:nvPr/>
            </p:nvSpPr>
            <p:spPr>
              <a:xfrm>
                <a:off x="1855838" y="4056541"/>
                <a:ext cx="120519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U</a:t>
                </a:r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ADA1708-5F59-5A44-9A93-6C0A9BE7C837}"/>
                  </a:ext>
                </a:extLst>
              </p:cNvPr>
              <p:cNvSpPr txBox="1"/>
              <p:nvPr/>
            </p:nvSpPr>
            <p:spPr>
              <a:xfrm>
                <a:off x="7664280" y="2098106"/>
                <a:ext cx="4070070" cy="24665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𝑽</m:t>
                        </m:r>
                      </m:sub>
                    </m:sSub>
                    <m:r>
                      <a:rPr lang="en-US" sz="24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went from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b="1" dirty="0"/>
                  <a:t>Rule</a:t>
                </a:r>
                <a:r>
                  <a:rPr lang="en-US" sz="2400" dirty="0"/>
                  <a:t>: Vibration adds a </a:t>
                </a:r>
                <a:r>
                  <a:rPr lang="en-US" sz="2400" b="1" i="1" dirty="0"/>
                  <a:t>full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en-US" sz="2400" dirty="0"/>
                  <a:t> to the heat capacity in the classical limit.</a:t>
                </a:r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ADA1708-5F59-5A44-9A93-6C0A9BE7C8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4280" y="2098106"/>
                <a:ext cx="4070070" cy="2466573"/>
              </a:xfrm>
              <a:prstGeom prst="rect">
                <a:avLst/>
              </a:prstGeom>
              <a:blipFill>
                <a:blip r:embed="rId4"/>
                <a:stretch>
                  <a:fillRect l="-2174" r="-18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E55EA733-B736-3A48-B414-622C9F37108C}"/>
              </a:ext>
            </a:extLst>
          </p:cNvPr>
          <p:cNvGrpSpPr/>
          <p:nvPr/>
        </p:nvGrpSpPr>
        <p:grpSpPr>
          <a:xfrm>
            <a:off x="382985" y="3733642"/>
            <a:ext cx="6479454" cy="2457118"/>
            <a:chOff x="954831" y="3252865"/>
            <a:chExt cx="7319739" cy="33961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E0A43C2E-C613-304D-A625-78922FA7F299}"/>
                    </a:ext>
                  </a:extLst>
                </p:cNvPr>
                <p:cNvSpPr/>
                <p:nvPr/>
              </p:nvSpPr>
              <p:spPr>
                <a:xfrm>
                  <a:off x="1692562" y="5364636"/>
                  <a:ext cx="630913" cy="85212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E0A43C2E-C613-304D-A625-78922FA7F29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2562" y="5364636"/>
                  <a:ext cx="630913" cy="852123"/>
                </a:xfrm>
                <a:prstGeom prst="rect">
                  <a:avLst/>
                </a:prstGeom>
                <a:blipFill>
                  <a:blip r:embed="rId5"/>
                  <a:stretch>
                    <a:fillRect b="-61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F23D863C-879E-B143-B5CD-9E00A5962D73}"/>
                    </a:ext>
                  </a:extLst>
                </p:cNvPr>
                <p:cNvSpPr/>
                <p:nvPr/>
              </p:nvSpPr>
              <p:spPr>
                <a:xfrm>
                  <a:off x="1692562" y="4005764"/>
                  <a:ext cx="630913" cy="84441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b="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F23D863C-879E-B143-B5CD-9E00A5962D7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2562" y="4005764"/>
                  <a:ext cx="630913" cy="844411"/>
                </a:xfrm>
                <a:prstGeom prst="rect">
                  <a:avLst/>
                </a:prstGeom>
                <a:blipFill>
                  <a:blip r:embed="rId6"/>
                  <a:stretch>
                    <a:fillRect b="-40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9C1CC4A-81CD-6048-995B-FB5B4AB5CF96}"/>
                </a:ext>
              </a:extLst>
            </p:cNvPr>
            <p:cNvGrpSpPr/>
            <p:nvPr/>
          </p:nvGrpSpPr>
          <p:grpSpPr>
            <a:xfrm>
              <a:off x="954831" y="3252865"/>
              <a:ext cx="7319739" cy="3396131"/>
              <a:chOff x="954831" y="3252865"/>
              <a:chExt cx="7319739" cy="3396131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40198C9B-A1EF-4A41-B0F0-4A2CF17F7AE7}"/>
                  </a:ext>
                </a:extLst>
              </p:cNvPr>
              <p:cNvGrpSpPr/>
              <p:nvPr/>
            </p:nvGrpSpPr>
            <p:grpSpPr>
              <a:xfrm>
                <a:off x="2323475" y="3252865"/>
                <a:ext cx="5951095" cy="3396131"/>
                <a:chOff x="2323475" y="3282846"/>
                <a:chExt cx="5951095" cy="3244168"/>
              </a:xfrm>
            </p:grpSpPr>
            <p:sp>
              <p:nvSpPr>
                <p:cNvPr id="22" name="Frame 21">
                  <a:extLst>
                    <a:ext uri="{FF2B5EF4-FFF2-40B4-BE49-F238E27FC236}">
                      <a16:creationId xmlns:a16="http://schemas.microsoft.com/office/drawing/2014/main" id="{36F31000-87B6-7D40-96D8-8CD43138EDAF}"/>
                    </a:ext>
                  </a:extLst>
                </p:cNvPr>
                <p:cNvSpPr/>
                <p:nvPr/>
              </p:nvSpPr>
              <p:spPr>
                <a:xfrm>
                  <a:off x="2323475" y="3282846"/>
                  <a:ext cx="5951095" cy="2698229"/>
                </a:xfrm>
                <a:prstGeom prst="frame">
                  <a:avLst>
                    <a:gd name="adj1" fmla="val 2016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2E2AA3AE-7E28-C24F-9085-B3A3E9381D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698230" y="5707123"/>
                  <a:ext cx="3372786" cy="1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51E0E27F-ADB2-DC4B-BF42-04E7AA3BDB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18131" y="4405369"/>
                  <a:ext cx="4395733" cy="30369"/>
                </a:xfrm>
                <a:prstGeom prst="line">
                  <a:avLst/>
                </a:prstGeom>
                <a:ln w="635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CC430CB2-5EAB-7E49-A616-0C8E5DC3D415}"/>
                    </a:ext>
                  </a:extLst>
                </p:cNvPr>
                <p:cNvSpPr txBox="1"/>
                <p:nvPr/>
              </p:nvSpPr>
              <p:spPr>
                <a:xfrm>
                  <a:off x="4865826" y="6086007"/>
                  <a:ext cx="1205190" cy="4410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T</a:t>
                  </a:r>
                </a:p>
              </p:txBody>
            </p:sp>
          </p:grp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C5AE271-595C-0641-B005-31F3787EF7B7}"/>
                  </a:ext>
                </a:extLst>
              </p:cNvPr>
              <p:cNvSpPr txBox="1"/>
              <p:nvPr/>
            </p:nvSpPr>
            <p:spPr>
              <a:xfrm>
                <a:off x="954831" y="4082445"/>
                <a:ext cx="1205190" cy="6380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C</a:t>
                </a:r>
                <a:r>
                  <a:rPr lang="en-US" sz="2400" baseline="-25000" dirty="0"/>
                  <a:t>V</a:t>
                </a:r>
                <a:endParaRPr lang="en-US" sz="2400" dirty="0"/>
              </a:p>
            </p:txBody>
          </p:sp>
        </p:grp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B7BA8C2-95CA-974C-BE02-39829B4C9901}"/>
              </a:ext>
            </a:extLst>
          </p:cNvPr>
          <p:cNvCxnSpPr>
            <a:cxnSpLocks/>
          </p:cNvCxnSpPr>
          <p:nvPr/>
        </p:nvCxnSpPr>
        <p:spPr>
          <a:xfrm flipV="1">
            <a:off x="5201245" y="1649949"/>
            <a:ext cx="637817" cy="68971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Arc 32">
            <a:extLst>
              <a:ext uri="{FF2B5EF4-FFF2-40B4-BE49-F238E27FC236}">
                <a16:creationId xmlns:a16="http://schemas.microsoft.com/office/drawing/2014/main" id="{68406F2E-0C19-B340-A9FD-D6937BC0A6C5}"/>
              </a:ext>
            </a:extLst>
          </p:cNvPr>
          <p:cNvSpPr/>
          <p:nvPr/>
        </p:nvSpPr>
        <p:spPr>
          <a:xfrm>
            <a:off x="4158015" y="1912333"/>
            <a:ext cx="1118732" cy="544321"/>
          </a:xfrm>
          <a:prstGeom prst="arc">
            <a:avLst>
              <a:gd name="adj1" fmla="val 939779"/>
              <a:gd name="adj2" fmla="val 3305851"/>
            </a:avLst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5AD7014F-0C18-9146-A822-1F800D88AD31}"/>
                  </a:ext>
                </a:extLst>
              </p:cNvPr>
              <p:cNvSpPr/>
              <p:nvPr/>
            </p:nvSpPr>
            <p:spPr>
              <a:xfrm rot="19054255">
                <a:off x="5152131" y="1502935"/>
                <a:ext cx="507960" cy="4607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7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7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US" sz="17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7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1700" dirty="0"/>
                  <a:t> </a:t>
                </a: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5AD7014F-0C18-9146-A822-1F800D88AD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054255">
                <a:off x="5152131" y="1502935"/>
                <a:ext cx="507960" cy="46076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DF829BAD-C958-834F-8B06-3DF9AE1E9F50}"/>
              </a:ext>
            </a:extLst>
          </p:cNvPr>
          <p:cNvGrpSpPr/>
          <p:nvPr/>
        </p:nvGrpSpPr>
        <p:grpSpPr>
          <a:xfrm>
            <a:off x="4895990" y="4261951"/>
            <a:ext cx="1705264" cy="1311111"/>
            <a:chOff x="4907865" y="4684585"/>
            <a:chExt cx="1705264" cy="995340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74742AC-9901-BA41-A304-44628571C9F7}"/>
                </a:ext>
              </a:extLst>
            </p:cNvPr>
            <p:cNvCxnSpPr>
              <a:cxnSpLocks/>
            </p:cNvCxnSpPr>
            <p:nvPr/>
          </p:nvCxnSpPr>
          <p:spPr>
            <a:xfrm>
              <a:off x="5975504" y="4684585"/>
              <a:ext cx="637625" cy="1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urved Connector 37">
              <a:extLst>
                <a:ext uri="{FF2B5EF4-FFF2-40B4-BE49-F238E27FC236}">
                  <a16:creationId xmlns:a16="http://schemas.microsoft.com/office/drawing/2014/main" id="{57C534D2-7E68-1641-8932-1358336D18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07865" y="4690712"/>
              <a:ext cx="1067639" cy="989213"/>
            </a:xfrm>
            <a:prstGeom prst="curvedConnector3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70703C43-221B-D24A-B8BC-72DE124787C3}"/>
                  </a:ext>
                </a:extLst>
              </p:cNvPr>
              <p:cNvSpPr/>
              <p:nvPr/>
            </p:nvSpPr>
            <p:spPr>
              <a:xfrm>
                <a:off x="6910261" y="3895024"/>
                <a:ext cx="528030" cy="4824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70703C43-221B-D24A-B8BC-72DE124787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0261" y="3895024"/>
                <a:ext cx="528030" cy="48244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8DFDBF65-8752-7E42-BD21-E80A5D71E7AE}"/>
              </a:ext>
            </a:extLst>
          </p:cNvPr>
          <p:cNvGrpSpPr/>
          <p:nvPr/>
        </p:nvGrpSpPr>
        <p:grpSpPr>
          <a:xfrm>
            <a:off x="1943864" y="3207403"/>
            <a:ext cx="3119346" cy="369332"/>
            <a:chOff x="1943864" y="3207403"/>
            <a:chExt cx="3119346" cy="369332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19EBCBE0-4498-ED44-ACA6-1D132E4FF6B6}"/>
                </a:ext>
              </a:extLst>
            </p:cNvPr>
            <p:cNvCxnSpPr/>
            <p:nvPr/>
          </p:nvCxnSpPr>
          <p:spPr>
            <a:xfrm>
              <a:off x="1943864" y="3218215"/>
              <a:ext cx="3119346" cy="0"/>
            </a:xfrm>
            <a:prstGeom prst="straightConnector1">
              <a:avLst/>
            </a:prstGeom>
            <a:ln w="38100">
              <a:solidFill>
                <a:schemeClr val="accent5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3462E3F-B4D2-AB4B-A34D-94B1A6050580}"/>
                </a:ext>
              </a:extLst>
            </p:cNvPr>
            <p:cNvSpPr txBox="1"/>
            <p:nvPr/>
          </p:nvSpPr>
          <p:spPr>
            <a:xfrm>
              <a:off x="2703282" y="3207403"/>
              <a:ext cx="16844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Not vibrating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610D396-F07C-4B42-B11E-9454102A5170}"/>
              </a:ext>
            </a:extLst>
          </p:cNvPr>
          <p:cNvGrpSpPr/>
          <p:nvPr/>
        </p:nvGrpSpPr>
        <p:grpSpPr>
          <a:xfrm>
            <a:off x="5276747" y="3207403"/>
            <a:ext cx="1324507" cy="369332"/>
            <a:chOff x="1943864" y="3207403"/>
            <a:chExt cx="3119346" cy="369332"/>
          </a:xfrm>
        </p:grpSpPr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7A1CCF4E-A071-1A4F-91A4-C077A6DCE446}"/>
                </a:ext>
              </a:extLst>
            </p:cNvPr>
            <p:cNvCxnSpPr/>
            <p:nvPr/>
          </p:nvCxnSpPr>
          <p:spPr>
            <a:xfrm>
              <a:off x="1943864" y="3218215"/>
              <a:ext cx="3119346" cy="0"/>
            </a:xfrm>
            <a:prstGeom prst="straightConnector1">
              <a:avLst/>
            </a:prstGeom>
            <a:ln w="38100">
              <a:solidFill>
                <a:schemeClr val="accent5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BBBFF80-7680-204C-979C-5457810CE075}"/>
                </a:ext>
              </a:extLst>
            </p:cNvPr>
            <p:cNvSpPr txBox="1"/>
            <p:nvPr/>
          </p:nvSpPr>
          <p:spPr>
            <a:xfrm>
              <a:off x="2703282" y="3207403"/>
              <a:ext cx="23599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vibrating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DFFE2E42-EAE4-F74E-B399-7F1BC2D86DE1}"/>
              </a:ext>
            </a:extLst>
          </p:cNvPr>
          <p:cNvSpPr txBox="1"/>
          <p:nvPr/>
        </p:nvSpPr>
        <p:spPr>
          <a:xfrm>
            <a:off x="5201245" y="5856742"/>
            <a:ext cx="1066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T*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87C0F38-A031-6F45-914F-7CA9A6B9A734}"/>
              </a:ext>
            </a:extLst>
          </p:cNvPr>
          <p:cNvSpPr txBox="1"/>
          <p:nvPr/>
        </p:nvSpPr>
        <p:spPr>
          <a:xfrm>
            <a:off x="18241" y="35228"/>
            <a:ext cx="11527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Rule for heat capacities in the classical limit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83EB23-8D7A-E445-B388-737B40D2F792}"/>
              </a:ext>
            </a:extLst>
          </p:cNvPr>
          <p:cNvSpPr/>
          <p:nvPr/>
        </p:nvSpPr>
        <p:spPr>
          <a:xfrm>
            <a:off x="6440703" y="5856742"/>
            <a:ext cx="311893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High-temperature (classical) limit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83669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C4D51AB-942B-FC45-BC1E-A73EAE9C61BD}"/>
              </a:ext>
            </a:extLst>
          </p:cNvPr>
          <p:cNvSpPr txBox="1"/>
          <p:nvPr/>
        </p:nvSpPr>
        <p:spPr>
          <a:xfrm>
            <a:off x="123443" y="189298"/>
            <a:ext cx="11527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Real heat capacity 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018C03-A93D-164E-BF1F-A4B3F2450ABD}"/>
              </a:ext>
            </a:extLst>
          </p:cNvPr>
          <p:cNvSpPr/>
          <p:nvPr/>
        </p:nvSpPr>
        <p:spPr>
          <a:xfrm>
            <a:off x="7648687" y="2500291"/>
            <a:ext cx="41848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Anything strike you about these data?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815497-7A6B-684B-BF13-CA5F318A6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3020"/>
            <a:ext cx="7648687" cy="573651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CD0E940-530C-B246-966E-3C727EECB07C}"/>
                  </a:ext>
                </a:extLst>
              </p:cNvPr>
              <p:cNvSpPr/>
              <p:nvPr/>
            </p:nvSpPr>
            <p:spPr>
              <a:xfrm>
                <a:off x="2113849" y="633020"/>
                <a:ext cx="3525132" cy="6169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/>
                  <a:t>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b>
                        </m:sSub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</m:oMath>
                </a14:m>
                <a:r>
                  <a:rPr lang="en-US" sz="2400" dirty="0"/>
                  <a:t> (one mole). </a:t>
                </a: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CD0E940-530C-B246-966E-3C727EECB0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849" y="633020"/>
                <a:ext cx="3525132" cy="616964"/>
              </a:xfrm>
              <a:prstGeom prst="rect">
                <a:avLst/>
              </a:prstGeom>
              <a:blipFill>
                <a:blip r:embed="rId3"/>
                <a:stretch>
                  <a:fillRect l="-2867" r="-1434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87886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C4D51AB-942B-FC45-BC1E-A73EAE9C61BD}"/>
              </a:ext>
            </a:extLst>
          </p:cNvPr>
          <p:cNvSpPr txBox="1"/>
          <p:nvPr/>
        </p:nvSpPr>
        <p:spPr>
          <a:xfrm>
            <a:off x="123443" y="189298"/>
            <a:ext cx="11527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Real heat capacity 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018C03-A93D-164E-BF1F-A4B3F2450ABD}"/>
              </a:ext>
            </a:extLst>
          </p:cNvPr>
          <p:cNvSpPr/>
          <p:nvPr/>
        </p:nvSpPr>
        <p:spPr>
          <a:xfrm>
            <a:off x="7583315" y="1287110"/>
            <a:ext cx="46601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Focus on </a:t>
            </a:r>
            <a:r>
              <a:rPr lang="en-US" sz="2400" b="1" dirty="0"/>
              <a:t>HCl</a:t>
            </a:r>
            <a:r>
              <a:rPr lang="en-US" sz="2400" dirty="0"/>
              <a:t> first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CE0EF68-B6B9-0D40-961B-C61CF0537CF5}"/>
              </a:ext>
            </a:extLst>
          </p:cNvPr>
          <p:cNvGrpSpPr/>
          <p:nvPr/>
        </p:nvGrpSpPr>
        <p:grpSpPr>
          <a:xfrm>
            <a:off x="0" y="633020"/>
            <a:ext cx="7648687" cy="5736515"/>
            <a:chOff x="0" y="633020"/>
            <a:chExt cx="7648687" cy="573651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3815497-7A6B-684B-BF13-CA5F318A6E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633020"/>
              <a:ext cx="7648687" cy="5736515"/>
            </a:xfrm>
            <a:prstGeom prst="rect">
              <a:avLst/>
            </a:prstGeom>
          </p:spPr>
        </p:pic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381B4D56-810C-A143-BC7B-B11306181D44}"/>
                </a:ext>
              </a:extLst>
            </p:cNvPr>
            <p:cNvSpPr/>
            <p:nvPr/>
          </p:nvSpPr>
          <p:spPr>
            <a:xfrm>
              <a:off x="1638795" y="2695699"/>
              <a:ext cx="4952010" cy="1557426"/>
            </a:xfrm>
            <a:custGeom>
              <a:avLst/>
              <a:gdLst>
                <a:gd name="connsiteX0" fmla="*/ 4952010 w 4952010"/>
                <a:gd name="connsiteY0" fmla="*/ 0 h 1557426"/>
                <a:gd name="connsiteX1" fmla="*/ 4548249 w 4952010"/>
                <a:gd name="connsiteY1" fmla="*/ 273132 h 1557426"/>
                <a:gd name="connsiteX2" fmla="*/ 4548249 w 4952010"/>
                <a:gd name="connsiteY2" fmla="*/ 273132 h 1557426"/>
                <a:gd name="connsiteX3" fmla="*/ 4013860 w 4952010"/>
                <a:gd name="connsiteY3" fmla="*/ 629392 h 1557426"/>
                <a:gd name="connsiteX4" fmla="*/ 3681350 w 4952010"/>
                <a:gd name="connsiteY4" fmla="*/ 831272 h 1557426"/>
                <a:gd name="connsiteX5" fmla="*/ 3277589 w 4952010"/>
                <a:gd name="connsiteY5" fmla="*/ 1068779 h 1557426"/>
                <a:gd name="connsiteX6" fmla="*/ 2992582 w 4952010"/>
                <a:gd name="connsiteY6" fmla="*/ 1199407 h 1557426"/>
                <a:gd name="connsiteX7" fmla="*/ 2743200 w 4952010"/>
                <a:gd name="connsiteY7" fmla="*/ 1306285 h 1557426"/>
                <a:gd name="connsiteX8" fmla="*/ 2398815 w 4952010"/>
                <a:gd name="connsiteY8" fmla="*/ 1401288 h 1557426"/>
                <a:gd name="connsiteX9" fmla="*/ 2066306 w 4952010"/>
                <a:gd name="connsiteY9" fmla="*/ 1484415 h 1557426"/>
                <a:gd name="connsiteX10" fmla="*/ 1603169 w 4952010"/>
                <a:gd name="connsiteY10" fmla="*/ 1531917 h 1557426"/>
                <a:gd name="connsiteX11" fmla="*/ 1258784 w 4952010"/>
                <a:gd name="connsiteY11" fmla="*/ 1531917 h 1557426"/>
                <a:gd name="connsiteX12" fmla="*/ 950026 w 4952010"/>
                <a:gd name="connsiteY12" fmla="*/ 1555667 h 1557426"/>
                <a:gd name="connsiteX13" fmla="*/ 522514 w 4952010"/>
                <a:gd name="connsiteY13" fmla="*/ 1555667 h 1557426"/>
                <a:gd name="connsiteX14" fmla="*/ 0 w 4952010"/>
                <a:gd name="connsiteY14" fmla="*/ 1555667 h 1557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952010" h="1557426">
                  <a:moveTo>
                    <a:pt x="4952010" y="0"/>
                  </a:moveTo>
                  <a:lnTo>
                    <a:pt x="4548249" y="273132"/>
                  </a:lnTo>
                  <a:lnTo>
                    <a:pt x="4548249" y="273132"/>
                  </a:lnTo>
                  <a:lnTo>
                    <a:pt x="4013860" y="629392"/>
                  </a:lnTo>
                  <a:cubicBezTo>
                    <a:pt x="3869377" y="722415"/>
                    <a:pt x="3681350" y="831272"/>
                    <a:pt x="3681350" y="831272"/>
                  </a:cubicBezTo>
                  <a:cubicBezTo>
                    <a:pt x="3558638" y="904503"/>
                    <a:pt x="3392384" y="1007423"/>
                    <a:pt x="3277589" y="1068779"/>
                  </a:cubicBezTo>
                  <a:cubicBezTo>
                    <a:pt x="3162794" y="1130135"/>
                    <a:pt x="3081647" y="1159823"/>
                    <a:pt x="2992582" y="1199407"/>
                  </a:cubicBezTo>
                  <a:cubicBezTo>
                    <a:pt x="2903517" y="1238991"/>
                    <a:pt x="2842161" y="1272638"/>
                    <a:pt x="2743200" y="1306285"/>
                  </a:cubicBezTo>
                  <a:cubicBezTo>
                    <a:pt x="2644239" y="1339932"/>
                    <a:pt x="2511631" y="1371600"/>
                    <a:pt x="2398815" y="1401288"/>
                  </a:cubicBezTo>
                  <a:cubicBezTo>
                    <a:pt x="2285999" y="1430976"/>
                    <a:pt x="2198914" y="1462644"/>
                    <a:pt x="2066306" y="1484415"/>
                  </a:cubicBezTo>
                  <a:cubicBezTo>
                    <a:pt x="1933698" y="1506186"/>
                    <a:pt x="1737756" y="1524000"/>
                    <a:pt x="1603169" y="1531917"/>
                  </a:cubicBezTo>
                  <a:cubicBezTo>
                    <a:pt x="1468582" y="1539834"/>
                    <a:pt x="1367641" y="1527959"/>
                    <a:pt x="1258784" y="1531917"/>
                  </a:cubicBezTo>
                  <a:cubicBezTo>
                    <a:pt x="1149927" y="1535875"/>
                    <a:pt x="1072738" y="1551709"/>
                    <a:pt x="950026" y="1555667"/>
                  </a:cubicBezTo>
                  <a:cubicBezTo>
                    <a:pt x="827314" y="1559625"/>
                    <a:pt x="522514" y="1555667"/>
                    <a:pt x="522514" y="1555667"/>
                  </a:cubicBezTo>
                  <a:lnTo>
                    <a:pt x="0" y="1555667"/>
                  </a:lnTo>
                </a:path>
              </a:pathLst>
            </a:custGeom>
            <a:noFill/>
            <a:ln w="127000">
              <a:solidFill>
                <a:schemeClr val="accent1">
                  <a:shade val="50000"/>
                  <a:alpha val="6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CD0E940-530C-B246-966E-3C727EECB07C}"/>
                  </a:ext>
                </a:extLst>
              </p:cNvPr>
              <p:cNvSpPr/>
              <p:nvPr/>
            </p:nvSpPr>
            <p:spPr>
              <a:xfrm>
                <a:off x="2113849" y="633020"/>
                <a:ext cx="3525132" cy="6169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/>
                  <a:t>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b>
                        </m:sSub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</m:oMath>
                </a14:m>
                <a:r>
                  <a:rPr lang="en-US" sz="2400" dirty="0"/>
                  <a:t> (one mole). </a:t>
                </a: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CD0E940-530C-B246-966E-3C727EECB0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849" y="633020"/>
                <a:ext cx="3525132" cy="616964"/>
              </a:xfrm>
              <a:prstGeom prst="rect">
                <a:avLst/>
              </a:prstGeom>
              <a:blipFill>
                <a:blip r:embed="rId3"/>
                <a:stretch>
                  <a:fillRect l="-2867" r="-1434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reeform 8">
            <a:extLst>
              <a:ext uri="{FF2B5EF4-FFF2-40B4-BE49-F238E27FC236}">
                <a16:creationId xmlns:a16="http://schemas.microsoft.com/office/drawing/2014/main" id="{0E3296EA-50C7-C74A-AFF2-D304898B080F}"/>
              </a:ext>
            </a:extLst>
          </p:cNvPr>
          <p:cNvSpPr/>
          <p:nvPr/>
        </p:nvSpPr>
        <p:spPr>
          <a:xfrm>
            <a:off x="6636327" y="1953491"/>
            <a:ext cx="1593273" cy="678873"/>
          </a:xfrm>
          <a:custGeom>
            <a:avLst/>
            <a:gdLst>
              <a:gd name="connsiteX0" fmla="*/ 0 w 2230582"/>
              <a:gd name="connsiteY0" fmla="*/ 792375 h 792375"/>
              <a:gd name="connsiteX1" fmla="*/ 290946 w 2230582"/>
              <a:gd name="connsiteY1" fmla="*/ 598411 h 792375"/>
              <a:gd name="connsiteX2" fmla="*/ 568037 w 2230582"/>
              <a:gd name="connsiteY2" fmla="*/ 432156 h 792375"/>
              <a:gd name="connsiteX3" fmla="*/ 886691 w 2230582"/>
              <a:gd name="connsiteY3" fmla="*/ 265902 h 792375"/>
              <a:gd name="connsiteX4" fmla="*/ 1260764 w 2230582"/>
              <a:gd name="connsiteY4" fmla="*/ 127356 h 792375"/>
              <a:gd name="connsiteX5" fmla="*/ 1759528 w 2230582"/>
              <a:gd name="connsiteY5" fmla="*/ 30375 h 792375"/>
              <a:gd name="connsiteX6" fmla="*/ 2092037 w 2230582"/>
              <a:gd name="connsiteY6" fmla="*/ 2666 h 792375"/>
              <a:gd name="connsiteX7" fmla="*/ 2230582 w 2230582"/>
              <a:gd name="connsiteY7" fmla="*/ 2666 h 79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0582" h="792375">
                <a:moveTo>
                  <a:pt x="0" y="792375"/>
                </a:moveTo>
                <a:cubicBezTo>
                  <a:pt x="98136" y="725411"/>
                  <a:pt x="196273" y="658447"/>
                  <a:pt x="290946" y="598411"/>
                </a:cubicBezTo>
                <a:cubicBezTo>
                  <a:pt x="385619" y="538375"/>
                  <a:pt x="468746" y="487574"/>
                  <a:pt x="568037" y="432156"/>
                </a:cubicBezTo>
                <a:cubicBezTo>
                  <a:pt x="667328" y="376738"/>
                  <a:pt x="771237" y="316702"/>
                  <a:pt x="886691" y="265902"/>
                </a:cubicBezTo>
                <a:cubicBezTo>
                  <a:pt x="1002146" y="215102"/>
                  <a:pt x="1115291" y="166610"/>
                  <a:pt x="1260764" y="127356"/>
                </a:cubicBezTo>
                <a:cubicBezTo>
                  <a:pt x="1406237" y="88102"/>
                  <a:pt x="1620983" y="51157"/>
                  <a:pt x="1759528" y="30375"/>
                </a:cubicBezTo>
                <a:cubicBezTo>
                  <a:pt x="1898073" y="9593"/>
                  <a:pt x="2013528" y="7284"/>
                  <a:pt x="2092037" y="2666"/>
                </a:cubicBezTo>
                <a:cubicBezTo>
                  <a:pt x="2170546" y="-1952"/>
                  <a:pt x="2200564" y="357"/>
                  <a:pt x="2230582" y="2666"/>
                </a:cubicBezTo>
              </a:path>
            </a:pathLst>
          </a:custGeom>
          <a:noFill/>
          <a:ln w="127000">
            <a:solidFill>
              <a:schemeClr val="accent1">
                <a:shade val="50000"/>
                <a:alpha val="47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0045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C4D51AB-942B-FC45-BC1E-A73EAE9C61BD}"/>
              </a:ext>
            </a:extLst>
          </p:cNvPr>
          <p:cNvSpPr txBox="1"/>
          <p:nvPr/>
        </p:nvSpPr>
        <p:spPr>
          <a:xfrm>
            <a:off x="123443" y="189298"/>
            <a:ext cx="11527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Real heat capacity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2018C03-A93D-164E-BF1F-A4B3F2450ABD}"/>
                  </a:ext>
                </a:extLst>
              </p:cNvPr>
              <p:cNvSpPr/>
              <p:nvPr/>
            </p:nvSpPr>
            <p:spPr>
              <a:xfrm>
                <a:off x="7583315" y="1425656"/>
                <a:ext cx="4660145" cy="409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/>
                  <a:t>HCl</a:t>
                </a:r>
                <a:r>
                  <a:rPr lang="en-US" sz="2400" dirty="0"/>
                  <a:t>:</a:t>
                </a:r>
              </a:p>
              <a:p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 &lt; 500 K, definitely not vibrating.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sz="2400" dirty="0"/>
                  <a:t> 1300 K,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is half-way from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400" dirty="0"/>
                  <a:t>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When T &gt; 2500 K,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will definitely arrive 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400" dirty="0"/>
                  <a:t> .</a:t>
                </a:r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p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4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𝟏𝟑𝟎𝟎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𝑲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2018C03-A93D-164E-BF1F-A4B3F2450A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3315" y="1425656"/>
                <a:ext cx="4660145" cy="4094775"/>
              </a:xfrm>
              <a:prstGeom prst="rect">
                <a:avLst/>
              </a:prstGeom>
              <a:blipFill>
                <a:blip r:embed="rId2"/>
                <a:stretch>
                  <a:fillRect l="-2180" t="-1238" b="-15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3CE0EF68-B6B9-0D40-961B-C61CF0537CF5}"/>
              </a:ext>
            </a:extLst>
          </p:cNvPr>
          <p:cNvGrpSpPr/>
          <p:nvPr/>
        </p:nvGrpSpPr>
        <p:grpSpPr>
          <a:xfrm>
            <a:off x="0" y="633020"/>
            <a:ext cx="7648687" cy="5736515"/>
            <a:chOff x="0" y="633020"/>
            <a:chExt cx="7648687" cy="573651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3815497-7A6B-684B-BF13-CA5F318A6E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633020"/>
              <a:ext cx="7648687" cy="5736515"/>
            </a:xfrm>
            <a:prstGeom prst="rect">
              <a:avLst/>
            </a:prstGeom>
          </p:spPr>
        </p:pic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381B4D56-810C-A143-BC7B-B11306181D44}"/>
                </a:ext>
              </a:extLst>
            </p:cNvPr>
            <p:cNvSpPr/>
            <p:nvPr/>
          </p:nvSpPr>
          <p:spPr>
            <a:xfrm>
              <a:off x="1638795" y="2695699"/>
              <a:ext cx="4952010" cy="1557426"/>
            </a:xfrm>
            <a:custGeom>
              <a:avLst/>
              <a:gdLst>
                <a:gd name="connsiteX0" fmla="*/ 4952010 w 4952010"/>
                <a:gd name="connsiteY0" fmla="*/ 0 h 1557426"/>
                <a:gd name="connsiteX1" fmla="*/ 4548249 w 4952010"/>
                <a:gd name="connsiteY1" fmla="*/ 273132 h 1557426"/>
                <a:gd name="connsiteX2" fmla="*/ 4548249 w 4952010"/>
                <a:gd name="connsiteY2" fmla="*/ 273132 h 1557426"/>
                <a:gd name="connsiteX3" fmla="*/ 4013860 w 4952010"/>
                <a:gd name="connsiteY3" fmla="*/ 629392 h 1557426"/>
                <a:gd name="connsiteX4" fmla="*/ 3681350 w 4952010"/>
                <a:gd name="connsiteY4" fmla="*/ 831272 h 1557426"/>
                <a:gd name="connsiteX5" fmla="*/ 3277589 w 4952010"/>
                <a:gd name="connsiteY5" fmla="*/ 1068779 h 1557426"/>
                <a:gd name="connsiteX6" fmla="*/ 2992582 w 4952010"/>
                <a:gd name="connsiteY6" fmla="*/ 1199407 h 1557426"/>
                <a:gd name="connsiteX7" fmla="*/ 2743200 w 4952010"/>
                <a:gd name="connsiteY7" fmla="*/ 1306285 h 1557426"/>
                <a:gd name="connsiteX8" fmla="*/ 2398815 w 4952010"/>
                <a:gd name="connsiteY8" fmla="*/ 1401288 h 1557426"/>
                <a:gd name="connsiteX9" fmla="*/ 2066306 w 4952010"/>
                <a:gd name="connsiteY9" fmla="*/ 1484415 h 1557426"/>
                <a:gd name="connsiteX10" fmla="*/ 1603169 w 4952010"/>
                <a:gd name="connsiteY10" fmla="*/ 1531917 h 1557426"/>
                <a:gd name="connsiteX11" fmla="*/ 1258784 w 4952010"/>
                <a:gd name="connsiteY11" fmla="*/ 1531917 h 1557426"/>
                <a:gd name="connsiteX12" fmla="*/ 950026 w 4952010"/>
                <a:gd name="connsiteY12" fmla="*/ 1555667 h 1557426"/>
                <a:gd name="connsiteX13" fmla="*/ 522514 w 4952010"/>
                <a:gd name="connsiteY13" fmla="*/ 1555667 h 1557426"/>
                <a:gd name="connsiteX14" fmla="*/ 0 w 4952010"/>
                <a:gd name="connsiteY14" fmla="*/ 1555667 h 1557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952010" h="1557426">
                  <a:moveTo>
                    <a:pt x="4952010" y="0"/>
                  </a:moveTo>
                  <a:lnTo>
                    <a:pt x="4548249" y="273132"/>
                  </a:lnTo>
                  <a:lnTo>
                    <a:pt x="4548249" y="273132"/>
                  </a:lnTo>
                  <a:lnTo>
                    <a:pt x="4013860" y="629392"/>
                  </a:lnTo>
                  <a:cubicBezTo>
                    <a:pt x="3869377" y="722415"/>
                    <a:pt x="3681350" y="831272"/>
                    <a:pt x="3681350" y="831272"/>
                  </a:cubicBezTo>
                  <a:cubicBezTo>
                    <a:pt x="3558638" y="904503"/>
                    <a:pt x="3392384" y="1007423"/>
                    <a:pt x="3277589" y="1068779"/>
                  </a:cubicBezTo>
                  <a:cubicBezTo>
                    <a:pt x="3162794" y="1130135"/>
                    <a:pt x="3081647" y="1159823"/>
                    <a:pt x="2992582" y="1199407"/>
                  </a:cubicBezTo>
                  <a:cubicBezTo>
                    <a:pt x="2903517" y="1238991"/>
                    <a:pt x="2842161" y="1272638"/>
                    <a:pt x="2743200" y="1306285"/>
                  </a:cubicBezTo>
                  <a:cubicBezTo>
                    <a:pt x="2644239" y="1339932"/>
                    <a:pt x="2511631" y="1371600"/>
                    <a:pt x="2398815" y="1401288"/>
                  </a:cubicBezTo>
                  <a:cubicBezTo>
                    <a:pt x="2285999" y="1430976"/>
                    <a:pt x="2198914" y="1462644"/>
                    <a:pt x="2066306" y="1484415"/>
                  </a:cubicBezTo>
                  <a:cubicBezTo>
                    <a:pt x="1933698" y="1506186"/>
                    <a:pt x="1737756" y="1524000"/>
                    <a:pt x="1603169" y="1531917"/>
                  </a:cubicBezTo>
                  <a:cubicBezTo>
                    <a:pt x="1468582" y="1539834"/>
                    <a:pt x="1367641" y="1527959"/>
                    <a:pt x="1258784" y="1531917"/>
                  </a:cubicBezTo>
                  <a:cubicBezTo>
                    <a:pt x="1149927" y="1535875"/>
                    <a:pt x="1072738" y="1551709"/>
                    <a:pt x="950026" y="1555667"/>
                  </a:cubicBezTo>
                  <a:cubicBezTo>
                    <a:pt x="827314" y="1559625"/>
                    <a:pt x="522514" y="1555667"/>
                    <a:pt x="522514" y="1555667"/>
                  </a:cubicBezTo>
                  <a:lnTo>
                    <a:pt x="0" y="1555667"/>
                  </a:lnTo>
                </a:path>
              </a:pathLst>
            </a:custGeom>
            <a:noFill/>
            <a:ln w="127000">
              <a:solidFill>
                <a:schemeClr val="accent1">
                  <a:shade val="50000"/>
                  <a:alpha val="6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CD0E940-530C-B246-966E-3C727EECB07C}"/>
                  </a:ext>
                </a:extLst>
              </p:cNvPr>
              <p:cNvSpPr/>
              <p:nvPr/>
            </p:nvSpPr>
            <p:spPr>
              <a:xfrm>
                <a:off x="2113849" y="633020"/>
                <a:ext cx="3525132" cy="6169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/>
                  <a:t>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b>
                        </m:sSub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</m:oMath>
                </a14:m>
                <a:r>
                  <a:rPr lang="en-US" sz="2400" dirty="0"/>
                  <a:t> (one mole). </a:t>
                </a: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CD0E940-530C-B246-966E-3C727EECB0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849" y="633020"/>
                <a:ext cx="3525132" cy="616964"/>
              </a:xfrm>
              <a:prstGeom prst="rect">
                <a:avLst/>
              </a:prstGeom>
              <a:blipFill>
                <a:blip r:embed="rId4"/>
                <a:stretch>
                  <a:fillRect l="-2867" r="-1434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reeform 8">
            <a:extLst>
              <a:ext uri="{FF2B5EF4-FFF2-40B4-BE49-F238E27FC236}">
                <a16:creationId xmlns:a16="http://schemas.microsoft.com/office/drawing/2014/main" id="{0E3296EA-50C7-C74A-AFF2-D304898B080F}"/>
              </a:ext>
            </a:extLst>
          </p:cNvPr>
          <p:cNvSpPr/>
          <p:nvPr/>
        </p:nvSpPr>
        <p:spPr>
          <a:xfrm>
            <a:off x="6636327" y="1953491"/>
            <a:ext cx="1593273" cy="678873"/>
          </a:xfrm>
          <a:custGeom>
            <a:avLst/>
            <a:gdLst>
              <a:gd name="connsiteX0" fmla="*/ 0 w 2230582"/>
              <a:gd name="connsiteY0" fmla="*/ 792375 h 792375"/>
              <a:gd name="connsiteX1" fmla="*/ 290946 w 2230582"/>
              <a:gd name="connsiteY1" fmla="*/ 598411 h 792375"/>
              <a:gd name="connsiteX2" fmla="*/ 568037 w 2230582"/>
              <a:gd name="connsiteY2" fmla="*/ 432156 h 792375"/>
              <a:gd name="connsiteX3" fmla="*/ 886691 w 2230582"/>
              <a:gd name="connsiteY3" fmla="*/ 265902 h 792375"/>
              <a:gd name="connsiteX4" fmla="*/ 1260764 w 2230582"/>
              <a:gd name="connsiteY4" fmla="*/ 127356 h 792375"/>
              <a:gd name="connsiteX5" fmla="*/ 1759528 w 2230582"/>
              <a:gd name="connsiteY5" fmla="*/ 30375 h 792375"/>
              <a:gd name="connsiteX6" fmla="*/ 2092037 w 2230582"/>
              <a:gd name="connsiteY6" fmla="*/ 2666 h 792375"/>
              <a:gd name="connsiteX7" fmla="*/ 2230582 w 2230582"/>
              <a:gd name="connsiteY7" fmla="*/ 2666 h 79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0582" h="792375">
                <a:moveTo>
                  <a:pt x="0" y="792375"/>
                </a:moveTo>
                <a:cubicBezTo>
                  <a:pt x="98136" y="725411"/>
                  <a:pt x="196273" y="658447"/>
                  <a:pt x="290946" y="598411"/>
                </a:cubicBezTo>
                <a:cubicBezTo>
                  <a:pt x="385619" y="538375"/>
                  <a:pt x="468746" y="487574"/>
                  <a:pt x="568037" y="432156"/>
                </a:cubicBezTo>
                <a:cubicBezTo>
                  <a:pt x="667328" y="376738"/>
                  <a:pt x="771237" y="316702"/>
                  <a:pt x="886691" y="265902"/>
                </a:cubicBezTo>
                <a:cubicBezTo>
                  <a:pt x="1002146" y="215102"/>
                  <a:pt x="1115291" y="166610"/>
                  <a:pt x="1260764" y="127356"/>
                </a:cubicBezTo>
                <a:cubicBezTo>
                  <a:pt x="1406237" y="88102"/>
                  <a:pt x="1620983" y="51157"/>
                  <a:pt x="1759528" y="30375"/>
                </a:cubicBezTo>
                <a:cubicBezTo>
                  <a:pt x="1898073" y="9593"/>
                  <a:pt x="2013528" y="7284"/>
                  <a:pt x="2092037" y="2666"/>
                </a:cubicBezTo>
                <a:cubicBezTo>
                  <a:pt x="2170546" y="-1952"/>
                  <a:pt x="2200564" y="357"/>
                  <a:pt x="2230582" y="2666"/>
                </a:cubicBezTo>
              </a:path>
            </a:pathLst>
          </a:custGeom>
          <a:noFill/>
          <a:ln w="127000">
            <a:solidFill>
              <a:schemeClr val="accent1">
                <a:shade val="50000"/>
                <a:alpha val="47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0604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815497-7A6B-684B-BF13-CA5F318A6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3020"/>
            <a:ext cx="7648687" cy="5736515"/>
          </a:xfrm>
          <a:prstGeom prst="rect">
            <a:avLst/>
          </a:prstGeom>
        </p:spPr>
      </p:pic>
      <p:sp>
        <p:nvSpPr>
          <p:cNvPr id="2" name="Freeform 1">
            <a:extLst>
              <a:ext uri="{FF2B5EF4-FFF2-40B4-BE49-F238E27FC236}">
                <a16:creationId xmlns:a16="http://schemas.microsoft.com/office/drawing/2014/main" id="{078BBC82-8681-DC45-AE1C-ECE6F6BEBF09}"/>
              </a:ext>
            </a:extLst>
          </p:cNvPr>
          <p:cNvSpPr/>
          <p:nvPr/>
        </p:nvSpPr>
        <p:spPr>
          <a:xfrm>
            <a:off x="1569109" y="1702191"/>
            <a:ext cx="4817623" cy="2156185"/>
          </a:xfrm>
          <a:custGeom>
            <a:avLst/>
            <a:gdLst>
              <a:gd name="connsiteX0" fmla="*/ 4817623 w 4817623"/>
              <a:gd name="connsiteY0" fmla="*/ 0 h 2156185"/>
              <a:gd name="connsiteX1" fmla="*/ 4212713 w 4817623"/>
              <a:gd name="connsiteY1" fmla="*/ 140677 h 2156185"/>
              <a:gd name="connsiteX2" fmla="*/ 3607802 w 4817623"/>
              <a:gd name="connsiteY2" fmla="*/ 309489 h 2156185"/>
              <a:gd name="connsiteX3" fmla="*/ 2904417 w 4817623"/>
              <a:gd name="connsiteY3" fmla="*/ 534572 h 2156185"/>
              <a:gd name="connsiteX4" fmla="*/ 2496454 w 4817623"/>
              <a:gd name="connsiteY4" fmla="*/ 717452 h 2156185"/>
              <a:gd name="connsiteX5" fmla="*/ 2018153 w 4817623"/>
              <a:gd name="connsiteY5" fmla="*/ 970671 h 2156185"/>
              <a:gd name="connsiteX6" fmla="*/ 1483580 w 4817623"/>
              <a:gd name="connsiteY6" fmla="*/ 1280160 h 2156185"/>
              <a:gd name="connsiteX7" fmla="*/ 836466 w 4817623"/>
              <a:gd name="connsiteY7" fmla="*/ 1674055 h 2156185"/>
              <a:gd name="connsiteX8" fmla="*/ 273759 w 4817623"/>
              <a:gd name="connsiteY8" fmla="*/ 2011680 h 2156185"/>
              <a:gd name="connsiteX9" fmla="*/ 34608 w 4817623"/>
              <a:gd name="connsiteY9" fmla="*/ 2138289 h 2156185"/>
              <a:gd name="connsiteX10" fmla="*/ 6473 w 4817623"/>
              <a:gd name="connsiteY10" fmla="*/ 2152357 h 2156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817623" h="2156185">
                <a:moveTo>
                  <a:pt x="4817623" y="0"/>
                </a:moveTo>
                <a:cubicBezTo>
                  <a:pt x="4615986" y="44548"/>
                  <a:pt x="4414350" y="89096"/>
                  <a:pt x="4212713" y="140677"/>
                </a:cubicBezTo>
                <a:cubicBezTo>
                  <a:pt x="4011076" y="192259"/>
                  <a:pt x="3825851" y="243840"/>
                  <a:pt x="3607802" y="309489"/>
                </a:cubicBezTo>
                <a:cubicBezTo>
                  <a:pt x="3389753" y="375138"/>
                  <a:pt x="3089642" y="466578"/>
                  <a:pt x="2904417" y="534572"/>
                </a:cubicBezTo>
                <a:cubicBezTo>
                  <a:pt x="2719192" y="602566"/>
                  <a:pt x="2644165" y="644769"/>
                  <a:pt x="2496454" y="717452"/>
                </a:cubicBezTo>
                <a:cubicBezTo>
                  <a:pt x="2348743" y="790135"/>
                  <a:pt x="2186965" y="876886"/>
                  <a:pt x="2018153" y="970671"/>
                </a:cubicBezTo>
                <a:cubicBezTo>
                  <a:pt x="1849341" y="1064456"/>
                  <a:pt x="1680528" y="1162929"/>
                  <a:pt x="1483580" y="1280160"/>
                </a:cubicBezTo>
                <a:cubicBezTo>
                  <a:pt x="1286632" y="1397391"/>
                  <a:pt x="836466" y="1674055"/>
                  <a:pt x="836466" y="1674055"/>
                </a:cubicBezTo>
                <a:lnTo>
                  <a:pt x="273759" y="2011680"/>
                </a:lnTo>
                <a:cubicBezTo>
                  <a:pt x="140116" y="2089052"/>
                  <a:pt x="34608" y="2138289"/>
                  <a:pt x="34608" y="2138289"/>
                </a:cubicBezTo>
                <a:cubicBezTo>
                  <a:pt x="-9940" y="2161735"/>
                  <a:pt x="-1734" y="2157046"/>
                  <a:pt x="6473" y="2152357"/>
                </a:cubicBezTo>
              </a:path>
            </a:pathLst>
          </a:custGeom>
          <a:noFill/>
          <a:ln w="127000">
            <a:solidFill>
              <a:schemeClr val="accent1">
                <a:shade val="50000"/>
                <a:alpha val="5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BDD2026-0219-8A44-A6D3-F0BD9AA1E369}"/>
                  </a:ext>
                </a:extLst>
              </p:cNvPr>
              <p:cNvSpPr/>
              <p:nvPr/>
            </p:nvSpPr>
            <p:spPr>
              <a:xfrm>
                <a:off x="2113849" y="633020"/>
                <a:ext cx="3525132" cy="6169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/>
                  <a:t>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b>
                        </m:sSub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</m:oMath>
                </a14:m>
                <a:r>
                  <a:rPr lang="en-US" sz="2400" dirty="0"/>
                  <a:t> (one mole). </a:t>
                </a: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BDD2026-0219-8A44-A6D3-F0BD9AA1E3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849" y="633020"/>
                <a:ext cx="3525132" cy="616964"/>
              </a:xfrm>
              <a:prstGeom prst="rect">
                <a:avLst/>
              </a:prstGeom>
              <a:blipFill>
                <a:blip r:embed="rId3"/>
                <a:stretch>
                  <a:fillRect l="-2867" r="-1434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FCBEC9A6-033E-5C45-83F7-C08644734F46}"/>
              </a:ext>
            </a:extLst>
          </p:cNvPr>
          <p:cNvSpPr/>
          <p:nvPr/>
        </p:nvSpPr>
        <p:spPr>
          <a:xfrm>
            <a:off x="7707394" y="934727"/>
            <a:ext cx="41848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What do you make of </a:t>
            </a:r>
            <a:r>
              <a:rPr lang="en-US" sz="2400" b="1" dirty="0"/>
              <a:t>F</a:t>
            </a:r>
            <a:r>
              <a:rPr lang="en-US" sz="2400" b="1" baseline="-25000" dirty="0"/>
              <a:t>2</a:t>
            </a:r>
            <a:r>
              <a:rPr lang="en-US" sz="2400" dirty="0"/>
              <a:t>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6EA3AD-8AF4-524D-A6F5-D290AE864F02}"/>
              </a:ext>
            </a:extLst>
          </p:cNvPr>
          <p:cNvSpPr txBox="1"/>
          <p:nvPr/>
        </p:nvSpPr>
        <p:spPr>
          <a:xfrm>
            <a:off x="123443" y="189298"/>
            <a:ext cx="11527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Real heat capacity data</a:t>
            </a:r>
          </a:p>
        </p:txBody>
      </p:sp>
    </p:spTree>
    <p:extLst>
      <p:ext uri="{BB962C8B-B14F-4D97-AF65-F5344CB8AC3E}">
        <p14:creationId xmlns:p14="http://schemas.microsoft.com/office/powerpoint/2010/main" val="98133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CB63A21-7279-9D42-8077-C7DDE7E0E8D4}"/>
              </a:ext>
            </a:extLst>
          </p:cNvPr>
          <p:cNvSpPr txBox="1"/>
          <p:nvPr/>
        </p:nvSpPr>
        <p:spPr>
          <a:xfrm>
            <a:off x="999744" y="717224"/>
            <a:ext cx="1011936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What internal energy (“U”) is</a:t>
            </a:r>
          </a:p>
          <a:p>
            <a:endParaRPr lang="en-US" sz="2400" b="1" dirty="0"/>
          </a:p>
          <a:p>
            <a:r>
              <a:rPr lang="en-US" sz="2400" dirty="0"/>
              <a:t>It’s all the molecular energy in a given sample. We divide it into these parts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</a:t>
            </a:r>
            <a:r>
              <a:rPr lang="en-US" sz="2400" b="1" dirty="0"/>
              <a:t>kinetic</a:t>
            </a:r>
            <a:r>
              <a:rPr lang="en-US" sz="2400" dirty="0"/>
              <a:t> part is energy of motion: </a:t>
            </a:r>
            <a:r>
              <a:rPr lang="en-US" sz="2400" b="1" dirty="0"/>
              <a:t>translational</a:t>
            </a:r>
            <a:r>
              <a:rPr lang="en-US" sz="2400" dirty="0"/>
              <a:t>, </a:t>
            </a:r>
            <a:r>
              <a:rPr lang="en-US" sz="2400" b="1" dirty="0"/>
              <a:t>rotational</a:t>
            </a:r>
            <a:r>
              <a:rPr lang="en-US" sz="2400" dirty="0"/>
              <a:t>, and </a:t>
            </a:r>
            <a:r>
              <a:rPr lang="en-US" sz="2400" b="1" dirty="0"/>
              <a:t>vibrational </a:t>
            </a:r>
            <a:r>
              <a:rPr lang="en-US" sz="2400" dirty="0"/>
              <a:t>motions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</a:t>
            </a:r>
            <a:r>
              <a:rPr lang="en-US" sz="2400" b="1" dirty="0"/>
              <a:t>potential</a:t>
            </a:r>
            <a:r>
              <a:rPr lang="en-US" sz="2400" dirty="0"/>
              <a:t> part is like the energy in a compressed spring – not moving, but energy that’s potentially available. At the molecular level, we talk about the potential energy of </a:t>
            </a:r>
            <a:r>
              <a:rPr lang="en-US" sz="2400" b="1" dirty="0"/>
              <a:t>vibration</a:t>
            </a:r>
            <a:r>
              <a:rPr lang="en-US" sz="2400" dirty="0"/>
              <a:t>, in that a molecule could be compressed or stretched out (much like a spring). Translational and rotational motions don’t have potential energy. </a:t>
            </a:r>
          </a:p>
        </p:txBody>
      </p:sp>
    </p:spTree>
    <p:extLst>
      <p:ext uri="{BB962C8B-B14F-4D97-AF65-F5344CB8AC3E}">
        <p14:creationId xmlns:p14="http://schemas.microsoft.com/office/powerpoint/2010/main" val="13655198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815497-7A6B-684B-BF13-CA5F318A6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3020"/>
            <a:ext cx="7648687" cy="5736515"/>
          </a:xfrm>
          <a:prstGeom prst="rect">
            <a:avLst/>
          </a:prstGeom>
        </p:spPr>
      </p:pic>
      <p:sp>
        <p:nvSpPr>
          <p:cNvPr id="2" name="Freeform 1">
            <a:extLst>
              <a:ext uri="{FF2B5EF4-FFF2-40B4-BE49-F238E27FC236}">
                <a16:creationId xmlns:a16="http://schemas.microsoft.com/office/drawing/2014/main" id="{078BBC82-8681-DC45-AE1C-ECE6F6BEBF09}"/>
              </a:ext>
            </a:extLst>
          </p:cNvPr>
          <p:cNvSpPr/>
          <p:nvPr/>
        </p:nvSpPr>
        <p:spPr>
          <a:xfrm>
            <a:off x="1569109" y="1702191"/>
            <a:ext cx="4817623" cy="2156185"/>
          </a:xfrm>
          <a:custGeom>
            <a:avLst/>
            <a:gdLst>
              <a:gd name="connsiteX0" fmla="*/ 4817623 w 4817623"/>
              <a:gd name="connsiteY0" fmla="*/ 0 h 2156185"/>
              <a:gd name="connsiteX1" fmla="*/ 4212713 w 4817623"/>
              <a:gd name="connsiteY1" fmla="*/ 140677 h 2156185"/>
              <a:gd name="connsiteX2" fmla="*/ 3607802 w 4817623"/>
              <a:gd name="connsiteY2" fmla="*/ 309489 h 2156185"/>
              <a:gd name="connsiteX3" fmla="*/ 2904417 w 4817623"/>
              <a:gd name="connsiteY3" fmla="*/ 534572 h 2156185"/>
              <a:gd name="connsiteX4" fmla="*/ 2496454 w 4817623"/>
              <a:gd name="connsiteY4" fmla="*/ 717452 h 2156185"/>
              <a:gd name="connsiteX5" fmla="*/ 2018153 w 4817623"/>
              <a:gd name="connsiteY5" fmla="*/ 970671 h 2156185"/>
              <a:gd name="connsiteX6" fmla="*/ 1483580 w 4817623"/>
              <a:gd name="connsiteY6" fmla="*/ 1280160 h 2156185"/>
              <a:gd name="connsiteX7" fmla="*/ 836466 w 4817623"/>
              <a:gd name="connsiteY7" fmla="*/ 1674055 h 2156185"/>
              <a:gd name="connsiteX8" fmla="*/ 273759 w 4817623"/>
              <a:gd name="connsiteY8" fmla="*/ 2011680 h 2156185"/>
              <a:gd name="connsiteX9" fmla="*/ 34608 w 4817623"/>
              <a:gd name="connsiteY9" fmla="*/ 2138289 h 2156185"/>
              <a:gd name="connsiteX10" fmla="*/ 6473 w 4817623"/>
              <a:gd name="connsiteY10" fmla="*/ 2152357 h 2156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817623" h="2156185">
                <a:moveTo>
                  <a:pt x="4817623" y="0"/>
                </a:moveTo>
                <a:cubicBezTo>
                  <a:pt x="4615986" y="44548"/>
                  <a:pt x="4414350" y="89096"/>
                  <a:pt x="4212713" y="140677"/>
                </a:cubicBezTo>
                <a:cubicBezTo>
                  <a:pt x="4011076" y="192259"/>
                  <a:pt x="3825851" y="243840"/>
                  <a:pt x="3607802" y="309489"/>
                </a:cubicBezTo>
                <a:cubicBezTo>
                  <a:pt x="3389753" y="375138"/>
                  <a:pt x="3089642" y="466578"/>
                  <a:pt x="2904417" y="534572"/>
                </a:cubicBezTo>
                <a:cubicBezTo>
                  <a:pt x="2719192" y="602566"/>
                  <a:pt x="2644165" y="644769"/>
                  <a:pt x="2496454" y="717452"/>
                </a:cubicBezTo>
                <a:cubicBezTo>
                  <a:pt x="2348743" y="790135"/>
                  <a:pt x="2186965" y="876886"/>
                  <a:pt x="2018153" y="970671"/>
                </a:cubicBezTo>
                <a:cubicBezTo>
                  <a:pt x="1849341" y="1064456"/>
                  <a:pt x="1680528" y="1162929"/>
                  <a:pt x="1483580" y="1280160"/>
                </a:cubicBezTo>
                <a:cubicBezTo>
                  <a:pt x="1286632" y="1397391"/>
                  <a:pt x="836466" y="1674055"/>
                  <a:pt x="836466" y="1674055"/>
                </a:cubicBezTo>
                <a:lnTo>
                  <a:pt x="273759" y="2011680"/>
                </a:lnTo>
                <a:cubicBezTo>
                  <a:pt x="140116" y="2089052"/>
                  <a:pt x="34608" y="2138289"/>
                  <a:pt x="34608" y="2138289"/>
                </a:cubicBezTo>
                <a:cubicBezTo>
                  <a:pt x="-9940" y="2161735"/>
                  <a:pt x="-1734" y="2157046"/>
                  <a:pt x="6473" y="2152357"/>
                </a:cubicBezTo>
              </a:path>
            </a:pathLst>
          </a:custGeom>
          <a:noFill/>
          <a:ln w="127000">
            <a:solidFill>
              <a:schemeClr val="accent1">
                <a:shade val="50000"/>
                <a:alpha val="5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BDD2026-0219-8A44-A6D3-F0BD9AA1E369}"/>
                  </a:ext>
                </a:extLst>
              </p:cNvPr>
              <p:cNvSpPr/>
              <p:nvPr/>
            </p:nvSpPr>
            <p:spPr>
              <a:xfrm>
                <a:off x="2113849" y="633020"/>
                <a:ext cx="3525132" cy="6169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/>
                  <a:t>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b>
                        </m:sSub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</m:oMath>
                </a14:m>
                <a:r>
                  <a:rPr lang="en-US" sz="2400" dirty="0"/>
                  <a:t> (one mole). </a:t>
                </a: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BDD2026-0219-8A44-A6D3-F0BD9AA1E3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849" y="633020"/>
                <a:ext cx="3525132" cy="616964"/>
              </a:xfrm>
              <a:prstGeom prst="rect">
                <a:avLst/>
              </a:prstGeom>
              <a:blipFill>
                <a:blip r:embed="rId3"/>
                <a:stretch>
                  <a:fillRect l="-2867" r="-1434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CBEC9A6-033E-5C45-83F7-C08644734F46}"/>
                  </a:ext>
                </a:extLst>
              </p:cNvPr>
              <p:cNvSpPr/>
              <p:nvPr/>
            </p:nvSpPr>
            <p:spPr>
              <a:xfrm>
                <a:off x="7707394" y="934727"/>
                <a:ext cx="4184820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What do you make of </a:t>
                </a:r>
                <a:r>
                  <a:rPr lang="en-US" sz="2400" b="1" dirty="0"/>
                  <a:t>F</a:t>
                </a:r>
                <a:r>
                  <a:rPr lang="en-US" sz="2400" b="1" baseline="-25000" dirty="0"/>
                  <a:t>2</a:t>
                </a:r>
                <a:r>
                  <a:rPr lang="en-US" sz="2400" dirty="0"/>
                  <a:t>?</a:t>
                </a:r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p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4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𝟎𝟎</m:t>
                      </m:r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𝑲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CBEC9A6-033E-5C45-83F7-C08644734F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394" y="934727"/>
                <a:ext cx="4184820" cy="1200329"/>
              </a:xfrm>
              <a:prstGeom prst="rect">
                <a:avLst/>
              </a:prstGeom>
              <a:blipFill>
                <a:blip r:embed="rId4"/>
                <a:stretch>
                  <a:fillRect l="-2115" t="-4211" b="-7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E5EF5540-2DA9-2C47-A20A-1A892EAA7AE0}"/>
              </a:ext>
            </a:extLst>
          </p:cNvPr>
          <p:cNvSpPr txBox="1"/>
          <p:nvPr/>
        </p:nvSpPr>
        <p:spPr>
          <a:xfrm>
            <a:off x="123443" y="189298"/>
            <a:ext cx="11527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Real heat capacity data</a:t>
            </a: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3E3FBD69-E3F2-194F-A7A7-AFF7C7BD19E8}"/>
              </a:ext>
            </a:extLst>
          </p:cNvPr>
          <p:cNvSpPr/>
          <p:nvPr/>
        </p:nvSpPr>
        <p:spPr>
          <a:xfrm>
            <a:off x="180109" y="3879273"/>
            <a:ext cx="1330036" cy="376738"/>
          </a:xfrm>
          <a:custGeom>
            <a:avLst/>
            <a:gdLst>
              <a:gd name="connsiteX0" fmla="*/ 1330036 w 1330036"/>
              <a:gd name="connsiteY0" fmla="*/ 0 h 376738"/>
              <a:gd name="connsiteX1" fmla="*/ 1052946 w 1330036"/>
              <a:gd name="connsiteY1" fmla="*/ 166254 h 376738"/>
              <a:gd name="connsiteX2" fmla="*/ 817418 w 1330036"/>
              <a:gd name="connsiteY2" fmla="*/ 235527 h 376738"/>
              <a:gd name="connsiteX3" fmla="*/ 568036 w 1330036"/>
              <a:gd name="connsiteY3" fmla="*/ 332509 h 376738"/>
              <a:gd name="connsiteX4" fmla="*/ 374073 w 1330036"/>
              <a:gd name="connsiteY4" fmla="*/ 346363 h 376738"/>
              <a:gd name="connsiteX5" fmla="*/ 193964 w 1330036"/>
              <a:gd name="connsiteY5" fmla="*/ 374072 h 376738"/>
              <a:gd name="connsiteX6" fmla="*/ 0 w 1330036"/>
              <a:gd name="connsiteY6" fmla="*/ 374072 h 376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30036" h="376738">
                <a:moveTo>
                  <a:pt x="1330036" y="0"/>
                </a:moveTo>
                <a:cubicBezTo>
                  <a:pt x="1234209" y="63500"/>
                  <a:pt x="1138382" y="127000"/>
                  <a:pt x="1052946" y="166254"/>
                </a:cubicBezTo>
                <a:cubicBezTo>
                  <a:pt x="967510" y="205508"/>
                  <a:pt x="898236" y="207818"/>
                  <a:pt x="817418" y="235527"/>
                </a:cubicBezTo>
                <a:cubicBezTo>
                  <a:pt x="736600" y="263236"/>
                  <a:pt x="641927" y="314036"/>
                  <a:pt x="568036" y="332509"/>
                </a:cubicBezTo>
                <a:cubicBezTo>
                  <a:pt x="494145" y="350982"/>
                  <a:pt x="436418" y="339436"/>
                  <a:pt x="374073" y="346363"/>
                </a:cubicBezTo>
                <a:cubicBezTo>
                  <a:pt x="311728" y="353290"/>
                  <a:pt x="256309" y="369454"/>
                  <a:pt x="193964" y="374072"/>
                </a:cubicBezTo>
                <a:cubicBezTo>
                  <a:pt x="131619" y="378690"/>
                  <a:pt x="65809" y="376381"/>
                  <a:pt x="0" y="374072"/>
                </a:cubicBezTo>
              </a:path>
            </a:pathLst>
          </a:custGeom>
          <a:noFill/>
          <a:ln w="127000">
            <a:solidFill>
              <a:schemeClr val="accent1">
                <a:shade val="50000"/>
                <a:alpha val="43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9077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815497-7A6B-684B-BF13-CA5F318A6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3020"/>
            <a:ext cx="7648687" cy="573651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BDD2026-0219-8A44-A6D3-F0BD9AA1E369}"/>
                  </a:ext>
                </a:extLst>
              </p:cNvPr>
              <p:cNvSpPr/>
              <p:nvPr/>
            </p:nvSpPr>
            <p:spPr>
              <a:xfrm>
                <a:off x="2113849" y="633020"/>
                <a:ext cx="3525132" cy="6169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/>
                  <a:t>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b>
                        </m:sSub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</m:oMath>
                </a14:m>
                <a:r>
                  <a:rPr lang="en-US" sz="2400" dirty="0"/>
                  <a:t> (one mole). </a:t>
                </a: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BDD2026-0219-8A44-A6D3-F0BD9AA1E3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849" y="633020"/>
                <a:ext cx="3525132" cy="616964"/>
              </a:xfrm>
              <a:prstGeom prst="rect">
                <a:avLst/>
              </a:prstGeom>
              <a:blipFill>
                <a:blip r:embed="rId3"/>
                <a:stretch>
                  <a:fillRect l="-2867" r="-1434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FCBEC9A6-033E-5C45-83F7-C08644734F46}"/>
              </a:ext>
            </a:extLst>
          </p:cNvPr>
          <p:cNvSpPr/>
          <p:nvPr/>
        </p:nvSpPr>
        <p:spPr>
          <a:xfrm>
            <a:off x="7707394" y="934727"/>
            <a:ext cx="41848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What do you make of </a:t>
            </a:r>
            <a:r>
              <a:rPr lang="en-US" sz="2400" b="1" dirty="0"/>
              <a:t>H</a:t>
            </a:r>
            <a:r>
              <a:rPr lang="en-US" sz="2400" b="1" baseline="-25000" dirty="0"/>
              <a:t>2</a:t>
            </a:r>
            <a:r>
              <a:rPr lang="en-US" sz="2400" dirty="0"/>
              <a:t>?</a:t>
            </a: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3C536883-8AEA-654D-AA56-96C2F06B0930}"/>
              </a:ext>
            </a:extLst>
          </p:cNvPr>
          <p:cNvSpPr/>
          <p:nvPr/>
        </p:nvSpPr>
        <p:spPr>
          <a:xfrm>
            <a:off x="1589649" y="2785403"/>
            <a:ext cx="5556739" cy="1688123"/>
          </a:xfrm>
          <a:custGeom>
            <a:avLst/>
            <a:gdLst>
              <a:gd name="connsiteX0" fmla="*/ 5556739 w 5556739"/>
              <a:gd name="connsiteY0" fmla="*/ 0 h 1688123"/>
              <a:gd name="connsiteX1" fmla="*/ 5022166 w 5556739"/>
              <a:gd name="connsiteY1" fmla="*/ 393895 h 1688123"/>
              <a:gd name="connsiteX2" fmla="*/ 4600136 w 5556739"/>
              <a:gd name="connsiteY2" fmla="*/ 703385 h 1688123"/>
              <a:gd name="connsiteX3" fmla="*/ 4023360 w 5556739"/>
              <a:gd name="connsiteY3" fmla="*/ 1012874 h 1688123"/>
              <a:gd name="connsiteX4" fmla="*/ 3601329 w 5556739"/>
              <a:gd name="connsiteY4" fmla="*/ 1209822 h 1688123"/>
              <a:gd name="connsiteX5" fmla="*/ 2982351 w 5556739"/>
              <a:gd name="connsiteY5" fmla="*/ 1350499 h 1688123"/>
              <a:gd name="connsiteX6" fmla="*/ 2363373 w 5556739"/>
              <a:gd name="connsiteY6" fmla="*/ 1420837 h 1688123"/>
              <a:gd name="connsiteX7" fmla="*/ 1336431 w 5556739"/>
              <a:gd name="connsiteY7" fmla="*/ 1448972 h 1688123"/>
              <a:gd name="connsiteX8" fmla="*/ 1026942 w 5556739"/>
              <a:gd name="connsiteY8" fmla="*/ 1448972 h 1688123"/>
              <a:gd name="connsiteX9" fmla="*/ 759656 w 5556739"/>
              <a:gd name="connsiteY9" fmla="*/ 1491175 h 1688123"/>
              <a:gd name="connsiteX10" fmla="*/ 478302 w 5556739"/>
              <a:gd name="connsiteY10" fmla="*/ 1547446 h 1688123"/>
              <a:gd name="connsiteX11" fmla="*/ 196948 w 5556739"/>
              <a:gd name="connsiteY11" fmla="*/ 1631852 h 1688123"/>
              <a:gd name="connsiteX12" fmla="*/ 0 w 5556739"/>
              <a:gd name="connsiteY12" fmla="*/ 1688123 h 1688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556739" h="1688123">
                <a:moveTo>
                  <a:pt x="5556739" y="0"/>
                </a:moveTo>
                <a:lnTo>
                  <a:pt x="5022166" y="393895"/>
                </a:lnTo>
                <a:cubicBezTo>
                  <a:pt x="4862732" y="511126"/>
                  <a:pt x="4766604" y="600222"/>
                  <a:pt x="4600136" y="703385"/>
                </a:cubicBezTo>
                <a:cubicBezTo>
                  <a:pt x="4433668" y="806548"/>
                  <a:pt x="4189828" y="928468"/>
                  <a:pt x="4023360" y="1012874"/>
                </a:cubicBezTo>
                <a:cubicBezTo>
                  <a:pt x="3856892" y="1097280"/>
                  <a:pt x="3774830" y="1153551"/>
                  <a:pt x="3601329" y="1209822"/>
                </a:cubicBezTo>
                <a:cubicBezTo>
                  <a:pt x="3427827" y="1266093"/>
                  <a:pt x="3188677" y="1315330"/>
                  <a:pt x="2982351" y="1350499"/>
                </a:cubicBezTo>
                <a:cubicBezTo>
                  <a:pt x="2776025" y="1385668"/>
                  <a:pt x="2637693" y="1404425"/>
                  <a:pt x="2363373" y="1420837"/>
                </a:cubicBezTo>
                <a:cubicBezTo>
                  <a:pt x="2089053" y="1437249"/>
                  <a:pt x="1559169" y="1444283"/>
                  <a:pt x="1336431" y="1448972"/>
                </a:cubicBezTo>
                <a:cubicBezTo>
                  <a:pt x="1113693" y="1453661"/>
                  <a:pt x="1123071" y="1441938"/>
                  <a:pt x="1026942" y="1448972"/>
                </a:cubicBezTo>
                <a:cubicBezTo>
                  <a:pt x="930813" y="1456006"/>
                  <a:pt x="851096" y="1474763"/>
                  <a:pt x="759656" y="1491175"/>
                </a:cubicBezTo>
                <a:cubicBezTo>
                  <a:pt x="668216" y="1507587"/>
                  <a:pt x="572087" y="1524000"/>
                  <a:pt x="478302" y="1547446"/>
                </a:cubicBezTo>
                <a:cubicBezTo>
                  <a:pt x="384517" y="1570892"/>
                  <a:pt x="196948" y="1631852"/>
                  <a:pt x="196948" y="1631852"/>
                </a:cubicBezTo>
                <a:lnTo>
                  <a:pt x="0" y="1688123"/>
                </a:lnTo>
              </a:path>
            </a:pathLst>
          </a:custGeom>
          <a:noFill/>
          <a:ln w="127000">
            <a:solidFill>
              <a:schemeClr val="accent1">
                <a:shade val="50000"/>
                <a:alpha val="4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2AEE5F-8930-7E48-BFD8-67120E263831}"/>
              </a:ext>
            </a:extLst>
          </p:cNvPr>
          <p:cNvSpPr txBox="1"/>
          <p:nvPr/>
        </p:nvSpPr>
        <p:spPr>
          <a:xfrm>
            <a:off x="123443" y="189298"/>
            <a:ext cx="11527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Real heat capacity data</a:t>
            </a:r>
          </a:p>
        </p:txBody>
      </p:sp>
    </p:spTree>
    <p:extLst>
      <p:ext uri="{BB962C8B-B14F-4D97-AF65-F5344CB8AC3E}">
        <p14:creationId xmlns:p14="http://schemas.microsoft.com/office/powerpoint/2010/main" val="35845900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815497-7A6B-684B-BF13-CA5F318A6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3020"/>
            <a:ext cx="7648687" cy="573651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BDD2026-0219-8A44-A6D3-F0BD9AA1E369}"/>
                  </a:ext>
                </a:extLst>
              </p:cNvPr>
              <p:cNvSpPr/>
              <p:nvPr/>
            </p:nvSpPr>
            <p:spPr>
              <a:xfrm>
                <a:off x="2113849" y="633020"/>
                <a:ext cx="3525132" cy="6169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/>
                  <a:t>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b>
                        </m:sSub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</m:oMath>
                </a14:m>
                <a:r>
                  <a:rPr lang="en-US" sz="2400" dirty="0"/>
                  <a:t> (one mole). </a:t>
                </a: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BDD2026-0219-8A44-A6D3-F0BD9AA1E3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849" y="633020"/>
                <a:ext cx="3525132" cy="616964"/>
              </a:xfrm>
              <a:prstGeom prst="rect">
                <a:avLst/>
              </a:prstGeom>
              <a:blipFill>
                <a:blip r:embed="rId3"/>
                <a:stretch>
                  <a:fillRect l="-2867" r="-1434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CBEC9A6-033E-5C45-83F7-C08644734F46}"/>
                  </a:ext>
                </a:extLst>
              </p:cNvPr>
              <p:cNvSpPr/>
              <p:nvPr/>
            </p:nvSpPr>
            <p:spPr>
              <a:xfrm>
                <a:off x="7707394" y="934727"/>
                <a:ext cx="4184820" cy="26776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What do you make of </a:t>
                </a:r>
                <a:r>
                  <a:rPr lang="en-US" sz="2400" b="1" dirty="0"/>
                  <a:t>H</a:t>
                </a:r>
                <a:r>
                  <a:rPr lang="en-US" sz="2400" b="1" baseline="-25000" dirty="0"/>
                  <a:t>2</a:t>
                </a:r>
                <a:r>
                  <a:rPr lang="en-US" sz="2400" dirty="0"/>
                  <a:t>?</a:t>
                </a:r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p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4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𝟏𝟖</m:t>
                      </m:r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𝟎𝟎</m:t>
                      </m:r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𝑲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CBEC9A6-033E-5C45-83F7-C08644734F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394" y="934727"/>
                <a:ext cx="4184820" cy="2677656"/>
              </a:xfrm>
              <a:prstGeom prst="rect">
                <a:avLst/>
              </a:prstGeom>
              <a:blipFill>
                <a:blip r:embed="rId4"/>
                <a:stretch>
                  <a:fillRect l="-2115" t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reeform 2">
            <a:extLst>
              <a:ext uri="{FF2B5EF4-FFF2-40B4-BE49-F238E27FC236}">
                <a16:creationId xmlns:a16="http://schemas.microsoft.com/office/drawing/2014/main" id="{3C536883-8AEA-654D-AA56-96C2F06B0930}"/>
              </a:ext>
            </a:extLst>
          </p:cNvPr>
          <p:cNvSpPr/>
          <p:nvPr/>
        </p:nvSpPr>
        <p:spPr>
          <a:xfrm>
            <a:off x="1589649" y="2785403"/>
            <a:ext cx="5556739" cy="1688123"/>
          </a:xfrm>
          <a:custGeom>
            <a:avLst/>
            <a:gdLst>
              <a:gd name="connsiteX0" fmla="*/ 5556739 w 5556739"/>
              <a:gd name="connsiteY0" fmla="*/ 0 h 1688123"/>
              <a:gd name="connsiteX1" fmla="*/ 5022166 w 5556739"/>
              <a:gd name="connsiteY1" fmla="*/ 393895 h 1688123"/>
              <a:gd name="connsiteX2" fmla="*/ 4600136 w 5556739"/>
              <a:gd name="connsiteY2" fmla="*/ 703385 h 1688123"/>
              <a:gd name="connsiteX3" fmla="*/ 4023360 w 5556739"/>
              <a:gd name="connsiteY3" fmla="*/ 1012874 h 1688123"/>
              <a:gd name="connsiteX4" fmla="*/ 3601329 w 5556739"/>
              <a:gd name="connsiteY4" fmla="*/ 1209822 h 1688123"/>
              <a:gd name="connsiteX5" fmla="*/ 2982351 w 5556739"/>
              <a:gd name="connsiteY5" fmla="*/ 1350499 h 1688123"/>
              <a:gd name="connsiteX6" fmla="*/ 2363373 w 5556739"/>
              <a:gd name="connsiteY6" fmla="*/ 1420837 h 1688123"/>
              <a:gd name="connsiteX7" fmla="*/ 1336431 w 5556739"/>
              <a:gd name="connsiteY7" fmla="*/ 1448972 h 1688123"/>
              <a:gd name="connsiteX8" fmla="*/ 1026942 w 5556739"/>
              <a:gd name="connsiteY8" fmla="*/ 1448972 h 1688123"/>
              <a:gd name="connsiteX9" fmla="*/ 759656 w 5556739"/>
              <a:gd name="connsiteY9" fmla="*/ 1491175 h 1688123"/>
              <a:gd name="connsiteX10" fmla="*/ 478302 w 5556739"/>
              <a:gd name="connsiteY10" fmla="*/ 1547446 h 1688123"/>
              <a:gd name="connsiteX11" fmla="*/ 196948 w 5556739"/>
              <a:gd name="connsiteY11" fmla="*/ 1631852 h 1688123"/>
              <a:gd name="connsiteX12" fmla="*/ 0 w 5556739"/>
              <a:gd name="connsiteY12" fmla="*/ 1688123 h 1688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556739" h="1688123">
                <a:moveTo>
                  <a:pt x="5556739" y="0"/>
                </a:moveTo>
                <a:lnTo>
                  <a:pt x="5022166" y="393895"/>
                </a:lnTo>
                <a:cubicBezTo>
                  <a:pt x="4862732" y="511126"/>
                  <a:pt x="4766604" y="600222"/>
                  <a:pt x="4600136" y="703385"/>
                </a:cubicBezTo>
                <a:cubicBezTo>
                  <a:pt x="4433668" y="806548"/>
                  <a:pt x="4189828" y="928468"/>
                  <a:pt x="4023360" y="1012874"/>
                </a:cubicBezTo>
                <a:cubicBezTo>
                  <a:pt x="3856892" y="1097280"/>
                  <a:pt x="3774830" y="1153551"/>
                  <a:pt x="3601329" y="1209822"/>
                </a:cubicBezTo>
                <a:cubicBezTo>
                  <a:pt x="3427827" y="1266093"/>
                  <a:pt x="3188677" y="1315330"/>
                  <a:pt x="2982351" y="1350499"/>
                </a:cubicBezTo>
                <a:cubicBezTo>
                  <a:pt x="2776025" y="1385668"/>
                  <a:pt x="2637693" y="1404425"/>
                  <a:pt x="2363373" y="1420837"/>
                </a:cubicBezTo>
                <a:cubicBezTo>
                  <a:pt x="2089053" y="1437249"/>
                  <a:pt x="1559169" y="1444283"/>
                  <a:pt x="1336431" y="1448972"/>
                </a:cubicBezTo>
                <a:cubicBezTo>
                  <a:pt x="1113693" y="1453661"/>
                  <a:pt x="1123071" y="1441938"/>
                  <a:pt x="1026942" y="1448972"/>
                </a:cubicBezTo>
                <a:cubicBezTo>
                  <a:pt x="930813" y="1456006"/>
                  <a:pt x="851096" y="1474763"/>
                  <a:pt x="759656" y="1491175"/>
                </a:cubicBezTo>
                <a:cubicBezTo>
                  <a:pt x="668216" y="1507587"/>
                  <a:pt x="572087" y="1524000"/>
                  <a:pt x="478302" y="1547446"/>
                </a:cubicBezTo>
                <a:cubicBezTo>
                  <a:pt x="384517" y="1570892"/>
                  <a:pt x="196948" y="1631852"/>
                  <a:pt x="196948" y="1631852"/>
                </a:cubicBezTo>
                <a:lnTo>
                  <a:pt x="0" y="1688123"/>
                </a:lnTo>
              </a:path>
            </a:pathLst>
          </a:custGeom>
          <a:noFill/>
          <a:ln w="127000">
            <a:solidFill>
              <a:schemeClr val="accent1">
                <a:shade val="50000"/>
                <a:alpha val="4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DFA503-92A1-5344-B5B5-07B67225D04D}"/>
              </a:ext>
            </a:extLst>
          </p:cNvPr>
          <p:cNvSpPr txBox="1"/>
          <p:nvPr/>
        </p:nvSpPr>
        <p:spPr>
          <a:xfrm>
            <a:off x="123443" y="189298"/>
            <a:ext cx="11527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Real heat capacity data</a:t>
            </a:r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8F7EAE72-8091-2646-B879-DCB4787861A3}"/>
              </a:ext>
            </a:extLst>
          </p:cNvPr>
          <p:cNvSpPr/>
          <p:nvPr/>
        </p:nvSpPr>
        <p:spPr>
          <a:xfrm>
            <a:off x="7176655" y="1938610"/>
            <a:ext cx="1759527" cy="818445"/>
          </a:xfrm>
          <a:custGeom>
            <a:avLst/>
            <a:gdLst>
              <a:gd name="connsiteX0" fmla="*/ 0 w 1759527"/>
              <a:gd name="connsiteY0" fmla="*/ 818445 h 818445"/>
              <a:gd name="connsiteX1" fmla="*/ 415636 w 1759527"/>
              <a:gd name="connsiteY1" fmla="*/ 430517 h 818445"/>
              <a:gd name="connsiteX2" fmla="*/ 651163 w 1759527"/>
              <a:gd name="connsiteY2" fmla="*/ 236554 h 818445"/>
              <a:gd name="connsiteX3" fmla="*/ 858981 w 1759527"/>
              <a:gd name="connsiteY3" fmla="*/ 84154 h 818445"/>
              <a:gd name="connsiteX4" fmla="*/ 1052945 w 1759527"/>
              <a:gd name="connsiteY4" fmla="*/ 14881 h 818445"/>
              <a:gd name="connsiteX5" fmla="*/ 1302327 w 1759527"/>
              <a:gd name="connsiteY5" fmla="*/ 1026 h 818445"/>
              <a:gd name="connsiteX6" fmla="*/ 1662545 w 1759527"/>
              <a:gd name="connsiteY6" fmla="*/ 1026 h 818445"/>
              <a:gd name="connsiteX7" fmla="*/ 1759527 w 1759527"/>
              <a:gd name="connsiteY7" fmla="*/ 1026 h 818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59527" h="818445">
                <a:moveTo>
                  <a:pt x="0" y="818445"/>
                </a:moveTo>
                <a:cubicBezTo>
                  <a:pt x="153554" y="672972"/>
                  <a:pt x="307109" y="527499"/>
                  <a:pt x="415636" y="430517"/>
                </a:cubicBezTo>
                <a:cubicBezTo>
                  <a:pt x="524163" y="333535"/>
                  <a:pt x="577272" y="294281"/>
                  <a:pt x="651163" y="236554"/>
                </a:cubicBezTo>
                <a:cubicBezTo>
                  <a:pt x="725054" y="178827"/>
                  <a:pt x="792017" y="121099"/>
                  <a:pt x="858981" y="84154"/>
                </a:cubicBezTo>
                <a:cubicBezTo>
                  <a:pt x="925945" y="47209"/>
                  <a:pt x="979054" y="28736"/>
                  <a:pt x="1052945" y="14881"/>
                </a:cubicBezTo>
                <a:cubicBezTo>
                  <a:pt x="1126836" y="1026"/>
                  <a:pt x="1200727" y="3335"/>
                  <a:pt x="1302327" y="1026"/>
                </a:cubicBezTo>
                <a:cubicBezTo>
                  <a:pt x="1403927" y="-1283"/>
                  <a:pt x="1662545" y="1026"/>
                  <a:pt x="1662545" y="1026"/>
                </a:cubicBezTo>
                <a:lnTo>
                  <a:pt x="1759527" y="1026"/>
                </a:lnTo>
              </a:path>
            </a:pathLst>
          </a:custGeom>
          <a:noFill/>
          <a:ln w="127000">
            <a:solidFill>
              <a:schemeClr val="accent1">
                <a:shade val="50000"/>
                <a:alpha val="49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8160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815497-7A6B-684B-BF13-CA5F318A6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3020"/>
            <a:ext cx="7648687" cy="573651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BDD2026-0219-8A44-A6D3-F0BD9AA1E369}"/>
                  </a:ext>
                </a:extLst>
              </p:cNvPr>
              <p:cNvSpPr/>
              <p:nvPr/>
            </p:nvSpPr>
            <p:spPr>
              <a:xfrm>
                <a:off x="2113849" y="633020"/>
                <a:ext cx="3525132" cy="6169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/>
                  <a:t>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b>
                        </m:sSub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</m:oMath>
                </a14:m>
                <a:r>
                  <a:rPr lang="en-US" sz="2400" dirty="0"/>
                  <a:t> (one mole). </a:t>
                </a: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BDD2026-0219-8A44-A6D3-F0BD9AA1E3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849" y="633020"/>
                <a:ext cx="3525132" cy="616964"/>
              </a:xfrm>
              <a:prstGeom prst="rect">
                <a:avLst/>
              </a:prstGeom>
              <a:blipFill>
                <a:blip r:embed="rId3"/>
                <a:stretch>
                  <a:fillRect l="-2867" r="-1434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CBEC9A6-033E-5C45-83F7-C08644734F46}"/>
                  </a:ext>
                </a:extLst>
              </p:cNvPr>
              <p:cNvSpPr/>
              <p:nvPr/>
            </p:nvSpPr>
            <p:spPr>
              <a:xfrm>
                <a:off x="7707394" y="934727"/>
                <a:ext cx="4184820" cy="37856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What do you make of </a:t>
                </a:r>
                <a:r>
                  <a:rPr lang="en-US" sz="2400" b="1" dirty="0"/>
                  <a:t>H</a:t>
                </a:r>
                <a:r>
                  <a:rPr lang="en-US" sz="2400" b="1" baseline="-25000" dirty="0"/>
                  <a:t>2</a:t>
                </a:r>
                <a:r>
                  <a:rPr lang="en-US" sz="2400" dirty="0"/>
                  <a:t>?</a:t>
                </a:r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p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4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𝟏𝟖</m:t>
                      </m:r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𝟎𝟎</m:t>
                      </m:r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𝑲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Below 400 K, H</a:t>
                </a:r>
                <a:r>
                  <a:rPr lang="en-US" sz="2400" baseline="-25000" dirty="0"/>
                  <a:t>2</a:t>
                </a:r>
                <a:r>
                  <a:rPr lang="en-US" sz="2400" dirty="0"/>
                  <a:t> seems to be losing access to even rotational motions! (Also a quantum effect).</a:t>
                </a: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CBEC9A6-033E-5C45-83F7-C08644734F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394" y="934727"/>
                <a:ext cx="4184820" cy="3785652"/>
              </a:xfrm>
              <a:prstGeom prst="rect">
                <a:avLst/>
              </a:prstGeom>
              <a:blipFill>
                <a:blip r:embed="rId4"/>
                <a:stretch>
                  <a:fillRect l="-2115" t="-1338" r="-302" b="-30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reeform 2">
            <a:extLst>
              <a:ext uri="{FF2B5EF4-FFF2-40B4-BE49-F238E27FC236}">
                <a16:creationId xmlns:a16="http://schemas.microsoft.com/office/drawing/2014/main" id="{3C536883-8AEA-654D-AA56-96C2F06B0930}"/>
              </a:ext>
            </a:extLst>
          </p:cNvPr>
          <p:cNvSpPr/>
          <p:nvPr/>
        </p:nvSpPr>
        <p:spPr>
          <a:xfrm>
            <a:off x="1589649" y="2785403"/>
            <a:ext cx="5556739" cy="1688123"/>
          </a:xfrm>
          <a:custGeom>
            <a:avLst/>
            <a:gdLst>
              <a:gd name="connsiteX0" fmla="*/ 5556739 w 5556739"/>
              <a:gd name="connsiteY0" fmla="*/ 0 h 1688123"/>
              <a:gd name="connsiteX1" fmla="*/ 5022166 w 5556739"/>
              <a:gd name="connsiteY1" fmla="*/ 393895 h 1688123"/>
              <a:gd name="connsiteX2" fmla="*/ 4600136 w 5556739"/>
              <a:gd name="connsiteY2" fmla="*/ 703385 h 1688123"/>
              <a:gd name="connsiteX3" fmla="*/ 4023360 w 5556739"/>
              <a:gd name="connsiteY3" fmla="*/ 1012874 h 1688123"/>
              <a:gd name="connsiteX4" fmla="*/ 3601329 w 5556739"/>
              <a:gd name="connsiteY4" fmla="*/ 1209822 h 1688123"/>
              <a:gd name="connsiteX5" fmla="*/ 2982351 w 5556739"/>
              <a:gd name="connsiteY5" fmla="*/ 1350499 h 1688123"/>
              <a:gd name="connsiteX6" fmla="*/ 2363373 w 5556739"/>
              <a:gd name="connsiteY6" fmla="*/ 1420837 h 1688123"/>
              <a:gd name="connsiteX7" fmla="*/ 1336431 w 5556739"/>
              <a:gd name="connsiteY7" fmla="*/ 1448972 h 1688123"/>
              <a:gd name="connsiteX8" fmla="*/ 1026942 w 5556739"/>
              <a:gd name="connsiteY8" fmla="*/ 1448972 h 1688123"/>
              <a:gd name="connsiteX9" fmla="*/ 759656 w 5556739"/>
              <a:gd name="connsiteY9" fmla="*/ 1491175 h 1688123"/>
              <a:gd name="connsiteX10" fmla="*/ 478302 w 5556739"/>
              <a:gd name="connsiteY10" fmla="*/ 1547446 h 1688123"/>
              <a:gd name="connsiteX11" fmla="*/ 196948 w 5556739"/>
              <a:gd name="connsiteY11" fmla="*/ 1631852 h 1688123"/>
              <a:gd name="connsiteX12" fmla="*/ 0 w 5556739"/>
              <a:gd name="connsiteY12" fmla="*/ 1688123 h 1688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556739" h="1688123">
                <a:moveTo>
                  <a:pt x="5556739" y="0"/>
                </a:moveTo>
                <a:lnTo>
                  <a:pt x="5022166" y="393895"/>
                </a:lnTo>
                <a:cubicBezTo>
                  <a:pt x="4862732" y="511126"/>
                  <a:pt x="4766604" y="600222"/>
                  <a:pt x="4600136" y="703385"/>
                </a:cubicBezTo>
                <a:cubicBezTo>
                  <a:pt x="4433668" y="806548"/>
                  <a:pt x="4189828" y="928468"/>
                  <a:pt x="4023360" y="1012874"/>
                </a:cubicBezTo>
                <a:cubicBezTo>
                  <a:pt x="3856892" y="1097280"/>
                  <a:pt x="3774830" y="1153551"/>
                  <a:pt x="3601329" y="1209822"/>
                </a:cubicBezTo>
                <a:cubicBezTo>
                  <a:pt x="3427827" y="1266093"/>
                  <a:pt x="3188677" y="1315330"/>
                  <a:pt x="2982351" y="1350499"/>
                </a:cubicBezTo>
                <a:cubicBezTo>
                  <a:pt x="2776025" y="1385668"/>
                  <a:pt x="2637693" y="1404425"/>
                  <a:pt x="2363373" y="1420837"/>
                </a:cubicBezTo>
                <a:cubicBezTo>
                  <a:pt x="2089053" y="1437249"/>
                  <a:pt x="1559169" y="1444283"/>
                  <a:pt x="1336431" y="1448972"/>
                </a:cubicBezTo>
                <a:cubicBezTo>
                  <a:pt x="1113693" y="1453661"/>
                  <a:pt x="1123071" y="1441938"/>
                  <a:pt x="1026942" y="1448972"/>
                </a:cubicBezTo>
                <a:cubicBezTo>
                  <a:pt x="930813" y="1456006"/>
                  <a:pt x="851096" y="1474763"/>
                  <a:pt x="759656" y="1491175"/>
                </a:cubicBezTo>
                <a:cubicBezTo>
                  <a:pt x="668216" y="1507587"/>
                  <a:pt x="572087" y="1524000"/>
                  <a:pt x="478302" y="1547446"/>
                </a:cubicBezTo>
                <a:cubicBezTo>
                  <a:pt x="384517" y="1570892"/>
                  <a:pt x="196948" y="1631852"/>
                  <a:pt x="196948" y="1631852"/>
                </a:cubicBezTo>
                <a:lnTo>
                  <a:pt x="0" y="1688123"/>
                </a:lnTo>
              </a:path>
            </a:pathLst>
          </a:custGeom>
          <a:noFill/>
          <a:ln w="127000">
            <a:solidFill>
              <a:schemeClr val="accent1">
                <a:shade val="50000"/>
                <a:alpha val="4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DFA503-92A1-5344-B5B5-07B67225D04D}"/>
              </a:ext>
            </a:extLst>
          </p:cNvPr>
          <p:cNvSpPr txBox="1"/>
          <p:nvPr/>
        </p:nvSpPr>
        <p:spPr>
          <a:xfrm>
            <a:off x="123443" y="189298"/>
            <a:ext cx="11527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Real heat capacity data</a:t>
            </a:r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8F7EAE72-8091-2646-B879-DCB4787861A3}"/>
              </a:ext>
            </a:extLst>
          </p:cNvPr>
          <p:cNvSpPr/>
          <p:nvPr/>
        </p:nvSpPr>
        <p:spPr>
          <a:xfrm>
            <a:off x="7176655" y="1938610"/>
            <a:ext cx="1759527" cy="818445"/>
          </a:xfrm>
          <a:custGeom>
            <a:avLst/>
            <a:gdLst>
              <a:gd name="connsiteX0" fmla="*/ 0 w 1759527"/>
              <a:gd name="connsiteY0" fmla="*/ 818445 h 818445"/>
              <a:gd name="connsiteX1" fmla="*/ 415636 w 1759527"/>
              <a:gd name="connsiteY1" fmla="*/ 430517 h 818445"/>
              <a:gd name="connsiteX2" fmla="*/ 651163 w 1759527"/>
              <a:gd name="connsiteY2" fmla="*/ 236554 h 818445"/>
              <a:gd name="connsiteX3" fmla="*/ 858981 w 1759527"/>
              <a:gd name="connsiteY3" fmla="*/ 84154 h 818445"/>
              <a:gd name="connsiteX4" fmla="*/ 1052945 w 1759527"/>
              <a:gd name="connsiteY4" fmla="*/ 14881 h 818445"/>
              <a:gd name="connsiteX5" fmla="*/ 1302327 w 1759527"/>
              <a:gd name="connsiteY5" fmla="*/ 1026 h 818445"/>
              <a:gd name="connsiteX6" fmla="*/ 1662545 w 1759527"/>
              <a:gd name="connsiteY6" fmla="*/ 1026 h 818445"/>
              <a:gd name="connsiteX7" fmla="*/ 1759527 w 1759527"/>
              <a:gd name="connsiteY7" fmla="*/ 1026 h 818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59527" h="818445">
                <a:moveTo>
                  <a:pt x="0" y="818445"/>
                </a:moveTo>
                <a:cubicBezTo>
                  <a:pt x="153554" y="672972"/>
                  <a:pt x="307109" y="527499"/>
                  <a:pt x="415636" y="430517"/>
                </a:cubicBezTo>
                <a:cubicBezTo>
                  <a:pt x="524163" y="333535"/>
                  <a:pt x="577272" y="294281"/>
                  <a:pt x="651163" y="236554"/>
                </a:cubicBezTo>
                <a:cubicBezTo>
                  <a:pt x="725054" y="178827"/>
                  <a:pt x="792017" y="121099"/>
                  <a:pt x="858981" y="84154"/>
                </a:cubicBezTo>
                <a:cubicBezTo>
                  <a:pt x="925945" y="47209"/>
                  <a:pt x="979054" y="28736"/>
                  <a:pt x="1052945" y="14881"/>
                </a:cubicBezTo>
                <a:cubicBezTo>
                  <a:pt x="1126836" y="1026"/>
                  <a:pt x="1200727" y="3335"/>
                  <a:pt x="1302327" y="1026"/>
                </a:cubicBezTo>
                <a:cubicBezTo>
                  <a:pt x="1403927" y="-1283"/>
                  <a:pt x="1662545" y="1026"/>
                  <a:pt x="1662545" y="1026"/>
                </a:cubicBezTo>
                <a:lnTo>
                  <a:pt x="1759527" y="1026"/>
                </a:lnTo>
              </a:path>
            </a:pathLst>
          </a:custGeom>
          <a:noFill/>
          <a:ln w="127000">
            <a:solidFill>
              <a:schemeClr val="accent1">
                <a:shade val="50000"/>
                <a:alpha val="49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6994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2AC8396-0361-714B-96B3-93C873CED0F0}"/>
              </a:ext>
            </a:extLst>
          </p:cNvPr>
          <p:cNvSpPr/>
          <p:nvPr/>
        </p:nvSpPr>
        <p:spPr>
          <a:xfrm>
            <a:off x="73170" y="757707"/>
            <a:ext cx="616434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Polyatomic molecules have </a:t>
            </a:r>
            <a:r>
              <a:rPr lang="en-US" sz="2400" i="1" dirty="0"/>
              <a:t>multiple</a:t>
            </a:r>
            <a:r>
              <a:rPr lang="en-US" sz="2400" dirty="0"/>
              <a:t> vibrational modes. At high temperature, all become active, each at a slightly different temperature.</a:t>
            </a:r>
          </a:p>
          <a:p>
            <a:endParaRPr lang="en-US" sz="2400" dirty="0"/>
          </a:p>
          <a:p>
            <a:r>
              <a:rPr lang="en-US" sz="2400" dirty="0"/>
              <a:t>Example: H</a:t>
            </a:r>
            <a:r>
              <a:rPr lang="en-US" sz="2400" baseline="-25000" dirty="0"/>
              <a:t>2</a:t>
            </a:r>
            <a:r>
              <a:rPr lang="en-US" sz="2400" dirty="0"/>
              <a:t>O has three vibrational modes. </a:t>
            </a:r>
          </a:p>
        </p:txBody>
      </p:sp>
      <p:pic>
        <p:nvPicPr>
          <p:cNvPr id="1026" name="Picture 2" descr="Image result for vibrational modes of water">
            <a:extLst>
              <a:ext uri="{FF2B5EF4-FFF2-40B4-BE49-F238E27FC236}">
                <a16:creationId xmlns:a16="http://schemas.microsoft.com/office/drawing/2014/main" id="{6C58F15F-6BCB-D248-9D16-72AD5A9527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7" t="40924" r="14160" b="30098"/>
          <a:stretch/>
        </p:blipFill>
        <p:spPr bwMode="auto">
          <a:xfrm>
            <a:off x="6424517" y="1012776"/>
            <a:ext cx="5694313" cy="1502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97CBF7B-2FEA-7648-B3E9-5572E72B7AD4}"/>
              </a:ext>
            </a:extLst>
          </p:cNvPr>
          <p:cNvSpPr/>
          <p:nvPr/>
        </p:nvSpPr>
        <p:spPr>
          <a:xfrm>
            <a:off x="73170" y="99047"/>
            <a:ext cx="116932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Polyatomic molecules actually have multiple vibrational modes</a:t>
            </a:r>
          </a:p>
        </p:txBody>
      </p:sp>
    </p:spTree>
    <p:extLst>
      <p:ext uri="{BB962C8B-B14F-4D97-AF65-F5344CB8AC3E}">
        <p14:creationId xmlns:p14="http://schemas.microsoft.com/office/powerpoint/2010/main" val="33801458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2AC8396-0361-714B-96B3-93C873CED0F0}"/>
              </a:ext>
            </a:extLst>
          </p:cNvPr>
          <p:cNvSpPr/>
          <p:nvPr/>
        </p:nvSpPr>
        <p:spPr>
          <a:xfrm>
            <a:off x="73170" y="757707"/>
            <a:ext cx="616434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Polyatomic molecules have </a:t>
            </a:r>
            <a:r>
              <a:rPr lang="en-US" sz="2400" i="1" dirty="0"/>
              <a:t>multiple</a:t>
            </a:r>
            <a:r>
              <a:rPr lang="en-US" sz="2400" dirty="0"/>
              <a:t> vibrational modes. At high temperature, all become active, each at a slightly different temperature.</a:t>
            </a:r>
          </a:p>
          <a:p>
            <a:endParaRPr lang="en-US" sz="2400" dirty="0"/>
          </a:p>
          <a:p>
            <a:r>
              <a:rPr lang="en-US" sz="2400" dirty="0"/>
              <a:t>Example: H</a:t>
            </a:r>
            <a:r>
              <a:rPr lang="en-US" sz="2400" baseline="-25000" dirty="0"/>
              <a:t>2</a:t>
            </a:r>
            <a:r>
              <a:rPr lang="en-US" sz="2400" dirty="0"/>
              <a:t>O has three vibrational modes. </a:t>
            </a:r>
          </a:p>
        </p:txBody>
      </p:sp>
      <p:pic>
        <p:nvPicPr>
          <p:cNvPr id="1026" name="Picture 2" descr="Image result for vibrational modes of water">
            <a:extLst>
              <a:ext uri="{FF2B5EF4-FFF2-40B4-BE49-F238E27FC236}">
                <a16:creationId xmlns:a16="http://schemas.microsoft.com/office/drawing/2014/main" id="{6C58F15F-6BCB-D248-9D16-72AD5A9527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7" t="40924" r="14160" b="30098"/>
          <a:stretch/>
        </p:blipFill>
        <p:spPr bwMode="auto">
          <a:xfrm>
            <a:off x="6424517" y="1012776"/>
            <a:ext cx="5694313" cy="1502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23EA2500-A4A8-6745-83CD-5F461D52CC26}"/>
                  </a:ext>
                </a:extLst>
              </p:cNvPr>
              <p:cNvSpPr/>
              <p:nvPr/>
            </p:nvSpPr>
            <p:spPr>
              <a:xfrm>
                <a:off x="1222168" y="3636548"/>
                <a:ext cx="10030690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In the high-temperature limit, each vibration will add a full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en-US" sz="2400" dirty="0"/>
                  <a:t> to the heat capacity for </a:t>
                </a:r>
                <a:r>
                  <a:rPr lang="en-US" sz="2400" b="1" dirty="0"/>
                  <a:t>each vibrational mode</a:t>
                </a:r>
                <a:r>
                  <a:rPr lang="en-US" sz="2400" dirty="0"/>
                  <a:t>!</a:t>
                </a: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23EA2500-A4A8-6745-83CD-5F461D52CC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2168" y="3636548"/>
                <a:ext cx="10030690" cy="830997"/>
              </a:xfrm>
              <a:prstGeom prst="rect">
                <a:avLst/>
              </a:prstGeom>
              <a:blipFill>
                <a:blip r:embed="rId3"/>
                <a:stretch>
                  <a:fillRect l="-1011" t="-4545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297CBF7B-2FEA-7648-B3E9-5572E72B7AD4}"/>
              </a:ext>
            </a:extLst>
          </p:cNvPr>
          <p:cNvSpPr/>
          <p:nvPr/>
        </p:nvSpPr>
        <p:spPr>
          <a:xfrm>
            <a:off x="73170" y="99047"/>
            <a:ext cx="116932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New rule for heat capacities of polyatomic molecules in the classical limit</a:t>
            </a:r>
          </a:p>
        </p:txBody>
      </p:sp>
    </p:spTree>
    <p:extLst>
      <p:ext uri="{BB962C8B-B14F-4D97-AF65-F5344CB8AC3E}">
        <p14:creationId xmlns:p14="http://schemas.microsoft.com/office/powerpoint/2010/main" val="28000110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vibrational modes of water">
            <a:extLst>
              <a:ext uri="{FF2B5EF4-FFF2-40B4-BE49-F238E27FC236}">
                <a16:creationId xmlns:a16="http://schemas.microsoft.com/office/drawing/2014/main" id="{6C58F15F-6BCB-D248-9D16-72AD5A9527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7" t="40924" r="14160" b="30098"/>
          <a:stretch/>
        </p:blipFill>
        <p:spPr bwMode="auto">
          <a:xfrm>
            <a:off x="6424517" y="1012776"/>
            <a:ext cx="5694313" cy="1502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756D71E-D897-2942-BEC8-ED512503D573}"/>
              </a:ext>
            </a:extLst>
          </p:cNvPr>
          <p:cNvSpPr/>
          <p:nvPr/>
        </p:nvSpPr>
        <p:spPr>
          <a:xfrm>
            <a:off x="73170" y="114269"/>
            <a:ext cx="628348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Let’s do a full analysis of water … </a:t>
            </a:r>
          </a:p>
          <a:p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Write down C</a:t>
            </a:r>
            <a:r>
              <a:rPr lang="en-US" sz="2400" baseline="-25000" dirty="0"/>
              <a:t>V</a:t>
            </a:r>
            <a:r>
              <a:rPr lang="en-US" sz="2400" dirty="0"/>
              <a:t> in the low-temperature limit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Write down C</a:t>
            </a:r>
            <a:r>
              <a:rPr lang="en-US" sz="2400" baseline="-25000" dirty="0"/>
              <a:t>V</a:t>
            </a:r>
            <a:r>
              <a:rPr lang="en-US" sz="2400" dirty="0"/>
              <a:t> in the high-temperature limit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Putting T* at about the middle of your x-axis, sketch U(T) and C</a:t>
            </a:r>
            <a:r>
              <a:rPr lang="en-US" sz="2400" baseline="-25000" dirty="0"/>
              <a:t>V </a:t>
            </a:r>
            <a:r>
              <a:rPr lang="en-US" sz="2400" dirty="0"/>
              <a:t>(T)</a:t>
            </a:r>
          </a:p>
        </p:txBody>
      </p:sp>
    </p:spTree>
    <p:extLst>
      <p:ext uri="{BB962C8B-B14F-4D97-AF65-F5344CB8AC3E}">
        <p14:creationId xmlns:p14="http://schemas.microsoft.com/office/powerpoint/2010/main" val="21636584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vibrational modes of water">
            <a:extLst>
              <a:ext uri="{FF2B5EF4-FFF2-40B4-BE49-F238E27FC236}">
                <a16:creationId xmlns:a16="http://schemas.microsoft.com/office/drawing/2014/main" id="{6C58F15F-6BCB-D248-9D16-72AD5A9527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7" t="40924" r="14160" b="30098"/>
          <a:stretch/>
        </p:blipFill>
        <p:spPr bwMode="auto">
          <a:xfrm>
            <a:off x="6424517" y="1012776"/>
            <a:ext cx="5694313" cy="1502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8319B071-4AFC-0D45-939B-3AC9127608FF}"/>
              </a:ext>
            </a:extLst>
          </p:cNvPr>
          <p:cNvGrpSpPr/>
          <p:nvPr/>
        </p:nvGrpSpPr>
        <p:grpSpPr>
          <a:xfrm>
            <a:off x="1114313" y="1819538"/>
            <a:ext cx="7594258" cy="2588129"/>
            <a:chOff x="-1950848" y="616247"/>
            <a:chExt cx="11036547" cy="557107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35847620-2B09-484B-9AAA-4247821E293D}"/>
                    </a:ext>
                  </a:extLst>
                </p:cNvPr>
                <p:cNvSpPr/>
                <p:nvPr/>
              </p:nvSpPr>
              <p:spPr>
                <a:xfrm>
                  <a:off x="1354535" y="3965194"/>
                  <a:ext cx="2573865" cy="99375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>
                      <a:solidFill>
                        <a:schemeClr val="tx1"/>
                      </a:solidFill>
                    </a:rPr>
                    <a:t>Slope = 3</a:t>
                  </a:r>
                  <a14:m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a14:m>
                  <a:r>
                    <a:rPr lang="en-US" sz="2400" dirty="0"/>
                    <a:t> </a:t>
                  </a:r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9D3EF2E4-FBC5-AA45-8D75-038B9CA9EAE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4535" y="3965194"/>
                  <a:ext cx="2573865" cy="993758"/>
                </a:xfrm>
                <a:prstGeom prst="rect">
                  <a:avLst/>
                </a:prstGeom>
                <a:blipFill>
                  <a:blip r:embed="rId3"/>
                  <a:stretch>
                    <a:fillRect l="-5000" t="-5263" b="-263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5A7C2AA0-6D8D-0A4E-BF6C-244F4BDC051C}"/>
                    </a:ext>
                  </a:extLst>
                </p:cNvPr>
                <p:cNvSpPr/>
                <p:nvPr/>
              </p:nvSpPr>
              <p:spPr>
                <a:xfrm>
                  <a:off x="6706788" y="3412117"/>
                  <a:ext cx="1938759" cy="58060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schemeClr val="tx1"/>
                      </a:solidFill>
                    </a:rPr>
                    <a:t>Slope = 6</a:t>
                  </a:r>
                  <a14:m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a14:m>
                  <a:r>
                    <a:rPr lang="en-US" sz="2400" dirty="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34FFB48A-B2D8-844C-82B2-C4FE0EE94E5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06788" y="3412117"/>
                  <a:ext cx="1938759" cy="580605"/>
                </a:xfrm>
                <a:prstGeom prst="rect">
                  <a:avLst/>
                </a:prstGeom>
                <a:blipFill>
                  <a:blip r:embed="rId4"/>
                  <a:stretch>
                    <a:fillRect l="-5556" t="-5263" b="-263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D934FD6-6CFE-9145-8708-A5510E2B8FD6}"/>
                </a:ext>
              </a:extLst>
            </p:cNvPr>
            <p:cNvGrpSpPr/>
            <p:nvPr/>
          </p:nvGrpSpPr>
          <p:grpSpPr>
            <a:xfrm>
              <a:off x="-1950848" y="616247"/>
              <a:ext cx="11036547" cy="5571074"/>
              <a:chOff x="-1950848" y="616247"/>
              <a:chExt cx="11036547" cy="5571074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99FBC892-4897-B243-BC3D-B49A1A8531F9}"/>
                  </a:ext>
                </a:extLst>
              </p:cNvPr>
              <p:cNvGrpSpPr/>
              <p:nvPr/>
            </p:nvGrpSpPr>
            <p:grpSpPr>
              <a:xfrm>
                <a:off x="-87445" y="616247"/>
                <a:ext cx="9173144" cy="5571074"/>
                <a:chOff x="-87445" y="764210"/>
                <a:chExt cx="9173144" cy="5321797"/>
              </a:xfrm>
            </p:grpSpPr>
            <p:sp>
              <p:nvSpPr>
                <p:cNvPr id="12" name="Frame 11">
                  <a:extLst>
                    <a:ext uri="{FF2B5EF4-FFF2-40B4-BE49-F238E27FC236}">
                      <a16:creationId xmlns:a16="http://schemas.microsoft.com/office/drawing/2014/main" id="{10F2658B-31FD-324E-ACBF-27D49C8662F6}"/>
                    </a:ext>
                  </a:extLst>
                </p:cNvPr>
                <p:cNvSpPr/>
                <p:nvPr/>
              </p:nvSpPr>
              <p:spPr>
                <a:xfrm>
                  <a:off x="-45929" y="2710895"/>
                  <a:ext cx="9131628" cy="3375112"/>
                </a:xfrm>
                <a:prstGeom prst="frame">
                  <a:avLst>
                    <a:gd name="adj1" fmla="val 2016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301CF680-2EE9-4E4C-9006-B9DCC733AB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65564" y="5176370"/>
                  <a:ext cx="3770613" cy="492651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E5F76F9E-5E88-1E41-854E-59E6C0A0EB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052249" y="2807080"/>
                  <a:ext cx="1049770" cy="1294755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Arc 14">
                  <a:extLst>
                    <a:ext uri="{FF2B5EF4-FFF2-40B4-BE49-F238E27FC236}">
                      <a16:creationId xmlns:a16="http://schemas.microsoft.com/office/drawing/2014/main" id="{CC2DED33-95F1-8A4A-B4C6-5B71F4F921C5}"/>
                    </a:ext>
                  </a:extLst>
                </p:cNvPr>
                <p:cNvSpPr/>
                <p:nvPr/>
              </p:nvSpPr>
              <p:spPr>
                <a:xfrm>
                  <a:off x="-87445" y="764210"/>
                  <a:ext cx="6485641" cy="4564312"/>
                </a:xfrm>
                <a:prstGeom prst="arc">
                  <a:avLst>
                    <a:gd name="adj1" fmla="val 939779"/>
                    <a:gd name="adj2" fmla="val 3305851"/>
                  </a:avLst>
                </a:prstGeom>
                <a:ln w="63500"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/>
                </a:p>
              </p:txBody>
            </p:sp>
          </p:grp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2D84AC5-CEF1-B44B-9CBF-6A1766066A92}"/>
                  </a:ext>
                </a:extLst>
              </p:cNvPr>
              <p:cNvSpPr txBox="1"/>
              <p:nvPr/>
            </p:nvSpPr>
            <p:spPr>
              <a:xfrm>
                <a:off x="-1950848" y="4075163"/>
                <a:ext cx="1823132" cy="9937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U(T)</a:t>
                </a:r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930E24D-718E-5F49-A969-24A569A9CBBA}"/>
              </a:ext>
            </a:extLst>
          </p:cNvPr>
          <p:cNvGrpSpPr/>
          <p:nvPr/>
        </p:nvGrpSpPr>
        <p:grpSpPr>
          <a:xfrm>
            <a:off x="844727" y="4324915"/>
            <a:ext cx="8043161" cy="2287683"/>
            <a:chOff x="-2342631" y="1724636"/>
            <a:chExt cx="11688927" cy="492435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70FE570C-733C-1642-872F-4323AE94C565}"/>
                    </a:ext>
                  </a:extLst>
                </p:cNvPr>
                <p:cNvSpPr/>
                <p:nvPr/>
              </p:nvSpPr>
              <p:spPr>
                <a:xfrm>
                  <a:off x="-903672" y="4748359"/>
                  <a:ext cx="891866" cy="99375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schemeClr val="tx1"/>
                      </a:solidFill>
                    </a:rPr>
                    <a:t>3</a:t>
                  </a:r>
                  <a14:m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a14:m>
                  <a:r>
                    <a:rPr lang="en-US" sz="2400" dirty="0"/>
                    <a:t> </a:t>
                  </a:r>
                </a:p>
              </p:txBody>
            </p:sp>
          </mc:Choice>
          <mc:Fallback xmlns="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CBEF0B40-4FAA-A24A-8BED-CF3676C8EEA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903672" y="4748359"/>
                  <a:ext cx="891866" cy="993758"/>
                </a:xfrm>
                <a:prstGeom prst="rect">
                  <a:avLst/>
                </a:prstGeom>
                <a:blipFill>
                  <a:blip r:embed="rId5"/>
                  <a:stretch>
                    <a:fillRect l="-16327" t="-8333" b="-30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15B465CC-40C9-074B-8570-513AECA6A6CA}"/>
                    </a:ext>
                  </a:extLst>
                </p:cNvPr>
                <p:cNvSpPr/>
                <p:nvPr/>
              </p:nvSpPr>
              <p:spPr>
                <a:xfrm>
                  <a:off x="8207312" y="3350509"/>
                  <a:ext cx="891866" cy="99375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schemeClr val="tx1"/>
                      </a:solidFill>
                    </a:rPr>
                    <a:t>6</a:t>
                  </a:r>
                  <a14:m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a14:m>
                  <a:r>
                    <a:rPr lang="en-US" sz="2400" dirty="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68266723-9A18-BC4D-A801-3B566BC95B8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07312" y="3350509"/>
                  <a:ext cx="891866" cy="993758"/>
                </a:xfrm>
                <a:prstGeom prst="rect">
                  <a:avLst/>
                </a:prstGeom>
                <a:blipFill>
                  <a:blip r:embed="rId6"/>
                  <a:stretch>
                    <a:fillRect l="-14286" t="-8108" b="-297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52654FA-9003-A74F-B900-FCE7AF3DF2E9}"/>
                </a:ext>
              </a:extLst>
            </p:cNvPr>
            <p:cNvGrpSpPr/>
            <p:nvPr/>
          </p:nvGrpSpPr>
          <p:grpSpPr>
            <a:xfrm>
              <a:off x="-2342631" y="1724636"/>
              <a:ext cx="11688927" cy="4924358"/>
              <a:chOff x="-2342631" y="1724636"/>
              <a:chExt cx="11688927" cy="4924358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67848EF5-4306-BC4A-A367-E36A114CB81D}"/>
                  </a:ext>
                </a:extLst>
              </p:cNvPr>
              <p:cNvGrpSpPr/>
              <p:nvPr/>
            </p:nvGrpSpPr>
            <p:grpSpPr>
              <a:xfrm>
                <a:off x="-45929" y="1724636"/>
                <a:ext cx="9392225" cy="4924358"/>
                <a:chOff x="-45929" y="1823000"/>
                <a:chExt cx="9392225" cy="4704014"/>
              </a:xfrm>
            </p:grpSpPr>
            <p:sp>
              <p:nvSpPr>
                <p:cNvPr id="23" name="Frame 22">
                  <a:extLst>
                    <a:ext uri="{FF2B5EF4-FFF2-40B4-BE49-F238E27FC236}">
                      <a16:creationId xmlns:a16="http://schemas.microsoft.com/office/drawing/2014/main" id="{E54B2007-9855-8946-A7AD-BC0BD46EF5A3}"/>
                    </a:ext>
                  </a:extLst>
                </p:cNvPr>
                <p:cNvSpPr/>
                <p:nvPr/>
              </p:nvSpPr>
              <p:spPr>
                <a:xfrm>
                  <a:off x="-45929" y="2710895"/>
                  <a:ext cx="9131628" cy="3375112"/>
                </a:xfrm>
                <a:prstGeom prst="frame">
                  <a:avLst>
                    <a:gd name="adj1" fmla="val 2016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997E87F8-EB80-774B-B3E5-87C0FFBBC6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5564" y="5176370"/>
                  <a:ext cx="3770612" cy="2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13D1A2C3-429F-B645-8E65-B10E357BD8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59634" y="3930750"/>
                  <a:ext cx="1236455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Arc 25">
                  <a:extLst>
                    <a:ext uri="{FF2B5EF4-FFF2-40B4-BE49-F238E27FC236}">
                      <a16:creationId xmlns:a16="http://schemas.microsoft.com/office/drawing/2014/main" id="{92243413-BB33-D447-9D45-6EDEBC28242B}"/>
                    </a:ext>
                  </a:extLst>
                </p:cNvPr>
                <p:cNvSpPr/>
                <p:nvPr/>
              </p:nvSpPr>
              <p:spPr>
                <a:xfrm>
                  <a:off x="120438" y="1823000"/>
                  <a:ext cx="6485641" cy="3419280"/>
                </a:xfrm>
                <a:prstGeom prst="arc">
                  <a:avLst>
                    <a:gd name="adj1" fmla="val 1112056"/>
                    <a:gd name="adj2" fmla="val 3305851"/>
                  </a:avLst>
                </a:prstGeom>
                <a:ln w="63500"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/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A4763C95-B326-2542-8EE1-D37DCB087F6B}"/>
                    </a:ext>
                  </a:extLst>
                </p:cNvPr>
                <p:cNvSpPr txBox="1"/>
                <p:nvPr/>
              </p:nvSpPr>
              <p:spPr>
                <a:xfrm>
                  <a:off x="8141106" y="6086007"/>
                  <a:ext cx="1205190" cy="4410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T</a:t>
                  </a:r>
                </a:p>
              </p:txBody>
            </p:sp>
          </p:grp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4C526D3-0ACE-EA43-95F7-16FE5914E9AA}"/>
                  </a:ext>
                </a:extLst>
              </p:cNvPr>
              <p:cNvSpPr txBox="1"/>
              <p:nvPr/>
            </p:nvSpPr>
            <p:spPr>
              <a:xfrm>
                <a:off x="-2342631" y="3144587"/>
                <a:ext cx="1823132" cy="9937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C</a:t>
                </a:r>
                <a:r>
                  <a:rPr lang="en-US" sz="2400" baseline="-25000" dirty="0"/>
                  <a:t>V</a:t>
                </a:r>
                <a:r>
                  <a:rPr lang="en-US" sz="2400" dirty="0"/>
                  <a:t>(T)</a:t>
                </a:r>
              </a:p>
            </p:txBody>
          </p:sp>
        </p:grpSp>
      </p:grpSp>
      <p:sp>
        <p:nvSpPr>
          <p:cNvPr id="28" name="Arc 27">
            <a:extLst>
              <a:ext uri="{FF2B5EF4-FFF2-40B4-BE49-F238E27FC236}">
                <a16:creationId xmlns:a16="http://schemas.microsoft.com/office/drawing/2014/main" id="{5549C02E-43B0-EF45-9BAA-FE244A1398FB}"/>
              </a:ext>
            </a:extLst>
          </p:cNvPr>
          <p:cNvSpPr/>
          <p:nvPr/>
        </p:nvSpPr>
        <p:spPr>
          <a:xfrm>
            <a:off x="6032284" y="5315542"/>
            <a:ext cx="2767284" cy="2816061"/>
          </a:xfrm>
          <a:prstGeom prst="arc">
            <a:avLst>
              <a:gd name="adj1" fmla="val 13657148"/>
              <a:gd name="adj2" fmla="val 15236706"/>
            </a:avLst>
          </a:prstGeom>
          <a:ln w="635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967E5D1-002C-164D-94B5-E6D2C3DC85FC}"/>
              </a:ext>
            </a:extLst>
          </p:cNvPr>
          <p:cNvSpPr/>
          <p:nvPr/>
        </p:nvSpPr>
        <p:spPr>
          <a:xfrm>
            <a:off x="73170" y="114269"/>
            <a:ext cx="628348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Let’s do a full analysis of water … </a:t>
            </a:r>
          </a:p>
          <a:p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Write down C</a:t>
            </a:r>
            <a:r>
              <a:rPr lang="en-US" sz="2400" baseline="-25000" dirty="0"/>
              <a:t>V</a:t>
            </a:r>
            <a:r>
              <a:rPr lang="en-US" sz="2400" dirty="0"/>
              <a:t> in the low-temperature limit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Write down C</a:t>
            </a:r>
            <a:r>
              <a:rPr lang="en-US" sz="2400" baseline="-25000" dirty="0"/>
              <a:t>V</a:t>
            </a:r>
            <a:r>
              <a:rPr lang="en-US" sz="2400" dirty="0"/>
              <a:t> in the high-temperature limit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Putting T* at about the middle of your x-axis, sketch U(T) and C</a:t>
            </a:r>
            <a:r>
              <a:rPr lang="en-US" sz="2400" baseline="-25000" dirty="0"/>
              <a:t>V </a:t>
            </a:r>
            <a:r>
              <a:rPr lang="en-US" sz="2400" dirty="0"/>
              <a:t>(T)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060F0D4-8CD7-4347-AF02-2D397DD82F80}"/>
              </a:ext>
            </a:extLst>
          </p:cNvPr>
          <p:cNvSpPr txBox="1"/>
          <p:nvPr/>
        </p:nvSpPr>
        <p:spPr>
          <a:xfrm>
            <a:off x="5911136" y="6398122"/>
            <a:ext cx="829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T*</a:t>
            </a:r>
          </a:p>
        </p:txBody>
      </p:sp>
    </p:spTree>
    <p:extLst>
      <p:ext uri="{BB962C8B-B14F-4D97-AF65-F5344CB8AC3E}">
        <p14:creationId xmlns:p14="http://schemas.microsoft.com/office/powerpoint/2010/main" val="10807405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E2AEBCC-9153-B24B-8E3A-E07B75C86BBF}"/>
                  </a:ext>
                </a:extLst>
              </p:cNvPr>
              <p:cNvSpPr txBox="1"/>
              <p:nvPr/>
            </p:nvSpPr>
            <p:spPr>
              <a:xfrm>
                <a:off x="816055" y="404561"/>
                <a:ext cx="10559889" cy="41004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What we learned today …</a:t>
                </a:r>
              </a:p>
              <a:p>
                <a:endParaRPr lang="en-US" sz="24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About the difference between extensive and intensive state functions.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Internal energy (“U”) consists of energy stored in translational, rotational, and vibrational degrees of freedom.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How the Equipartition Theorem predicts that each translational and rotational degree of freedom “gets”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/>
                  <a:t>, but that each vibrational degree of freedom “gets” a full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𝑅𝑇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</a:rPr>
                  <a:t> </a:t>
                </a:r>
                <a:r>
                  <a:rPr lang="en-US" sz="2400" dirty="0"/>
                  <a:t>(per mole), in the high-temperature (“classical”) limit.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That typical collisions have an energy of about 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  <m:f>
                      <m:fPr>
                        <m:ctrlPr>
                          <a:rPr lang="en-US" sz="24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𝑘𝐽</m:t>
                        </m:r>
                      </m:num>
                      <m:den>
                        <m:r>
                          <a:rPr lang="en-US" sz="2400" b="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𝑚𝑜𝑙</m:t>
                        </m:r>
                      </m:den>
                    </m:f>
                  </m:oMath>
                </a14:m>
                <a:r>
                  <a:rPr lang="en-US" sz="2400" dirty="0"/>
                  <a:t> at room temperature, so covalent bonds are safe but Hydrogen bonds are not.</a:t>
                </a: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E2AEBCC-9153-B24B-8E3A-E07B75C86B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055" y="404561"/>
                <a:ext cx="10559889" cy="4100481"/>
              </a:xfrm>
              <a:prstGeom prst="rect">
                <a:avLst/>
              </a:prstGeom>
              <a:blipFill>
                <a:blip r:embed="rId2"/>
                <a:stretch>
                  <a:fillRect l="-962" t="-1235" b="-2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2008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C4D51AB-942B-FC45-BC1E-A73EAE9C61BD}"/>
              </a:ext>
            </a:extLst>
          </p:cNvPr>
          <p:cNvSpPr txBox="1"/>
          <p:nvPr/>
        </p:nvSpPr>
        <p:spPr>
          <a:xfrm>
            <a:off x="314793" y="66782"/>
            <a:ext cx="10515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Degrees of freedom </a:t>
            </a:r>
          </a:p>
          <a:p>
            <a:endParaRPr lang="en-US" sz="2400" dirty="0"/>
          </a:p>
          <a:p>
            <a:r>
              <a:rPr lang="en-US" sz="2400" dirty="0"/>
              <a:t>What’s a degree of freedom? For starters, each direction in space is 1 degree of freedom.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74F6A80-D544-CB47-B997-022B5668BC53}"/>
              </a:ext>
            </a:extLst>
          </p:cNvPr>
          <p:cNvSpPr/>
          <p:nvPr/>
        </p:nvSpPr>
        <p:spPr>
          <a:xfrm>
            <a:off x="3370507" y="3974883"/>
            <a:ext cx="512064" cy="4998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FD6799E-3984-B541-825C-648DF4BF6822}"/>
              </a:ext>
            </a:extLst>
          </p:cNvPr>
          <p:cNvCxnSpPr/>
          <p:nvPr/>
        </p:nvCxnSpPr>
        <p:spPr>
          <a:xfrm flipH="1">
            <a:off x="2414016" y="4669536"/>
            <a:ext cx="585216" cy="45110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8029B3B-01FC-374E-960B-0790B1B4E500}"/>
              </a:ext>
            </a:extLst>
          </p:cNvPr>
          <p:cNvCxnSpPr>
            <a:cxnSpLocks/>
          </p:cNvCxnSpPr>
          <p:nvPr/>
        </p:nvCxnSpPr>
        <p:spPr>
          <a:xfrm flipV="1">
            <a:off x="3001264" y="3810000"/>
            <a:ext cx="0" cy="85953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01F3B4C-AA10-844C-B601-5A9A68D4444B}"/>
              </a:ext>
            </a:extLst>
          </p:cNvPr>
          <p:cNvCxnSpPr>
            <a:cxnSpLocks/>
          </p:cNvCxnSpPr>
          <p:nvPr/>
        </p:nvCxnSpPr>
        <p:spPr>
          <a:xfrm>
            <a:off x="2999232" y="4672729"/>
            <a:ext cx="883339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54006EF6-2A0A-B045-A166-D0FABDD40991}"/>
              </a:ext>
            </a:extLst>
          </p:cNvPr>
          <p:cNvSpPr/>
          <p:nvPr/>
        </p:nvSpPr>
        <p:spPr>
          <a:xfrm>
            <a:off x="4791463" y="3957652"/>
            <a:ext cx="74005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This molecule has three degrees of translational freedom</a:t>
            </a:r>
          </a:p>
        </p:txBody>
      </p:sp>
    </p:spTree>
    <p:extLst>
      <p:ext uri="{BB962C8B-B14F-4D97-AF65-F5344CB8AC3E}">
        <p14:creationId xmlns:p14="http://schemas.microsoft.com/office/powerpoint/2010/main" val="3553804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C4D51AB-942B-FC45-BC1E-A73EAE9C61BD}"/>
                  </a:ext>
                </a:extLst>
              </p:cNvPr>
              <p:cNvSpPr txBox="1"/>
              <p:nvPr/>
            </p:nvSpPr>
            <p:spPr>
              <a:xfrm>
                <a:off x="314792" y="66782"/>
                <a:ext cx="11655533" cy="29997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Equipartition 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The Equipartition Theorem says, for each degree of freedom, a molecule’s average energy is </a:t>
                </a:r>
              </a:p>
              <a:p>
                <a:endParaRPr lang="en-US" sz="2400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400" b="0" dirty="0">
                  <a:solidFill>
                    <a:srgbClr val="7030A0"/>
                  </a:solidFill>
                </a:endParaRPr>
              </a:p>
              <a:p>
                <a:endParaRPr lang="en-US" sz="2400" dirty="0"/>
              </a:p>
              <a:p>
                <a:r>
                  <a:rPr lang="en-US" sz="24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2400" dirty="0"/>
                  <a:t> is Boltzmann’s constant, 1.38 x 10</a:t>
                </a:r>
                <a:r>
                  <a:rPr lang="en-US" sz="2400" baseline="30000" dirty="0"/>
                  <a:t>-23</a:t>
                </a:r>
                <a:r>
                  <a:rPr lang="en-US" sz="2400" dirty="0"/>
                  <a:t> J/K. 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C4D51AB-942B-FC45-BC1E-A73EAE9C61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792" y="66782"/>
                <a:ext cx="11655533" cy="2999796"/>
              </a:xfrm>
              <a:prstGeom prst="rect">
                <a:avLst/>
              </a:prstGeom>
              <a:blipFill>
                <a:blip r:embed="rId2"/>
                <a:stretch>
                  <a:fillRect l="-762" t="-1688" r="-218" b="-33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C74F6A80-D544-CB47-B997-022B5668BC53}"/>
              </a:ext>
            </a:extLst>
          </p:cNvPr>
          <p:cNvSpPr/>
          <p:nvPr/>
        </p:nvSpPr>
        <p:spPr>
          <a:xfrm>
            <a:off x="3370507" y="3974883"/>
            <a:ext cx="512064" cy="4998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FD6799E-3984-B541-825C-648DF4BF6822}"/>
              </a:ext>
            </a:extLst>
          </p:cNvPr>
          <p:cNvCxnSpPr/>
          <p:nvPr/>
        </p:nvCxnSpPr>
        <p:spPr>
          <a:xfrm flipH="1">
            <a:off x="2414016" y="4669536"/>
            <a:ext cx="585216" cy="45110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8029B3B-01FC-374E-960B-0790B1B4E500}"/>
              </a:ext>
            </a:extLst>
          </p:cNvPr>
          <p:cNvCxnSpPr>
            <a:cxnSpLocks/>
          </p:cNvCxnSpPr>
          <p:nvPr/>
        </p:nvCxnSpPr>
        <p:spPr>
          <a:xfrm flipV="1">
            <a:off x="3001264" y="3810000"/>
            <a:ext cx="0" cy="85953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01F3B4C-AA10-844C-B601-5A9A68D4444B}"/>
              </a:ext>
            </a:extLst>
          </p:cNvPr>
          <p:cNvCxnSpPr>
            <a:cxnSpLocks/>
          </p:cNvCxnSpPr>
          <p:nvPr/>
        </p:nvCxnSpPr>
        <p:spPr>
          <a:xfrm>
            <a:off x="2999232" y="4672729"/>
            <a:ext cx="883339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4006EF6-2A0A-B045-A166-D0FABDD40991}"/>
                  </a:ext>
                </a:extLst>
              </p:cNvPr>
              <p:cNvSpPr/>
              <p:nvPr/>
            </p:nvSpPr>
            <p:spPr>
              <a:xfrm>
                <a:off x="4553421" y="3992876"/>
                <a:ext cx="7333776" cy="6146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This molecule will have, on average, and energy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4006EF6-2A0A-B045-A166-D0FABDD409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3421" y="3992876"/>
                <a:ext cx="7333776" cy="614655"/>
              </a:xfrm>
              <a:prstGeom prst="rect">
                <a:avLst/>
              </a:prstGeom>
              <a:blipFill>
                <a:blip r:embed="rId3"/>
                <a:stretch>
                  <a:fillRect l="-1382" b="-10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3780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C4D51AB-942B-FC45-BC1E-A73EAE9C61BD}"/>
                  </a:ext>
                </a:extLst>
              </p:cNvPr>
              <p:cNvSpPr txBox="1"/>
              <p:nvPr/>
            </p:nvSpPr>
            <p:spPr>
              <a:xfrm>
                <a:off x="254832" y="297767"/>
                <a:ext cx="11692329" cy="40282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Scaling up to the macroscopic level (translational degrees of freedom)</a:t>
                </a:r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/>
                  <a:t> translational energy, 1 molecule</a:t>
                </a:r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=2 × </m:t>
                    </m:r>
                    <m:f>
                      <m:fPr>
                        <m:ctrlP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/>
                  <a:t> translational energy, 2 molecules</a:t>
                </a:r>
              </a:p>
              <a:p>
                <a:endParaRPr lang="en-US" sz="2400" b="0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𝑅𝑇</m:t>
                    </m:r>
                  </m:oMath>
                </a14:m>
                <a:r>
                  <a:rPr lang="en-US" sz="2400" dirty="0"/>
                  <a:t> translational energy,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2400" dirty="0"/>
                  <a:t> molecules (1 mole)</a:t>
                </a:r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𝑛𝑅𝑇</m:t>
                    </m:r>
                  </m:oMath>
                </a14:m>
                <a:r>
                  <a:rPr lang="en-US" sz="2400" dirty="0"/>
                  <a:t> translational energy,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moles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C4D51AB-942B-FC45-BC1E-A73EAE9C61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832" y="297767"/>
                <a:ext cx="11692329" cy="4028282"/>
              </a:xfrm>
              <a:prstGeom prst="rect">
                <a:avLst/>
              </a:prstGeom>
              <a:blipFill>
                <a:blip r:embed="rId2"/>
                <a:stretch>
                  <a:fillRect l="-869" t="-1258" b="-6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0701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C4D51AB-942B-FC45-BC1E-A73EAE9C61BD}"/>
                  </a:ext>
                </a:extLst>
              </p:cNvPr>
              <p:cNvSpPr txBox="1"/>
              <p:nvPr/>
            </p:nvSpPr>
            <p:spPr>
              <a:xfrm>
                <a:off x="231082" y="164997"/>
                <a:ext cx="9898570" cy="3164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The value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num>
                      <m:den>
                        <m:r>
                          <a:rPr lang="en-US" sz="2400" b="1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𝑹𝑻</m:t>
                    </m:r>
                  </m:oMath>
                </a14:m>
                <a:r>
                  <a:rPr lang="en-US" sz="2400" b="1" dirty="0">
                    <a:solidFill>
                      <a:srgbClr val="7030A0"/>
                    </a:solidFill>
                  </a:rPr>
                  <a:t>  </a:t>
                </a:r>
                <a:endParaRPr lang="en-US" sz="2400" b="1" dirty="0"/>
              </a:p>
              <a:p>
                <a:endParaRPr lang="en-US" sz="2400" dirty="0"/>
              </a:p>
              <a:p>
                <a:r>
                  <a:rPr lang="en-US" sz="2400" dirty="0"/>
                  <a:t>At room temperature,</a:t>
                </a:r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𝑹𝑻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8.314</m:t>
                      </m:r>
                      <m:f>
                        <m:fPr>
                          <m:ctrlP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𝑚𝑜𝑙</m:t>
                          </m:r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298 </m:t>
                      </m:r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C4D51AB-942B-FC45-BC1E-A73EAE9C61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082" y="164997"/>
                <a:ext cx="9898570" cy="3164777"/>
              </a:xfrm>
              <a:prstGeom prst="rect">
                <a:avLst/>
              </a:prstGeom>
              <a:blipFill>
                <a:blip r:embed="rId2"/>
                <a:stretch>
                  <a:fillRect l="-10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487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C4D51AB-942B-FC45-BC1E-A73EAE9C61BD}"/>
                  </a:ext>
                </a:extLst>
              </p:cNvPr>
              <p:cNvSpPr txBox="1"/>
              <p:nvPr/>
            </p:nvSpPr>
            <p:spPr>
              <a:xfrm>
                <a:off x="231082" y="164997"/>
                <a:ext cx="9898570" cy="4226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The value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num>
                      <m:den>
                        <m:r>
                          <a:rPr lang="en-US" sz="2400" b="1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𝑹𝑻</m:t>
                    </m:r>
                  </m:oMath>
                </a14:m>
                <a:r>
                  <a:rPr lang="en-US" sz="2400" b="1" dirty="0">
                    <a:solidFill>
                      <a:srgbClr val="7030A0"/>
                    </a:solidFill>
                  </a:rPr>
                  <a:t>  </a:t>
                </a:r>
                <a:endParaRPr lang="en-US" sz="2400" b="1" dirty="0"/>
              </a:p>
              <a:p>
                <a:endParaRPr lang="en-US" sz="2400" dirty="0"/>
              </a:p>
              <a:p>
                <a:r>
                  <a:rPr lang="en-US" sz="2400" dirty="0"/>
                  <a:t>At room temperature,</a:t>
                </a:r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𝑹𝑻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8.314</m:t>
                      </m:r>
                      <m:f>
                        <m:fPr>
                          <m:ctrlP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𝑚𝑜𝑙</m:t>
                          </m:r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298 </m:t>
                      </m:r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  <m:r>
                      <a:rPr lang="en-US" sz="2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000</m:t>
                    </m:r>
                    <m:f>
                      <m:fPr>
                        <m:ctrlP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sz="24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𝑚𝑜𝑙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=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𝟒</m:t>
                    </m:r>
                    <m:f>
                      <m:fPr>
                        <m:ctrlPr>
                          <a:rPr lang="en-US" sz="24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𝒌𝑱</m:t>
                        </m:r>
                      </m:num>
                      <m:den>
                        <m:r>
                          <a:rPr lang="en-US" sz="24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𝒎𝒐𝒍</m:t>
                        </m:r>
                      </m:den>
                    </m:f>
                  </m:oMath>
                </a14:m>
                <a:r>
                  <a:rPr lang="en-US" sz="2400" dirty="0"/>
                  <a:t> 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C4D51AB-942B-FC45-BC1E-A73EAE9C61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082" y="164997"/>
                <a:ext cx="9898570" cy="4226157"/>
              </a:xfrm>
              <a:prstGeom prst="rect">
                <a:avLst/>
              </a:prstGeom>
              <a:blipFill>
                <a:blip r:embed="rId2"/>
                <a:stretch>
                  <a:fillRect l="-10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4209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C4D51AB-942B-FC45-BC1E-A73EAE9C61BD}"/>
                  </a:ext>
                </a:extLst>
              </p:cNvPr>
              <p:cNvSpPr txBox="1"/>
              <p:nvPr/>
            </p:nvSpPr>
            <p:spPr>
              <a:xfrm>
                <a:off x="234198" y="1734585"/>
                <a:ext cx="7081002" cy="22740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Importance of the fact that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400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𝑅𝑇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=4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𝑘𝐽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𝑚𝑜𝑙</m:t>
                        </m:r>
                      </m:den>
                    </m:f>
                  </m:oMath>
                </a14:m>
                <a:r>
                  <a:rPr lang="en-US" sz="2400" b="1" dirty="0">
                    <a:solidFill>
                      <a:schemeClr val="tx1"/>
                    </a:solidFill>
                  </a:rPr>
                  <a:t> (at room T)  </a:t>
                </a:r>
                <a:endParaRPr lang="en-US" sz="2400" b="1" dirty="0"/>
              </a:p>
              <a:p>
                <a:endParaRPr lang="en-US" sz="2400" dirty="0"/>
              </a:p>
              <a:p>
                <a:r>
                  <a:rPr lang="en-US" sz="2400" dirty="0"/>
                  <a:t>A covalent bond is </a:t>
                </a:r>
                <a14:m>
                  <m:oMath xmlns:m="http://schemas.openxmlformats.org/officeDocument/2006/math">
                    <m:r>
                      <a:rPr lang="en-US" sz="2400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≈400</m:t>
                    </m:r>
                    <m:f>
                      <m:fPr>
                        <m:ctrlPr>
                          <a:rPr lang="en-US" sz="24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400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kJ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400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mol</m:t>
                        </m:r>
                      </m:den>
                    </m:f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, so there’s basically </a:t>
                </a:r>
                <a:r>
                  <a:rPr lang="en-US" sz="2400" b="1" dirty="0">
                    <a:ea typeface="Cambria Math" panose="02040503050406030204" pitchFamily="18" charset="0"/>
                  </a:rPr>
                  <a:t>no way collisions with other molecules at room temperature can break covalent bond</a:t>
                </a:r>
                <a:r>
                  <a:rPr lang="en-US" sz="2400" dirty="0">
                    <a:ea typeface="Cambria Math" panose="02040503050406030204" pitchFamily="18" charset="0"/>
                  </a:rPr>
                  <a:t>s.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C4D51AB-942B-FC45-BC1E-A73EAE9C61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198" y="1734585"/>
                <a:ext cx="7081002" cy="2274084"/>
              </a:xfrm>
              <a:prstGeom prst="rect">
                <a:avLst/>
              </a:prstGeom>
              <a:blipFill>
                <a:blip r:embed="rId2"/>
                <a:stretch>
                  <a:fillRect l="-1254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A2886288-84BE-A946-ACE6-F293DCE511BE}"/>
              </a:ext>
            </a:extLst>
          </p:cNvPr>
          <p:cNvGrpSpPr/>
          <p:nvPr/>
        </p:nvGrpSpPr>
        <p:grpSpPr>
          <a:xfrm>
            <a:off x="8768067" y="2710500"/>
            <a:ext cx="1486525" cy="701308"/>
            <a:chOff x="9084039" y="4864353"/>
            <a:chExt cx="1486525" cy="636686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FCD3A94-CF8B-184C-9807-B90DAB9DDC9E}"/>
                </a:ext>
              </a:extLst>
            </p:cNvPr>
            <p:cNvSpPr/>
            <p:nvPr/>
          </p:nvSpPr>
          <p:spPr>
            <a:xfrm>
              <a:off x="9084039" y="4864353"/>
              <a:ext cx="584617" cy="554636"/>
            </a:xfrm>
            <a:prstGeom prst="ellipse">
              <a:avLst/>
            </a:prstGeom>
            <a:solidFill>
              <a:schemeClr val="tx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4B3CFF3-4E4B-164E-828E-CDA20BE7E4DF}"/>
                </a:ext>
              </a:extLst>
            </p:cNvPr>
            <p:cNvSpPr/>
            <p:nvPr/>
          </p:nvSpPr>
          <p:spPr>
            <a:xfrm>
              <a:off x="9985947" y="4946403"/>
              <a:ext cx="584617" cy="554636"/>
            </a:xfrm>
            <a:prstGeom prst="ellipse">
              <a:avLst/>
            </a:prstGeom>
            <a:solidFill>
              <a:schemeClr val="accent1">
                <a:alpha val="5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F060469-1E4D-D74F-B1ED-0570B6FEB12B}"/>
              </a:ext>
            </a:extLst>
          </p:cNvPr>
          <p:cNvCxnSpPr>
            <a:cxnSpLocks/>
          </p:cNvCxnSpPr>
          <p:nvPr/>
        </p:nvCxnSpPr>
        <p:spPr>
          <a:xfrm>
            <a:off x="9374155" y="3043876"/>
            <a:ext cx="274349" cy="37008"/>
          </a:xfrm>
          <a:prstGeom prst="line">
            <a:avLst/>
          </a:prstGeom>
          <a:ln w="127000">
            <a:solidFill>
              <a:srgbClr val="7030A0">
                <a:alpha val="5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9D39465-8E73-5C48-B792-4A2361F16E52}"/>
              </a:ext>
            </a:extLst>
          </p:cNvPr>
          <p:cNvSpPr txBox="1"/>
          <p:nvPr/>
        </p:nvSpPr>
        <p:spPr>
          <a:xfrm>
            <a:off x="8877016" y="2781660"/>
            <a:ext cx="538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FF7063-C488-2142-AD1B-2418595E2457}"/>
              </a:ext>
            </a:extLst>
          </p:cNvPr>
          <p:cNvSpPr txBox="1"/>
          <p:nvPr/>
        </p:nvSpPr>
        <p:spPr>
          <a:xfrm>
            <a:off x="9768592" y="2882370"/>
            <a:ext cx="538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</a:t>
            </a:r>
          </a:p>
        </p:txBody>
      </p:sp>
      <p:sp>
        <p:nvSpPr>
          <p:cNvPr id="27" name="Up Arrow 26">
            <a:extLst>
              <a:ext uri="{FF2B5EF4-FFF2-40B4-BE49-F238E27FC236}">
                <a16:creationId xmlns:a16="http://schemas.microsoft.com/office/drawing/2014/main" id="{8F237A84-AF0F-D147-B05A-DB0CF1FF0A6C}"/>
              </a:ext>
            </a:extLst>
          </p:cNvPr>
          <p:cNvSpPr/>
          <p:nvPr/>
        </p:nvSpPr>
        <p:spPr>
          <a:xfrm rot="1151003">
            <a:off x="8611627" y="3600701"/>
            <a:ext cx="448122" cy="99862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A5F25354-72CC-664C-A994-9B8CBF4EE92A}"/>
                  </a:ext>
                </a:extLst>
              </p:cNvPr>
              <p:cNvSpPr/>
              <p:nvPr/>
            </p:nvSpPr>
            <p:spPr>
              <a:xfrm>
                <a:off x="8971455" y="3866169"/>
                <a:ext cx="1580176" cy="6183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𝑅𝑇</m:t>
                      </m:r>
                      <m:r>
                        <a:rPr lang="en-US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≈4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𝑘𝐽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𝑚𝑜𝑙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A5F25354-72CC-664C-A994-9B8CBF4EE9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1455" y="3866169"/>
                <a:ext cx="1580176" cy="618311"/>
              </a:xfrm>
              <a:prstGeom prst="rect">
                <a:avLst/>
              </a:prstGeom>
              <a:blipFill>
                <a:blip r:embed="rId3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02D69574-476C-744A-A126-E03742EEB0C5}"/>
              </a:ext>
            </a:extLst>
          </p:cNvPr>
          <p:cNvGrpSpPr/>
          <p:nvPr/>
        </p:nvGrpSpPr>
        <p:grpSpPr>
          <a:xfrm>
            <a:off x="7837624" y="4919924"/>
            <a:ext cx="1133831" cy="930925"/>
            <a:chOff x="7837624" y="4919924"/>
            <a:chExt cx="1133831" cy="930925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923656F3-6CCE-EA4F-A09C-BD6803C831BA}"/>
                </a:ext>
              </a:extLst>
            </p:cNvPr>
            <p:cNvGrpSpPr/>
            <p:nvPr/>
          </p:nvGrpSpPr>
          <p:grpSpPr>
            <a:xfrm>
              <a:off x="7837624" y="4919924"/>
              <a:ext cx="1083871" cy="930925"/>
              <a:chOff x="8222635" y="973566"/>
              <a:chExt cx="1083871" cy="930925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372FBD7D-EA38-A04D-B960-4DF60E1091EE}"/>
                  </a:ext>
                </a:extLst>
              </p:cNvPr>
              <p:cNvSpPr/>
              <p:nvPr/>
            </p:nvSpPr>
            <p:spPr>
              <a:xfrm>
                <a:off x="8222635" y="1293561"/>
                <a:ext cx="584617" cy="610930"/>
              </a:xfrm>
              <a:prstGeom prst="ellipse">
                <a:avLst/>
              </a:prstGeom>
              <a:solidFill>
                <a:schemeClr val="accent1">
                  <a:alpha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3933B48E-8E84-AE4A-8E53-9C964300F675}"/>
                  </a:ext>
                </a:extLst>
              </p:cNvPr>
              <p:cNvSpPr/>
              <p:nvPr/>
            </p:nvSpPr>
            <p:spPr>
              <a:xfrm>
                <a:off x="8721889" y="973566"/>
                <a:ext cx="584617" cy="610930"/>
              </a:xfrm>
              <a:prstGeom prst="ellipse">
                <a:avLst/>
              </a:prstGeom>
              <a:solidFill>
                <a:schemeClr val="accent1">
                  <a:alpha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C192E0C-F19F-AC4D-A907-EC74BC1405A7}"/>
                </a:ext>
              </a:extLst>
            </p:cNvPr>
            <p:cNvSpPr txBox="1"/>
            <p:nvPr/>
          </p:nvSpPr>
          <p:spPr>
            <a:xfrm>
              <a:off x="7921531" y="5317416"/>
              <a:ext cx="5384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N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D9D7D38-A256-6743-BC4D-3582E4F58FB9}"/>
                </a:ext>
              </a:extLst>
            </p:cNvPr>
            <p:cNvSpPr txBox="1"/>
            <p:nvPr/>
          </p:nvSpPr>
          <p:spPr>
            <a:xfrm>
              <a:off x="8432988" y="4994556"/>
              <a:ext cx="5384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N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822403C8-B6DA-D042-858C-8B1A8A05009A}"/>
                  </a:ext>
                </a:extLst>
              </p:cNvPr>
              <p:cNvSpPr/>
              <p:nvPr/>
            </p:nvSpPr>
            <p:spPr>
              <a:xfrm>
                <a:off x="8992597" y="2023030"/>
                <a:ext cx="1037463" cy="6183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400</m:t>
                      </m:r>
                      <m:f>
                        <m:fPr>
                          <m:ctrlPr>
                            <a:rPr lang="en-US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kJ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mol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822403C8-B6DA-D042-858C-8B1A8A0500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2597" y="2023030"/>
                <a:ext cx="1037463" cy="618311"/>
              </a:xfrm>
              <a:prstGeom prst="rect">
                <a:avLst/>
              </a:prstGeom>
              <a:blipFill>
                <a:blip r:embed="rId4"/>
                <a:stretch>
                  <a:fillRect b="-61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3215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1847</Words>
  <Application>Microsoft Macintosh PowerPoint</Application>
  <PresentationFormat>Widescreen</PresentationFormat>
  <Paragraphs>331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</dc:creator>
  <cp:lastModifiedBy>Steven</cp:lastModifiedBy>
  <cp:revision>72</cp:revision>
  <dcterms:created xsi:type="dcterms:W3CDTF">2021-09-19T16:02:31Z</dcterms:created>
  <dcterms:modified xsi:type="dcterms:W3CDTF">2021-09-20T16:56:31Z</dcterms:modified>
</cp:coreProperties>
</file>