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8" r:id="rId2"/>
    <p:sldId id="343" r:id="rId3"/>
    <p:sldId id="349" r:id="rId4"/>
    <p:sldId id="350" r:id="rId5"/>
    <p:sldId id="34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964"/>
  </p:normalViewPr>
  <p:slideViewPr>
    <p:cSldViewPr snapToGrid="0" snapToObjects="1">
      <p:cViewPr varScale="1">
        <p:scale>
          <a:sx n="111" d="100"/>
          <a:sy n="111" d="100"/>
        </p:scale>
        <p:origin x="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1BB8-BFCD-8B40-BCA2-9D74A724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AEB0E-BB2B-D24A-B7EB-37C988C0F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04DC-F053-674B-BEAA-7FC62418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F5AC-2DD8-0D43-A964-C558F4CF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DFBC-0808-2241-BA7A-5BE7AF0A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7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4E2-384B-E646-8C70-B7BF1FA9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91E5F-E0F9-834B-A461-B4D61F3BF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3019-5E1D-1643-8228-FA99115F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53A5-4749-2D48-96BF-C0CDFC9B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82D1-385A-C940-9746-D422107A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8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70FA2-7213-1243-8F91-95D90EAD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50234-DCAD-594D-8097-2427FF87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629B-7796-444A-99C1-B02E95F9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90377-0B1C-FA4B-B6B1-D4B86912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017B-8C1C-274A-8015-7249D733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D0E-3336-D446-945C-0EE675DD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145C-DA9E-9640-A4E6-A17C86FF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24F2-7670-3847-98DE-B451E5D9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8CB2-4A9A-9F40-8DC7-262AD66A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7C1A-E57C-DF45-9FF9-9FE48DBB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89AA-22E6-A147-8485-43B09111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9A5F1-BDB5-A041-987B-43A1F175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D7EE-E2AB-A549-84B9-5F587B59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37ED-4C91-6F43-AD59-DCFEC8C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8B90-2186-FE4C-8775-3ED5707F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16BD-F0AC-5F4D-AB36-81FCEB36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6A2B-0AE5-D04A-A9E1-A343C595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B943-BA66-2C44-8645-2B976A292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7BBA2-F40D-6C41-B74B-B23BA404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B51DC-6518-914F-A3A9-CF9789CA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1AE2-4A45-0940-8761-E5CC4A30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4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82AC-487B-8740-A841-450411C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AD34-AE86-E444-BCB7-FAB95DC3B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01FCA-AFFC-254A-80EC-86305058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A3710-ED0D-F24D-B023-74903BAA0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CDA34-4621-084A-9DB0-18DC221EC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E2F10-5BA9-7D45-881F-4597E76B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C9856-C7D4-2648-86D2-D50EB6C8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5B96E-F8BD-7E45-86E5-78D4B13E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D943-602B-B946-A22D-D0655CD3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A337B-ED37-9244-9875-4B1EC2F8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D922E-8ABD-E845-A9AA-8A08284A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1AFA1-B38C-9E4F-BDE8-AA18B694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1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94D48-0764-5A49-A5B2-292A1019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B832F-EF8B-C940-BF94-4F02E816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E57A9-3F1B-094B-AAD1-B0A5EABB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9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58E7-EA48-9446-84ED-D773C1CA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857-D995-A941-A7B1-07EBE3D8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F83CF-7563-0F44-B108-5003606DD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59ED6-8110-8248-B129-2F122EB5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CF104-6002-9541-8EC8-333B4BE7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B9BB7-A917-934B-9D29-FB495969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B509-032B-3A4E-BCA3-3FBFF90C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EDC3D-B72C-E64D-9B49-80277AEA9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C66DD-D84C-2342-813A-A84272F1D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BE1D2-27F9-D04A-AA25-28863E27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7D9E1-F25E-804B-B473-A7013EA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603BF-0A0E-7B4C-B553-FD3E903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ACA1-F26D-C94A-9E3E-F5247C77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ED1D-6719-3048-A18F-0F4682F4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49B18-DEF1-6944-9175-22409D0D6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50FC-BF98-A74E-AD79-FA6ECB385464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A648-8A92-F041-8E46-7478C9CDC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1AD6-E72F-B544-A2A9-C633A290C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5580A-5F05-1543-9B99-E227D98FB026}"/>
              </a:ext>
            </a:extLst>
          </p:cNvPr>
          <p:cNvSpPr txBox="1"/>
          <p:nvPr/>
        </p:nvSpPr>
        <p:spPr>
          <a:xfrm>
            <a:off x="7037614" y="854529"/>
            <a:ext cx="4033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these three gases could be ideal?</a:t>
            </a:r>
          </a:p>
          <a:p>
            <a:endParaRPr lang="en-US" sz="2400" dirty="0"/>
          </a:p>
          <a:p>
            <a:r>
              <a:rPr lang="en-US" sz="2400" dirty="0"/>
              <a:t>Which could be a monatomic gas?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51738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E28DB-04AF-004E-A296-04E96CB22B0C}"/>
              </a:ext>
            </a:extLst>
          </p:cNvPr>
          <p:cNvSpPr txBox="1"/>
          <p:nvPr/>
        </p:nvSpPr>
        <p:spPr>
          <a:xfrm>
            <a:off x="525779" y="720090"/>
            <a:ext cx="11372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Ideal gas molecules don’t see each other</a:t>
            </a:r>
            <a:r>
              <a:rPr lang="en-US" sz="2400" dirty="0"/>
              <a:t>. That means there can’t be any volume dependence of the internal energy on volume: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48B6B-B25E-4B49-807E-C00BD832EBCE}"/>
              </a:ext>
            </a:extLst>
          </p:cNvPr>
          <p:cNvSpPr txBox="1"/>
          <p:nvPr/>
        </p:nvSpPr>
        <p:spPr>
          <a:xfrm>
            <a:off x="977193" y="2655881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contrast, real gases have intermolecular interactions (esp. at low volume):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6DCDC8-F6E5-7F44-BAC9-4082124832D3}"/>
                  </a:ext>
                </a:extLst>
              </p:cNvPr>
              <p:cNvSpPr txBox="1"/>
              <p:nvPr/>
            </p:nvSpPr>
            <p:spPr>
              <a:xfrm>
                <a:off x="977193" y="1578511"/>
                <a:ext cx="7964299" cy="796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𝑖𝑑𝑒𝑎𝑙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𝑟𝑜𝑡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𝑣𝑖𝑏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6DCDC8-F6E5-7F44-BAC9-408212483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93" y="1578511"/>
                <a:ext cx="7964299" cy="796115"/>
              </a:xfrm>
              <a:prstGeom prst="rect">
                <a:avLst/>
              </a:prstGeom>
              <a:blipFill>
                <a:blip r:embed="rId2"/>
                <a:stretch>
                  <a:fillRect l="-159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BC5291-E96D-4A4A-B23D-22CC5F9A6F50}"/>
                  </a:ext>
                </a:extLst>
              </p:cNvPr>
              <p:cNvSpPr txBox="1"/>
              <p:nvPr/>
            </p:nvSpPr>
            <p:spPr>
              <a:xfrm>
                <a:off x="977193" y="3342397"/>
                <a:ext cx="10534241" cy="796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𝑟𝑜𝑡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𝑣𝑖𝑏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𝑖𝑛𝑡𝑒𝑟𝑚𝑜𝑙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BC5291-E96D-4A4A-B23D-22CC5F9A6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93" y="3342397"/>
                <a:ext cx="10534241" cy="796115"/>
              </a:xfrm>
              <a:prstGeom prst="rect">
                <a:avLst/>
              </a:prstGeom>
              <a:blipFill>
                <a:blip r:embed="rId3"/>
                <a:stretch>
                  <a:fillRect l="-120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0A89F3-ACB2-1D4C-B0AD-01BE34140892}"/>
                  </a:ext>
                </a:extLst>
              </p:cNvPr>
              <p:cNvSpPr txBox="1"/>
              <p:nvPr/>
            </p:nvSpPr>
            <p:spPr>
              <a:xfrm>
                <a:off x="525779" y="4750009"/>
                <a:ext cx="11527183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b="1" dirty="0"/>
                  <a:t>Translational </a:t>
                </a:r>
                <a:r>
                  <a:rPr lang="en-US" sz="2400" dirty="0"/>
                  <a:t>and</a:t>
                </a:r>
                <a:r>
                  <a:rPr lang="en-US" sz="2400" b="1" dirty="0"/>
                  <a:t> rotational </a:t>
                </a:r>
                <a:r>
                  <a:rPr lang="en-US" sz="2400" dirty="0"/>
                  <a:t>parts of the internal energy are </a:t>
                </a:r>
                <a:r>
                  <a:rPr lang="en-US" sz="2400" b="1" dirty="0"/>
                  <a:t>linear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functions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sz="2400" dirty="0"/>
                  <a:t>), but </a:t>
                </a:r>
                <a:r>
                  <a:rPr lang="en-US" sz="2400" b="1" dirty="0"/>
                  <a:t>vibrational contributions</a:t>
                </a:r>
                <a:r>
                  <a:rPr lang="en-US" sz="2400" dirty="0"/>
                  <a:t> tend to be </a:t>
                </a:r>
                <a:r>
                  <a:rPr lang="en-US" sz="2400" b="1" dirty="0"/>
                  <a:t>nonlinear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functions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(i.e., curved).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0A89F3-ACB2-1D4C-B0AD-01BE34140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" y="4750009"/>
                <a:ext cx="11527183" cy="983987"/>
              </a:xfrm>
              <a:prstGeom prst="rect">
                <a:avLst/>
              </a:prstGeom>
              <a:blipFill>
                <a:blip r:embed="rId4"/>
                <a:stretch>
                  <a:fillRect l="-771" t="-3797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26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green one looks like it’s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red and blue ones look like they’re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So 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blipFill>
                <a:blip r:embed="rId3"/>
                <a:stretch>
                  <a:fillRect l="-2194" t="-1896" r="-1567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23536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6157D-9BA6-384D-AC5C-F7B947356804}"/>
                  </a:ext>
                </a:extLst>
              </p:cNvPr>
              <p:cNvSpPr txBox="1"/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green one looks like it’s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red and blue ones look like they’re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So … green could be a real gas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6157D-9BA6-384D-AC5C-F7B947356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blipFill>
                <a:blip r:embed="rId3"/>
                <a:stretch>
                  <a:fillRect l="-2194" t="-1896" r="-1567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35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0C6B55-1BA2-2848-B4CF-722335DB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612900"/>
            <a:ext cx="114427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5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193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27</cp:revision>
  <dcterms:created xsi:type="dcterms:W3CDTF">2021-09-20T01:15:13Z</dcterms:created>
  <dcterms:modified xsi:type="dcterms:W3CDTF">2021-09-27T12:45:14Z</dcterms:modified>
</cp:coreProperties>
</file>