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1" r:id="rId2"/>
    <p:sldId id="705" r:id="rId3"/>
    <p:sldId id="702" r:id="rId4"/>
    <p:sldId id="703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311" r:id="rId17"/>
    <p:sldId id="722" r:id="rId18"/>
    <p:sldId id="348" r:id="rId19"/>
    <p:sldId id="719" r:id="rId20"/>
    <p:sldId id="7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2"/>
    <p:restoredTop sz="95964"/>
  </p:normalViewPr>
  <p:slideViewPr>
    <p:cSldViewPr snapToGrid="0" snapToObjects="1">
      <p:cViewPr varScale="1">
        <p:scale>
          <a:sx n="109" d="100"/>
          <a:sy n="109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8E28-05EB-634D-B6E7-E4FC0275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0512-CC4B-754A-9E36-E42860C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7F6B-79E2-C443-89E6-27BC195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0440-E6DD-654C-90A7-FDCBDA6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3D4F-FF1C-8E40-A5A7-5077DB0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12E-D443-1B43-82C5-2D21436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7098-BF71-934D-A385-A1B4F99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8283-BAD0-7646-A07B-6561B87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2D7-2A52-E74E-A31B-2803E8F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9D3D-7FA2-5A42-BEF5-ED1692F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20557-F9CF-544D-88F2-3F8758E6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A0D8-CDA9-A046-B642-F4D8893E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987-7800-4D43-B0BC-28E9EC9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C3FC-F910-8344-9D50-5E7F4D7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13F8-12B3-154F-95EA-3EC0229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30B-F095-BE4E-908B-6665DB1E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D960-8A50-D74E-996A-F9499775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99BB-0965-3B4A-9A83-3AE6057B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FF93-3EF1-FF40-A3D7-E7FA326A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78A3-CF0D-6841-B43D-7A6EADC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0E8-50BB-B84F-9DB1-BDAC1C7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396A4-FBC8-2F4A-86FC-F68B6A62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087-FBE8-7D48-91AC-5EF386C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FE11-9082-2F4D-A728-5912BA8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9AB8-774C-F64F-B1D3-9954A63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91D-6478-3044-8505-97D4C5D1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E39-FB5E-D142-BCCE-94B5021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9021-DFAE-654F-B334-0C9670BC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CFEAE-23AC-B046-9DA7-F49E2662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7C5D2-148E-8F41-8C24-0166D55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4854-2F10-754F-A8E3-9F41F0F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92C-45BE-A644-9DF7-F043F06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3514-DFE6-1A49-9B30-74AEDAE0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BCB6-6D51-CC43-B3F7-7B7FF77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C671-DD98-154C-A495-F6D97598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4BB7-5236-464A-B2A4-9891E8F3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6FAE9-EA9B-C94D-89CF-49FE1D8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3898-DE8E-004F-91FD-E39EC14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3A5-20AE-4E4E-B737-A21FD86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E8D-B5AC-184C-8595-9691516A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01C5-8463-1D48-8AE4-158785AF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942E-4457-814D-968A-2620594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6BFC-229B-3D41-B157-74F4D8E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C1E7A-6659-E04A-801D-05B63C2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59FE-A0A5-8347-B17D-59BAD96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DA1F-54B4-F246-A749-97C3F007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835-32FC-2446-9BBD-514AE23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158-8421-F84E-A42E-6DE40ABB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AF95-4B54-944F-B3AC-2FEDB13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AF4B-6443-5E4B-B43A-15F4B86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05FD-4479-7A4A-8661-E325EF6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3680-2F00-8E46-9200-2CD256E9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7D4-760E-A144-9A68-832F0968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6AD51-2AF9-B640-A98D-EFB3AEF3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7674-CEC5-0A40-AA8B-C78E94CA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DE8F-57EA-644E-8C17-BE5B99A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19E4-643F-CB45-A637-889CFB3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CE42-0164-F74B-8E31-02DE8365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BB82-71B0-5E47-B43F-E62C88B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7179-3ED3-7B4C-8F64-58326099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3E0D-6A47-2741-8080-3B37A5D9A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0722-873C-0E49-BC0B-6841F0ED0D60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3F50-5B98-724C-A7C3-60F1C78C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EE31-7789-1D45-A0D7-FBB6A3E3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025153" y="866180"/>
                <a:ext cx="96571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Equations of state for real gases</a:t>
                </a: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Name this equation of state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Describe the physical meaning behind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153" y="866180"/>
                <a:ext cx="9657176" cy="1200329"/>
              </a:xfrm>
              <a:prstGeom prst="rect">
                <a:avLst/>
              </a:prstGeom>
              <a:blipFill>
                <a:blip r:embed="rId2"/>
                <a:stretch>
                  <a:fillRect l="-1051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2B2282F-C3B7-8A42-8175-AE32B63D8A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85" t="19438" r="38582" b="48143"/>
          <a:stretch/>
        </p:blipFill>
        <p:spPr>
          <a:xfrm>
            <a:off x="7744818" y="866180"/>
            <a:ext cx="3028951" cy="9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645294" y="774626"/>
                <a:ext cx="11178406" cy="16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partial derivatives</a:t>
                </a:r>
                <a:endParaRPr lang="en-US" sz="2400" dirty="0"/>
              </a:p>
              <a:p>
                <a:r>
                  <a:rPr lang="en-US" sz="2400" b="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. Find the corresponding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(your choice).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94" y="774626"/>
                <a:ext cx="11178406" cy="1686167"/>
              </a:xfrm>
              <a:prstGeom prst="rect">
                <a:avLst/>
              </a:prstGeom>
              <a:blipFill>
                <a:blip r:embed="rId2"/>
                <a:stretch>
                  <a:fillRect l="-794" t="-2239" r="-1361"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9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FF6A11-034C-C84D-BA89-044A91736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449" b="12399"/>
          <a:stretch/>
        </p:blipFill>
        <p:spPr>
          <a:xfrm>
            <a:off x="3255264" y="0"/>
            <a:ext cx="8936736" cy="260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873894" y="736526"/>
            <a:ext cx="55616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kinetic-molecular theory of gases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a few key assumptions of the kinetic-molecular theory of gases and/or the theory behind the ideal gas law.</a:t>
            </a:r>
          </a:p>
        </p:txBody>
      </p:sp>
    </p:spTree>
    <p:extLst>
      <p:ext uri="{BB962C8B-B14F-4D97-AF65-F5344CB8AC3E}">
        <p14:creationId xmlns:p14="http://schemas.microsoft.com/office/powerpoint/2010/main" val="1315967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7ACD12-2A6D-4C4B-833A-3F909AC9BB7D}"/>
              </a:ext>
            </a:extLst>
          </p:cNvPr>
          <p:cNvGrpSpPr/>
          <p:nvPr/>
        </p:nvGrpSpPr>
        <p:grpSpPr>
          <a:xfrm>
            <a:off x="1965959" y="3071910"/>
            <a:ext cx="4927962" cy="3786090"/>
            <a:chOff x="6531419" y="3429000"/>
            <a:chExt cx="4281264" cy="313316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C3A9BD-A0A9-0740-8AD2-1927629B1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31" t="22895"/>
            <a:stretch/>
          </p:blipFill>
          <p:spPr>
            <a:xfrm>
              <a:off x="6531419" y="3918250"/>
              <a:ext cx="4281264" cy="26439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1A4B2E1-D52C-CF4E-9EF2-0B0922A3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7220" y="3429000"/>
              <a:ext cx="1066800" cy="5588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FA010B-8DE2-1142-8E60-0C708E64B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5630" y="5024120"/>
              <a:ext cx="1066800" cy="5588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241772" y="824841"/>
                <a:ext cx="65819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Probability distribution functions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name do we associate with the distribution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shown at right?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are the units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Which graph below corresponds to the higher temperature? (colors don’t mean anything here)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72" y="824841"/>
                <a:ext cx="6581938" cy="2308324"/>
              </a:xfrm>
              <a:prstGeom prst="rect">
                <a:avLst/>
              </a:prstGeom>
              <a:blipFill>
                <a:blip r:embed="rId4"/>
                <a:stretch>
                  <a:fillRect l="-1541" t="-2186" r="-193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3FE871-878D-0144-BFF8-50CB16FB4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678"/>
          <a:stretch/>
        </p:blipFill>
        <p:spPr>
          <a:xfrm>
            <a:off x="6893923" y="945478"/>
            <a:ext cx="4661698" cy="115011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D0CBF4-EAC2-AA4B-A254-6648EBA46263}"/>
              </a:ext>
            </a:extLst>
          </p:cNvPr>
          <p:cNvGrpSpPr/>
          <p:nvPr/>
        </p:nvGrpSpPr>
        <p:grpSpPr>
          <a:xfrm>
            <a:off x="7891272" y="2555454"/>
            <a:ext cx="2639247" cy="1444387"/>
            <a:chOff x="7891272" y="86574"/>
            <a:chExt cx="2639247" cy="14443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4EDC97-B1B3-4043-BE59-4FDCC7C60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91272" y="86574"/>
              <a:ext cx="1333500" cy="14351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B09BF3-8AC8-7540-AC3F-B3296186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27219" y="95861"/>
              <a:ext cx="1003300" cy="14351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669BA9-7F58-9342-901E-719B48E0467A}"/>
                  </a:ext>
                </a:extLst>
              </p:cNvPr>
              <p:cNvSpPr/>
              <p:nvPr/>
            </p:nvSpPr>
            <p:spPr>
              <a:xfrm>
                <a:off x="968608" y="4158734"/>
                <a:ext cx="7882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669BA9-7F58-9342-901E-719B48E04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08" y="4158734"/>
                <a:ext cx="78822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48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0" y="512932"/>
            <a:ext cx="1177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Probabilities from distribution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What’s the probability (as a fraction, and also in %) of finding an H</a:t>
            </a:r>
            <a:r>
              <a:rPr lang="en-US" sz="2400" baseline="-25000" dirty="0"/>
              <a:t>2</a:t>
            </a:r>
            <a:r>
              <a:rPr lang="en-US" sz="2400" dirty="0"/>
              <a:t> molecule with speed between 390 m/s and 400 m/s, if its temperature is 100 K?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2E3F1E-E7FA-9647-9124-0EFCC3F543E5}"/>
              </a:ext>
            </a:extLst>
          </p:cNvPr>
          <p:cNvGrpSpPr/>
          <p:nvPr/>
        </p:nvGrpSpPr>
        <p:grpSpPr>
          <a:xfrm>
            <a:off x="1522762" y="2687936"/>
            <a:ext cx="8612151" cy="3868530"/>
            <a:chOff x="3534442" y="2687936"/>
            <a:chExt cx="8612151" cy="38685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18CD9B-22AB-BF4C-91D6-67633DC45F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40" t="11679"/>
            <a:stretch/>
          </p:blipFill>
          <p:spPr>
            <a:xfrm>
              <a:off x="5198219" y="2687936"/>
              <a:ext cx="6948374" cy="386853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E5421AF-BF0A-0042-B5B3-56916AC3D9C8}"/>
                    </a:ext>
                  </a:extLst>
                </p:cNvPr>
                <p:cNvSpPr/>
                <p:nvPr/>
              </p:nvSpPr>
              <p:spPr>
                <a:xfrm>
                  <a:off x="3534442" y="3880684"/>
                  <a:ext cx="1549335" cy="5849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E5421AF-BF0A-0042-B5B3-56916AC3D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42" y="3880684"/>
                  <a:ext cx="1549335" cy="584904"/>
                </a:xfrm>
                <a:prstGeom prst="rect">
                  <a:avLst/>
                </a:prstGeom>
                <a:blipFill>
                  <a:blip r:embed="rId3"/>
                  <a:stretch>
                    <a:fillRect l="-4098" r="-24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89471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161762" y="1600269"/>
                <a:ext cx="1125680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Numerical moments of the speed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Which line of code below would you use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integrand = v0*fM0; moment =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(integrand,v0)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integrand = v0**2*fM0; moment =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(integrand,v0)</a:t>
                </a:r>
              </a:p>
              <a:p>
                <a:pPr marL="457200" indent="-457200">
                  <a:buFontTx/>
                  <a:buAutoNum type="arabicPeriod"/>
                </a:pPr>
                <a:r>
                  <a:rPr lang="en-US" sz="2400" dirty="0"/>
                  <a:t>integrand = v0**3*fM0; moment = </a:t>
                </a:r>
                <a:r>
                  <a:rPr lang="en-US" sz="2400" dirty="0" err="1"/>
                  <a:t>np.trapz</a:t>
                </a:r>
                <a:r>
                  <a:rPr lang="en-US" sz="2400" dirty="0"/>
                  <a:t>(integrand,v0)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2" y="1600269"/>
                <a:ext cx="11256808" cy="2308324"/>
              </a:xfrm>
              <a:prstGeom prst="rect">
                <a:avLst/>
              </a:prstGeom>
              <a:blipFill>
                <a:blip r:embed="rId2"/>
                <a:stretch>
                  <a:fillRect l="-788" t="-2747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D18CD9B-22AB-BF4C-91D6-67633DC4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35" y="114410"/>
            <a:ext cx="4019550" cy="23655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/>
              <p:nvPr/>
            </p:nvSpPr>
            <p:spPr>
              <a:xfrm>
                <a:off x="4783029" y="364561"/>
                <a:ext cx="292400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29" y="364561"/>
                <a:ext cx="2924006" cy="439736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3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81752" y="956232"/>
                <a:ext cx="73363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moments of the speed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Which formula below would you use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2" y="956232"/>
                <a:ext cx="7336318" cy="830997"/>
              </a:xfrm>
              <a:prstGeom prst="rect">
                <a:avLst/>
              </a:prstGeom>
              <a:blipFill>
                <a:blip r:embed="rId2"/>
                <a:stretch>
                  <a:fillRect l="-1209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D18CD9B-22AB-BF4C-91D6-67633DC45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35" y="114410"/>
            <a:ext cx="4019550" cy="2365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4E9C2-2558-534A-95F5-7112BFDDBE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20" t="11406" r="21348" b="64728"/>
          <a:stretch/>
        </p:blipFill>
        <p:spPr>
          <a:xfrm>
            <a:off x="552341" y="2795986"/>
            <a:ext cx="7887472" cy="3575363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/>
              <p:nvPr/>
            </p:nvSpPr>
            <p:spPr>
              <a:xfrm>
                <a:off x="4783029" y="364561"/>
                <a:ext cx="2924006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𝐞𝐱𝐩</m:t>
                          </m:r>
                        </m:fName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D080C1-FA0F-3941-9B72-20A933C18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029" y="364561"/>
                <a:ext cx="2924006" cy="439736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17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4E6855-6609-0341-842E-71E36BE9927A}"/>
              </a:ext>
            </a:extLst>
          </p:cNvPr>
          <p:cNvSpPr txBox="1"/>
          <p:nvPr/>
        </p:nvSpPr>
        <p:spPr>
          <a:xfrm>
            <a:off x="1082174" y="902367"/>
            <a:ext cx="10304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Equipartition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what the equipartition theorem is about, with an example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E69049-E833-8848-8456-53F29EB193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154069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7A2F921-AEDA-F640-8C53-C8130F9E3854}"/>
              </a:ext>
            </a:extLst>
          </p:cNvPr>
          <p:cNvGrpSpPr/>
          <p:nvPr/>
        </p:nvGrpSpPr>
        <p:grpSpPr>
          <a:xfrm>
            <a:off x="902968" y="1149101"/>
            <a:ext cx="6282195" cy="4979537"/>
            <a:chOff x="5457333" y="420130"/>
            <a:chExt cx="8147552" cy="57365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B957EF-6929-6E40-A624-B77B93260B52}"/>
                </a:ext>
              </a:extLst>
            </p:cNvPr>
            <p:cNvGrpSpPr/>
            <p:nvPr/>
          </p:nvGrpSpPr>
          <p:grpSpPr>
            <a:xfrm>
              <a:off x="5457333" y="420130"/>
              <a:ext cx="8147552" cy="5736515"/>
              <a:chOff x="788630" y="633020"/>
              <a:chExt cx="8147552" cy="573651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3815497-7A6B-684B-BF13-CA5F318A6E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311"/>
              <a:stretch/>
            </p:blipFill>
            <p:spPr>
              <a:xfrm>
                <a:off x="788630" y="633020"/>
                <a:ext cx="6860055" cy="5736515"/>
              </a:xfrm>
              <a:prstGeom prst="rect">
                <a:avLst/>
              </a:prstGeom>
            </p:spPr>
          </p:pic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8F7EAE72-8091-2646-B879-DCB4787861A3}"/>
                  </a:ext>
                </a:extLst>
              </p:cNvPr>
              <p:cNvSpPr/>
              <p:nvPr/>
            </p:nvSpPr>
            <p:spPr>
              <a:xfrm>
                <a:off x="7176655" y="1938610"/>
                <a:ext cx="1759527" cy="818445"/>
              </a:xfrm>
              <a:custGeom>
                <a:avLst/>
                <a:gdLst>
                  <a:gd name="connsiteX0" fmla="*/ 0 w 1759527"/>
                  <a:gd name="connsiteY0" fmla="*/ 818445 h 818445"/>
                  <a:gd name="connsiteX1" fmla="*/ 415636 w 1759527"/>
                  <a:gd name="connsiteY1" fmla="*/ 430517 h 818445"/>
                  <a:gd name="connsiteX2" fmla="*/ 651163 w 1759527"/>
                  <a:gd name="connsiteY2" fmla="*/ 236554 h 818445"/>
                  <a:gd name="connsiteX3" fmla="*/ 858981 w 1759527"/>
                  <a:gd name="connsiteY3" fmla="*/ 84154 h 818445"/>
                  <a:gd name="connsiteX4" fmla="*/ 1052945 w 1759527"/>
                  <a:gd name="connsiteY4" fmla="*/ 14881 h 818445"/>
                  <a:gd name="connsiteX5" fmla="*/ 1302327 w 1759527"/>
                  <a:gd name="connsiteY5" fmla="*/ 1026 h 818445"/>
                  <a:gd name="connsiteX6" fmla="*/ 1662545 w 1759527"/>
                  <a:gd name="connsiteY6" fmla="*/ 1026 h 818445"/>
                  <a:gd name="connsiteX7" fmla="*/ 1759527 w 1759527"/>
                  <a:gd name="connsiteY7" fmla="*/ 1026 h 81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527" h="818445">
                    <a:moveTo>
                      <a:pt x="0" y="818445"/>
                    </a:moveTo>
                    <a:cubicBezTo>
                      <a:pt x="153554" y="672972"/>
                      <a:pt x="307109" y="527499"/>
                      <a:pt x="415636" y="430517"/>
                    </a:cubicBezTo>
                    <a:cubicBezTo>
                      <a:pt x="524163" y="333535"/>
                      <a:pt x="577272" y="294281"/>
                      <a:pt x="651163" y="236554"/>
                    </a:cubicBezTo>
                    <a:cubicBezTo>
                      <a:pt x="725054" y="178827"/>
                      <a:pt x="792017" y="121099"/>
                      <a:pt x="858981" y="84154"/>
                    </a:cubicBezTo>
                    <a:cubicBezTo>
                      <a:pt x="925945" y="47209"/>
                      <a:pt x="979054" y="28736"/>
                      <a:pt x="1052945" y="14881"/>
                    </a:cubicBezTo>
                    <a:cubicBezTo>
                      <a:pt x="1126836" y="1026"/>
                      <a:pt x="1200727" y="3335"/>
                      <a:pt x="1302327" y="1026"/>
                    </a:cubicBezTo>
                    <a:cubicBezTo>
                      <a:pt x="1403927" y="-1283"/>
                      <a:pt x="1662545" y="1026"/>
                      <a:pt x="1662545" y="1026"/>
                    </a:cubicBezTo>
                    <a:lnTo>
                      <a:pt x="1759527" y="1026"/>
                    </a:lnTo>
                  </a:path>
                </a:pathLst>
              </a:custGeom>
              <a:noFill/>
              <a:ln w="127000">
                <a:solidFill>
                  <a:schemeClr val="accent1">
                    <a:shade val="50000"/>
                    <a:alpha val="49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C536883-8AEA-654D-AA56-96C2F06B0930}"/>
                </a:ext>
              </a:extLst>
            </p:cNvPr>
            <p:cNvSpPr/>
            <p:nvPr/>
          </p:nvSpPr>
          <p:spPr>
            <a:xfrm>
              <a:off x="6290264" y="2544165"/>
              <a:ext cx="5556739" cy="1688123"/>
            </a:xfrm>
            <a:custGeom>
              <a:avLst/>
              <a:gdLst>
                <a:gd name="connsiteX0" fmla="*/ 5556739 w 5556739"/>
                <a:gd name="connsiteY0" fmla="*/ 0 h 1688123"/>
                <a:gd name="connsiteX1" fmla="*/ 5022166 w 5556739"/>
                <a:gd name="connsiteY1" fmla="*/ 393895 h 1688123"/>
                <a:gd name="connsiteX2" fmla="*/ 4600136 w 5556739"/>
                <a:gd name="connsiteY2" fmla="*/ 703385 h 1688123"/>
                <a:gd name="connsiteX3" fmla="*/ 4023360 w 5556739"/>
                <a:gd name="connsiteY3" fmla="*/ 1012874 h 1688123"/>
                <a:gd name="connsiteX4" fmla="*/ 3601329 w 5556739"/>
                <a:gd name="connsiteY4" fmla="*/ 1209822 h 1688123"/>
                <a:gd name="connsiteX5" fmla="*/ 2982351 w 5556739"/>
                <a:gd name="connsiteY5" fmla="*/ 1350499 h 1688123"/>
                <a:gd name="connsiteX6" fmla="*/ 2363373 w 5556739"/>
                <a:gd name="connsiteY6" fmla="*/ 1420837 h 1688123"/>
                <a:gd name="connsiteX7" fmla="*/ 1336431 w 5556739"/>
                <a:gd name="connsiteY7" fmla="*/ 1448972 h 1688123"/>
                <a:gd name="connsiteX8" fmla="*/ 1026942 w 5556739"/>
                <a:gd name="connsiteY8" fmla="*/ 1448972 h 1688123"/>
                <a:gd name="connsiteX9" fmla="*/ 759656 w 5556739"/>
                <a:gd name="connsiteY9" fmla="*/ 1491175 h 1688123"/>
                <a:gd name="connsiteX10" fmla="*/ 478302 w 5556739"/>
                <a:gd name="connsiteY10" fmla="*/ 1547446 h 1688123"/>
                <a:gd name="connsiteX11" fmla="*/ 196948 w 5556739"/>
                <a:gd name="connsiteY11" fmla="*/ 1631852 h 1688123"/>
                <a:gd name="connsiteX12" fmla="*/ 0 w 5556739"/>
                <a:gd name="connsiteY12" fmla="*/ 1688123 h 168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56739" h="1688123">
                  <a:moveTo>
                    <a:pt x="5556739" y="0"/>
                  </a:moveTo>
                  <a:lnTo>
                    <a:pt x="5022166" y="393895"/>
                  </a:lnTo>
                  <a:cubicBezTo>
                    <a:pt x="4862732" y="511126"/>
                    <a:pt x="4766604" y="600222"/>
                    <a:pt x="4600136" y="703385"/>
                  </a:cubicBezTo>
                  <a:cubicBezTo>
                    <a:pt x="4433668" y="806548"/>
                    <a:pt x="4189828" y="928468"/>
                    <a:pt x="4023360" y="1012874"/>
                  </a:cubicBezTo>
                  <a:cubicBezTo>
                    <a:pt x="3856892" y="1097280"/>
                    <a:pt x="3774830" y="1153551"/>
                    <a:pt x="3601329" y="1209822"/>
                  </a:cubicBezTo>
                  <a:cubicBezTo>
                    <a:pt x="3427827" y="1266093"/>
                    <a:pt x="3188677" y="1315330"/>
                    <a:pt x="2982351" y="1350499"/>
                  </a:cubicBezTo>
                  <a:cubicBezTo>
                    <a:pt x="2776025" y="1385668"/>
                    <a:pt x="2637693" y="1404425"/>
                    <a:pt x="2363373" y="1420837"/>
                  </a:cubicBezTo>
                  <a:cubicBezTo>
                    <a:pt x="2089053" y="1437249"/>
                    <a:pt x="1559169" y="1444283"/>
                    <a:pt x="1336431" y="1448972"/>
                  </a:cubicBezTo>
                  <a:cubicBezTo>
                    <a:pt x="1113693" y="1453661"/>
                    <a:pt x="1123071" y="1441938"/>
                    <a:pt x="1026942" y="1448972"/>
                  </a:cubicBezTo>
                  <a:cubicBezTo>
                    <a:pt x="930813" y="1456006"/>
                    <a:pt x="851096" y="1474763"/>
                    <a:pt x="759656" y="1491175"/>
                  </a:cubicBezTo>
                  <a:cubicBezTo>
                    <a:pt x="668216" y="1507587"/>
                    <a:pt x="572087" y="1524000"/>
                    <a:pt x="478302" y="1547446"/>
                  </a:cubicBezTo>
                  <a:cubicBezTo>
                    <a:pt x="384517" y="1570892"/>
                    <a:pt x="196948" y="1631852"/>
                    <a:pt x="196948" y="1631852"/>
                  </a:cubicBezTo>
                  <a:lnTo>
                    <a:pt x="0" y="1688123"/>
                  </a:lnTo>
                </a:path>
              </a:pathLst>
            </a:custGeom>
            <a:noFill/>
            <a:ln w="127000"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E6855-6609-0341-842E-71E36BE9927A}"/>
                  </a:ext>
                </a:extLst>
              </p:cNvPr>
              <p:cNvSpPr txBox="1"/>
              <p:nvPr/>
            </p:nvSpPr>
            <p:spPr>
              <a:xfrm>
                <a:off x="7357847" y="1258501"/>
                <a:ext cx="47528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Heat capacities in the classical limit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high-temperature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 expected for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4E6855-6609-0341-842E-71E36BE99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847" y="1258501"/>
                <a:ext cx="4752822" cy="1200329"/>
              </a:xfrm>
              <a:prstGeom prst="rect">
                <a:avLst/>
              </a:prstGeom>
              <a:blipFill>
                <a:blip r:embed="rId3"/>
                <a:stretch>
                  <a:fillRect l="-2133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57E69049-E833-8848-8456-53F29EB193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D9107D-62DE-8045-8CBF-DC5FDF1427EC}"/>
                  </a:ext>
                </a:extLst>
              </p:cNvPr>
              <p:cNvSpPr/>
              <p:nvPr/>
            </p:nvSpPr>
            <p:spPr>
              <a:xfrm>
                <a:off x="413221" y="3059668"/>
                <a:ext cx="5853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D9107D-62DE-8045-8CBF-DC5FDF142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1" y="3059668"/>
                <a:ext cx="58535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66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6" y="90721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6015990" y="1757499"/>
            <a:ext cx="609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is responsible for the curvature (increasing slope with increasing temperature) of the red and green gases?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gas(es) could be ideal?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is probably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342900" y="774626"/>
            <a:ext cx="1148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Intermolecular potential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the meaning of ‘d’ in the figure on the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Describe what feature of the figure on the right is explained by the figure on the left 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3CA85A-06AB-E744-91AE-1D11BC0CC9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2EC94B-993B-8F4F-B1BB-CDE99A62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496" y="2780074"/>
            <a:ext cx="5592787" cy="34846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C7244D-231A-F643-83EA-B358FE2E3997}"/>
              </a:ext>
            </a:extLst>
          </p:cNvPr>
          <p:cNvSpPr/>
          <p:nvPr/>
        </p:nvSpPr>
        <p:spPr>
          <a:xfrm>
            <a:off x="1228746" y="3429000"/>
            <a:ext cx="321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Intermolecular potential energy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BCC4FB-5155-564A-B1D2-A4BD74DF484C}"/>
              </a:ext>
            </a:extLst>
          </p:cNvPr>
          <p:cNvGrpSpPr/>
          <p:nvPr/>
        </p:nvGrpSpPr>
        <p:grpSpPr>
          <a:xfrm>
            <a:off x="378069" y="2780074"/>
            <a:ext cx="5527275" cy="3666026"/>
            <a:chOff x="378069" y="2780074"/>
            <a:chExt cx="5527275" cy="36660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879B0F-9BBF-A34E-8F28-30BBD1B3AB4C}"/>
                </a:ext>
              </a:extLst>
            </p:cNvPr>
            <p:cNvGrpSpPr/>
            <p:nvPr/>
          </p:nvGrpSpPr>
          <p:grpSpPr>
            <a:xfrm>
              <a:off x="552428" y="2780074"/>
              <a:ext cx="5352916" cy="3666026"/>
              <a:chOff x="5947410" y="2780074"/>
              <a:chExt cx="5352916" cy="366602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BB3546B-4E3E-C54B-8C49-D02A4D7DCB51}"/>
                  </a:ext>
                </a:extLst>
              </p:cNvPr>
              <p:cNvSpPr txBox="1"/>
              <p:nvPr/>
            </p:nvSpPr>
            <p:spPr>
              <a:xfrm>
                <a:off x="10157155" y="6083373"/>
                <a:ext cx="1143171" cy="36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</a:p>
            </p:txBody>
          </p:sp>
          <p:pic>
            <p:nvPicPr>
              <p:cNvPr id="19" name="Picture 2" descr="https://upload.wikimedia.org/wikipedia/commons/thumb/5/51/12-6-Lennard-Jones-Potential.svg/512px-12-6-Lennard-Jones-Potential.svg.png">
                <a:extLst>
                  <a:ext uri="{FF2B5EF4-FFF2-40B4-BE49-F238E27FC236}">
                    <a16:creationId xmlns:a16="http://schemas.microsoft.com/office/drawing/2014/main" id="{AEFDE049-E574-CF4C-84A2-A5E38BA5E7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495"/>
              <a:stretch/>
            </p:blipFill>
            <p:spPr bwMode="auto">
              <a:xfrm>
                <a:off x="5947410" y="2780074"/>
                <a:ext cx="5023764" cy="3198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6037EEB-E63F-1349-AEA1-33C8C867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069" y="3012831"/>
              <a:ext cx="501162" cy="267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954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1025153" y="866180"/>
            <a:ext cx="9657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E-format convention for scientific notation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1.38 x 10</a:t>
            </a:r>
            <a:r>
              <a:rPr lang="en-US" sz="2400" baseline="30000" dirty="0"/>
              <a:t>-23 </a:t>
            </a:r>
            <a:r>
              <a:rPr lang="en-US" sz="2400" dirty="0"/>
              <a:t> using the E-format convention</a:t>
            </a:r>
          </a:p>
        </p:txBody>
      </p:sp>
    </p:spTree>
    <p:extLst>
      <p:ext uri="{BB962C8B-B14F-4D97-AF65-F5344CB8AC3E}">
        <p14:creationId xmlns:p14="http://schemas.microsoft.com/office/powerpoint/2010/main" val="1029145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0" y="774626"/>
                <a:ext cx="12192000" cy="2785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Analytical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Starting with this general-purpose </a:t>
                </a:r>
                <a:r>
                  <a:rPr lang="en-US" sz="2400" dirty="0"/>
                  <a:t>mathematical representation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vib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intermol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pPr lvl="1"/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of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(g),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400"/>
                          <m:t>intermol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(a Berthelot gas)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4626"/>
                <a:ext cx="12192000" cy="2785571"/>
              </a:xfrm>
              <a:prstGeom prst="rect">
                <a:avLst/>
              </a:prstGeom>
              <a:blipFill>
                <a:blip r:embed="rId2"/>
                <a:stretch>
                  <a:fillRect l="-832" t="-905"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53CA85A-06AB-E744-91AE-1D11BC0CC9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167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b="1" dirty="0">
                <a:latin typeface="+mn-lt"/>
              </a:rPr>
              <a:t>Week 4</a:t>
            </a:r>
          </a:p>
        </p:txBody>
      </p:sp>
    </p:spTree>
    <p:extLst>
      <p:ext uri="{BB962C8B-B14F-4D97-AF65-F5344CB8AC3E}">
        <p14:creationId xmlns:p14="http://schemas.microsoft.com/office/powerpoint/2010/main" val="232619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922020" y="1102747"/>
            <a:ext cx="11269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pressure units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Rank these in order of the biggest unit to the smallest unit (like, 1 hour &gt; 1 minute):</a:t>
            </a:r>
          </a:p>
          <a:p>
            <a:endParaRPr lang="en-US" sz="2400" dirty="0"/>
          </a:p>
          <a:p>
            <a:pPr algn="ctr"/>
            <a:r>
              <a:rPr lang="en-US" sz="2400" dirty="0"/>
              <a:t>atm, bar, pascal, torr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85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922020" y="1002488"/>
            <a:ext cx="112699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Unit conversions with Pint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will print at the end of each code sequence? 1 atm = 1.013 bar.</a:t>
            </a:r>
          </a:p>
          <a:p>
            <a:endParaRPr lang="en-US" sz="2400" dirty="0"/>
          </a:p>
          <a:p>
            <a:pPr lvl="1"/>
            <a:r>
              <a:rPr lang="en-US" sz="2400" dirty="0"/>
              <a:t># Code sequence 1</a:t>
            </a:r>
          </a:p>
          <a:p>
            <a:pPr lvl="1"/>
            <a:r>
              <a:rPr lang="en-US" sz="2400" dirty="0"/>
              <a:t>P = </a:t>
            </a:r>
            <a:r>
              <a:rPr lang="en-US" sz="2400" dirty="0" err="1"/>
              <a:t>AssignQuantity</a:t>
            </a:r>
            <a:r>
              <a:rPr lang="en-US" sz="2400" dirty="0"/>
              <a:t>(1, “atm”)</a:t>
            </a:r>
          </a:p>
          <a:p>
            <a:pPr lvl="1"/>
            <a:r>
              <a:rPr lang="en-US" sz="2400" b="1" dirty="0" err="1"/>
              <a:t>P.to</a:t>
            </a:r>
            <a:r>
              <a:rPr lang="en-US" sz="2400" dirty="0"/>
              <a:t>(”bar")</a:t>
            </a:r>
          </a:p>
          <a:p>
            <a:pPr lvl="1"/>
            <a:r>
              <a:rPr lang="en-US" sz="2400" dirty="0"/>
              <a:t>print(P)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# Code sequence 2</a:t>
            </a:r>
          </a:p>
          <a:p>
            <a:pPr lvl="1"/>
            <a:r>
              <a:rPr lang="en-US" sz="2400" dirty="0"/>
              <a:t>P = </a:t>
            </a:r>
            <a:r>
              <a:rPr lang="en-US" sz="2400" dirty="0" err="1"/>
              <a:t>AssignQuantity</a:t>
            </a:r>
            <a:r>
              <a:rPr lang="en-US" sz="2400" dirty="0"/>
              <a:t>(1, ”atm”)</a:t>
            </a:r>
          </a:p>
          <a:p>
            <a:pPr lvl="1"/>
            <a:r>
              <a:rPr lang="en-US" sz="2400" b="1" dirty="0" err="1"/>
              <a:t>P.ito</a:t>
            </a:r>
            <a:r>
              <a:rPr lang="en-US" sz="2400" dirty="0"/>
              <a:t>(”bar")</a:t>
            </a:r>
          </a:p>
          <a:p>
            <a:pPr lvl="1"/>
            <a:r>
              <a:rPr lang="en-US" sz="2400" dirty="0"/>
              <a:t>print(P)</a:t>
            </a:r>
          </a:p>
        </p:txBody>
      </p:sp>
    </p:spTree>
    <p:extLst>
      <p:ext uri="{BB962C8B-B14F-4D97-AF65-F5344CB8AC3E}">
        <p14:creationId xmlns:p14="http://schemas.microsoft.com/office/powerpoint/2010/main" val="294512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922020" y="1002488"/>
            <a:ext cx="1126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Isochores and isotherms</a:t>
            </a:r>
            <a:endParaRPr lang="en-US" sz="2400" dirty="0"/>
          </a:p>
          <a:p>
            <a:pPr lvl="1"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set of points is an isochore? Which is an isotherm?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D54186-D528-BB44-87A1-6F0E6BE5B56B}"/>
              </a:ext>
            </a:extLst>
          </p:cNvPr>
          <p:cNvGrpSpPr/>
          <p:nvPr/>
        </p:nvGrpSpPr>
        <p:grpSpPr>
          <a:xfrm>
            <a:off x="3090887" y="3401573"/>
            <a:ext cx="5207465" cy="3253248"/>
            <a:chOff x="7264341" y="1277215"/>
            <a:chExt cx="2327564" cy="10961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41708B-E5CD-144E-89EE-ABAE606A5FF0}"/>
                </a:ext>
              </a:extLst>
            </p:cNvPr>
            <p:cNvGrpSpPr/>
            <p:nvPr/>
          </p:nvGrpSpPr>
          <p:grpSpPr>
            <a:xfrm>
              <a:off x="7264341" y="1277215"/>
              <a:ext cx="2327564" cy="1096167"/>
              <a:chOff x="5432314" y="2805621"/>
              <a:chExt cx="2327564" cy="1096167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BC6E3F45-9D9F-8441-9201-6BE850C43739}"/>
                  </a:ext>
                </a:extLst>
              </p:cNvPr>
              <p:cNvSpPr/>
              <p:nvPr/>
            </p:nvSpPr>
            <p:spPr>
              <a:xfrm>
                <a:off x="5432314" y="2805621"/>
                <a:ext cx="2327564" cy="630672"/>
              </a:xfrm>
              <a:prstGeom prst="parallelogram">
                <a:avLst>
                  <a:gd name="adj" fmla="val 135421"/>
                </a:avLst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3139BC-E6F7-3B46-9DFC-1E12F48D3D67}"/>
                  </a:ext>
                </a:extLst>
              </p:cNvPr>
              <p:cNvSpPr txBox="1"/>
              <p:nvPr/>
            </p:nvSpPr>
            <p:spPr>
              <a:xfrm>
                <a:off x="5840051" y="3440123"/>
                <a:ext cx="902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 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96EF758-421A-2B4E-9455-197789409250}"/>
                  </a:ext>
                </a:extLst>
              </p:cNvPr>
              <p:cNvSpPr txBox="1"/>
              <p:nvPr/>
            </p:nvSpPr>
            <p:spPr>
              <a:xfrm>
                <a:off x="5693571" y="3011951"/>
                <a:ext cx="902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520FEA-333C-1847-AE9F-6F4DADCF3EBC}"/>
                </a:ext>
              </a:extLst>
            </p:cNvPr>
            <p:cNvGrpSpPr/>
            <p:nvPr/>
          </p:nvGrpSpPr>
          <p:grpSpPr>
            <a:xfrm rot="19409985">
              <a:off x="7498792" y="1630007"/>
              <a:ext cx="638180" cy="77348"/>
              <a:chOff x="6182056" y="1995767"/>
              <a:chExt cx="638180" cy="7734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A53F4E0-07CD-EA41-BE99-78A742FF365C}"/>
                  </a:ext>
                </a:extLst>
              </p:cNvPr>
              <p:cNvSpPr/>
              <p:nvPr/>
            </p:nvSpPr>
            <p:spPr>
              <a:xfrm>
                <a:off x="6182056" y="1995767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C672A8D-0851-3449-BBCF-9CC3CB194AB4}"/>
                  </a:ext>
                </a:extLst>
              </p:cNvPr>
              <p:cNvSpPr/>
              <p:nvPr/>
            </p:nvSpPr>
            <p:spPr>
              <a:xfrm>
                <a:off x="6334456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3116D2-4D74-C242-9176-4D4C76561D1A}"/>
                  </a:ext>
                </a:extLst>
              </p:cNvPr>
              <p:cNvSpPr/>
              <p:nvPr/>
            </p:nvSpPr>
            <p:spPr>
              <a:xfrm>
                <a:off x="6468568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645B320-B52B-4B40-9671-2B4A92AE6055}"/>
                  </a:ext>
                </a:extLst>
              </p:cNvPr>
              <p:cNvSpPr/>
              <p:nvPr/>
            </p:nvSpPr>
            <p:spPr>
              <a:xfrm>
                <a:off x="6614872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7A60258-F035-C64A-8107-EC5DA3012583}"/>
                  </a:ext>
                </a:extLst>
              </p:cNvPr>
              <p:cNvSpPr/>
              <p:nvPr/>
            </p:nvSpPr>
            <p:spPr>
              <a:xfrm>
                <a:off x="6748984" y="2001863"/>
                <a:ext cx="71252" cy="712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FD028B-B69A-1948-A4EF-7433959681D0}"/>
                </a:ext>
              </a:extLst>
            </p:cNvPr>
            <p:cNvGrpSpPr/>
            <p:nvPr/>
          </p:nvGrpSpPr>
          <p:grpSpPr>
            <a:xfrm>
              <a:off x="7705200" y="1812887"/>
              <a:ext cx="632940" cy="73056"/>
              <a:chOff x="6187296" y="2001863"/>
              <a:chExt cx="632940" cy="7305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FB32F44-E1F4-8349-B504-0B37FBD0B8E3}"/>
                  </a:ext>
                </a:extLst>
              </p:cNvPr>
              <p:cNvSpPr/>
              <p:nvPr/>
            </p:nvSpPr>
            <p:spPr>
              <a:xfrm>
                <a:off x="6187296" y="2003667"/>
                <a:ext cx="71252" cy="712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7E7FA5-8B63-4B48-8150-A02A96F93268}"/>
                  </a:ext>
                </a:extLst>
              </p:cNvPr>
              <p:cNvSpPr/>
              <p:nvPr/>
            </p:nvSpPr>
            <p:spPr>
              <a:xfrm>
                <a:off x="6334456" y="2001863"/>
                <a:ext cx="71252" cy="712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86F124-C74E-7048-9EC0-DB68394F3A94}"/>
                  </a:ext>
                </a:extLst>
              </p:cNvPr>
              <p:cNvSpPr/>
              <p:nvPr/>
            </p:nvSpPr>
            <p:spPr>
              <a:xfrm>
                <a:off x="6468568" y="2001863"/>
                <a:ext cx="71252" cy="712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52F7DC5-F7B4-B242-B027-F5F826D36FF6}"/>
                  </a:ext>
                </a:extLst>
              </p:cNvPr>
              <p:cNvSpPr/>
              <p:nvPr/>
            </p:nvSpPr>
            <p:spPr>
              <a:xfrm>
                <a:off x="6614872" y="2001863"/>
                <a:ext cx="71252" cy="712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8A462A9-E99E-7D49-90C0-057952304C3F}"/>
                  </a:ext>
                </a:extLst>
              </p:cNvPr>
              <p:cNvSpPr/>
              <p:nvPr/>
            </p:nvSpPr>
            <p:spPr>
              <a:xfrm>
                <a:off x="6748984" y="2001863"/>
                <a:ext cx="71252" cy="71252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D44B05-88DA-9C4D-B7E4-D910FC68F5A1}"/>
              </a:ext>
            </a:extLst>
          </p:cNvPr>
          <p:cNvCxnSpPr>
            <a:cxnSpLocks/>
          </p:cNvCxnSpPr>
          <p:nvPr/>
        </p:nvCxnSpPr>
        <p:spPr>
          <a:xfrm flipV="1">
            <a:off x="4047842" y="3510421"/>
            <a:ext cx="837879" cy="6244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837EE2-D37D-5748-BB79-7542B85C0EBB}"/>
              </a:ext>
            </a:extLst>
          </p:cNvPr>
          <p:cNvCxnSpPr>
            <a:cxnSpLocks/>
          </p:cNvCxnSpPr>
          <p:nvPr/>
        </p:nvCxnSpPr>
        <p:spPr>
          <a:xfrm>
            <a:off x="4406464" y="5488743"/>
            <a:ext cx="927425" cy="0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9078CF1-142E-7344-9A09-15134825CD04}"/>
              </a:ext>
            </a:extLst>
          </p:cNvPr>
          <p:cNvSpPr txBox="1"/>
          <p:nvPr/>
        </p:nvSpPr>
        <p:spPr>
          <a:xfrm>
            <a:off x="5413595" y="3673156"/>
            <a:ext cx="209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T, V state space</a:t>
            </a:r>
          </a:p>
        </p:txBody>
      </p:sp>
    </p:spTree>
    <p:extLst>
      <p:ext uri="{BB962C8B-B14F-4D97-AF65-F5344CB8AC3E}">
        <p14:creationId xmlns:p14="http://schemas.microsoft.com/office/powerpoint/2010/main" val="6565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922020" y="1002488"/>
            <a:ext cx="3471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Boyle isotherms</a:t>
            </a:r>
            <a:endParaRPr lang="en-US" sz="2400" dirty="0"/>
          </a:p>
          <a:p>
            <a:pPr lvl="1"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line is the hotter isotherm? What’s your reasoning?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569CBB-AD79-ED4C-8C67-555CAEE1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284" y="591671"/>
            <a:ext cx="74295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6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6A87CB8-C1A6-7B42-8AEC-5EDFCC11B2C0}"/>
              </a:ext>
            </a:extLst>
          </p:cNvPr>
          <p:cNvGrpSpPr/>
          <p:nvPr/>
        </p:nvGrpSpPr>
        <p:grpSpPr>
          <a:xfrm>
            <a:off x="1126156" y="1479387"/>
            <a:ext cx="8306602" cy="3899225"/>
            <a:chOff x="-701281" y="1088136"/>
            <a:chExt cx="11949153" cy="540991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25AC05-D866-E544-9AAE-C372CF28C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50242A4-7C1D-6840-960B-28F8206F49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79"/>
            <a:stretch/>
          </p:blipFill>
          <p:spPr bwMode="auto">
            <a:xfrm>
              <a:off x="5293157" y="1426464"/>
              <a:ext cx="5954715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873894" y="736526"/>
            <a:ext cx="1003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derivative thermodynamic surfaces</a:t>
            </a:r>
            <a:endParaRPr lang="en-US" sz="2400" dirty="0"/>
          </a:p>
          <a:p>
            <a:pPr lvl="1" algn="ctr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thermodynamic surface is the one on the right?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F0C5D5-C022-924E-8657-AAD4B476518B}"/>
              </a:ext>
            </a:extLst>
          </p:cNvPr>
          <p:cNvGrpSpPr/>
          <p:nvPr/>
        </p:nvGrpSpPr>
        <p:grpSpPr>
          <a:xfrm>
            <a:off x="10328212" y="1682118"/>
            <a:ext cx="1327898" cy="3737613"/>
            <a:chOff x="10406573" y="1936855"/>
            <a:chExt cx="1327898" cy="373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/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044095-921D-9640-A170-51AC75A4C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  <a:blipFill>
                  <a:blip r:embed="rId4"/>
                  <a:stretch>
                    <a:fillRect l="-6667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/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2. 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C88C431-E495-1249-B77F-A21AA7A161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  <a:blipFill>
                  <a:blip r:embed="rId5"/>
                  <a:stretch>
                    <a:fillRect l="-971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/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7D90538-688F-854F-BF2E-F52D87F02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  <a:blipFill>
                  <a:blip r:embed="rId6"/>
                  <a:stretch>
                    <a:fillRect l="-980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/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7A988B0-C5AE-ED48-90D8-39C8DDD27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  <a:blipFill>
                  <a:blip r:embed="rId7"/>
                  <a:stretch>
                    <a:fillRect l="-980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/>
              <p:nvPr/>
            </p:nvSpPr>
            <p:spPr>
              <a:xfrm>
                <a:off x="2813448" y="2495050"/>
                <a:ext cx="968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48" y="2495050"/>
                <a:ext cx="968535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rved Left Arrow 14">
            <a:extLst>
              <a:ext uri="{FF2B5EF4-FFF2-40B4-BE49-F238E27FC236}">
                <a16:creationId xmlns:a16="http://schemas.microsoft.com/office/drawing/2014/main" id="{08A252DC-BD10-B641-B8FD-8BEE5959AD7F}"/>
              </a:ext>
            </a:extLst>
          </p:cNvPr>
          <p:cNvSpPr/>
          <p:nvPr/>
        </p:nvSpPr>
        <p:spPr>
          <a:xfrm rot="16200000">
            <a:off x="5206422" y="1601031"/>
            <a:ext cx="525704" cy="1954243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20CAC85-D781-474A-9769-8EBDED6E06DB}"/>
              </a:ext>
            </a:extLst>
          </p:cNvPr>
          <p:cNvGrpSpPr/>
          <p:nvPr/>
        </p:nvGrpSpPr>
        <p:grpSpPr>
          <a:xfrm>
            <a:off x="1126156" y="1765137"/>
            <a:ext cx="8306602" cy="3899225"/>
            <a:chOff x="1126156" y="1479387"/>
            <a:chExt cx="8306602" cy="38992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A87CB8-C1A6-7B42-8AEC-5EDFCC11B2C0}"/>
                </a:ext>
              </a:extLst>
            </p:cNvPr>
            <p:cNvGrpSpPr/>
            <p:nvPr/>
          </p:nvGrpSpPr>
          <p:grpSpPr>
            <a:xfrm>
              <a:off x="1126156" y="1479387"/>
              <a:ext cx="8306602" cy="3899225"/>
              <a:chOff x="-701281" y="1088136"/>
              <a:chExt cx="11949153" cy="5409910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4A25AC05-D866-E544-9AAE-C372CF28C3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350242A4-7C1D-6840-960B-28F8206F49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879"/>
              <a:stretch/>
            </p:blipFill>
            <p:spPr bwMode="auto">
              <a:xfrm>
                <a:off x="5293157" y="1426464"/>
                <a:ext cx="5954715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Curved Left Arrow 13">
              <a:extLst>
                <a:ext uri="{FF2B5EF4-FFF2-40B4-BE49-F238E27FC236}">
                  <a16:creationId xmlns:a16="http://schemas.microsoft.com/office/drawing/2014/main" id="{BB8B01B0-4078-0F41-B2DA-0391EA240FCF}"/>
                </a:ext>
              </a:extLst>
            </p:cNvPr>
            <p:cNvSpPr/>
            <p:nvPr/>
          </p:nvSpPr>
          <p:spPr>
            <a:xfrm rot="16200000">
              <a:off x="5206422" y="1601031"/>
              <a:ext cx="525704" cy="1954243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/>
              <p:nvPr/>
            </p:nvSpPr>
            <p:spPr>
              <a:xfrm>
                <a:off x="873894" y="736526"/>
                <a:ext cx="10037946" cy="143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Choosing the right numerical method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Assuming grids have been organized in the way we’ve been doing it, which would give you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6706AA-EEB3-2E4F-B4FB-66429C2F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94" y="736526"/>
                <a:ext cx="10037946" cy="1431802"/>
              </a:xfrm>
              <a:prstGeom prst="rect">
                <a:avLst/>
              </a:prstGeom>
              <a:blipFill>
                <a:blip r:embed="rId4"/>
                <a:stretch>
                  <a:fillRect l="-884" t="-3540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/>
              <p:nvPr/>
            </p:nvSpPr>
            <p:spPr>
              <a:xfrm>
                <a:off x="2813448" y="2495050"/>
                <a:ext cx="9685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0FCA67-6FE7-A34B-9BF9-B1579E09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48" y="2495050"/>
                <a:ext cx="96853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D3CF48-1170-3F48-9718-C07679FE507A}"/>
              </a:ext>
            </a:extLst>
          </p:cNvPr>
          <p:cNvSpPr/>
          <p:nvPr/>
        </p:nvSpPr>
        <p:spPr>
          <a:xfrm>
            <a:off x="3387582" y="5496919"/>
            <a:ext cx="381136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dF_dx</a:t>
            </a:r>
            <a:r>
              <a:rPr lang="en-US" sz="2400" dirty="0"/>
              <a:t>([</a:t>
            </a:r>
            <a:r>
              <a:rPr lang="en-US" sz="2400" dirty="0" err="1"/>
              <a:t>Tgrid,Vgrid</a:t>
            </a:r>
            <a:r>
              <a:rPr lang="en-US" sz="2400" dirty="0"/>
              <a:t>],</a:t>
            </a:r>
            <a:r>
              <a:rPr lang="en-US" sz="2400" dirty="0" err="1"/>
              <a:t>Pgrid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dF_dy</a:t>
            </a:r>
            <a:r>
              <a:rPr lang="en-US" sz="2400" dirty="0"/>
              <a:t>([</a:t>
            </a:r>
            <a:r>
              <a:rPr lang="en-US" sz="2400" dirty="0" err="1"/>
              <a:t>Tgrid,Vgrid</a:t>
            </a:r>
            <a:r>
              <a:rPr lang="en-US" sz="2400" dirty="0"/>
              <a:t>],</a:t>
            </a:r>
            <a:r>
              <a:rPr lang="en-US" sz="2400" dirty="0" err="1"/>
              <a:t>Pgrid</a:t>
            </a:r>
            <a:r>
              <a:rPr lang="en-US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dF_dz</a:t>
            </a:r>
            <a:r>
              <a:rPr lang="en-US" sz="2400" dirty="0"/>
              <a:t>([</a:t>
            </a:r>
            <a:r>
              <a:rPr lang="en-US" sz="2400" dirty="0" err="1"/>
              <a:t>Tgrid,Vgrid</a:t>
            </a:r>
            <a:r>
              <a:rPr lang="en-US" sz="2400" dirty="0"/>
              <a:t>],</a:t>
            </a:r>
            <a:r>
              <a:rPr lang="en-US" sz="2400" dirty="0" err="1"/>
              <a:t>Pgrid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F719472-1A3E-9B45-B7D1-616D72AD382B}"/>
                  </a:ext>
                </a:extLst>
              </p:cNvPr>
              <p:cNvSpPr/>
              <p:nvPr/>
            </p:nvSpPr>
            <p:spPr>
              <a:xfrm>
                <a:off x="7924991" y="1871007"/>
                <a:ext cx="1015856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F719472-1A3E-9B45-B7D1-616D72AD3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991" y="1871007"/>
                <a:ext cx="1015856" cy="693138"/>
              </a:xfrm>
              <a:prstGeom prst="rect">
                <a:avLst/>
              </a:prstGeom>
              <a:blipFill>
                <a:blip r:embed="rId6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08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472ABED-3FFD-8143-A49E-7A81BD851F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6"/>
          <a:stretch/>
        </p:blipFill>
        <p:spPr bwMode="auto">
          <a:xfrm>
            <a:off x="1822710" y="948897"/>
            <a:ext cx="6470390" cy="546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Week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706AA-EEB3-2E4F-B4FB-66429C2F46E2}"/>
              </a:ext>
            </a:extLst>
          </p:cNvPr>
          <p:cNvSpPr txBox="1"/>
          <p:nvPr/>
        </p:nvSpPr>
        <p:spPr>
          <a:xfrm>
            <a:off x="873894" y="736526"/>
            <a:ext cx="10037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No-brainers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Which surface could we be looking at now?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8F7CB7-A3F7-404E-B8F7-6C75EC682DF8}"/>
              </a:ext>
            </a:extLst>
          </p:cNvPr>
          <p:cNvGrpSpPr/>
          <p:nvPr/>
        </p:nvGrpSpPr>
        <p:grpSpPr>
          <a:xfrm>
            <a:off x="10328212" y="1682118"/>
            <a:ext cx="1327898" cy="3737613"/>
            <a:chOff x="10406573" y="1936855"/>
            <a:chExt cx="1327898" cy="3737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B80B1A1-624A-3748-A484-A04D69E168F1}"/>
                    </a:ext>
                  </a:extLst>
                </p:cNvPr>
                <p:cNvSpPr/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1.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B80B1A1-624A-3748-A484-A04D69E16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2985" y="1936855"/>
                  <a:ext cx="1317220" cy="693138"/>
                </a:xfrm>
                <a:prstGeom prst="rect">
                  <a:avLst/>
                </a:prstGeom>
                <a:blipFill>
                  <a:blip r:embed="rId3"/>
                  <a:stretch>
                    <a:fillRect l="-6667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6F668CE-4928-F74A-9656-355A5740E6D8}"/>
                    </a:ext>
                  </a:extLst>
                </p:cNvPr>
                <p:cNvSpPr/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2. 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6F668CE-4928-F74A-9656-355A5740E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6573" y="2935085"/>
                  <a:ext cx="1302280" cy="693908"/>
                </a:xfrm>
                <a:prstGeom prst="rect">
                  <a:avLst/>
                </a:prstGeom>
                <a:blipFill>
                  <a:blip r:embed="rId4"/>
                  <a:stretch>
                    <a:fillRect l="-971" b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4FD28F7-2A5E-0B4F-8B6E-D5756F525195}"/>
                    </a:ext>
                  </a:extLst>
                </p:cNvPr>
                <p:cNvSpPr/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4FD28F7-2A5E-0B4F-8B6E-D5756F525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3934085"/>
                  <a:ext cx="1287853" cy="693138"/>
                </a:xfrm>
                <a:prstGeom prst="rect">
                  <a:avLst/>
                </a:prstGeom>
                <a:blipFill>
                  <a:blip r:embed="rId5"/>
                  <a:stretch>
                    <a:fillRect l="-980"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67B61E2-555E-C142-9E14-471CE6E54235}"/>
                    </a:ext>
                  </a:extLst>
                </p:cNvPr>
                <p:cNvSpPr/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4. 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en-US" sz="2400" b="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67B61E2-555E-C142-9E14-471CE6E54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6618" y="4980560"/>
                  <a:ext cx="1287853" cy="693908"/>
                </a:xfrm>
                <a:prstGeom prst="rect">
                  <a:avLst/>
                </a:prstGeom>
                <a:blipFill>
                  <a:blip r:embed="rId6"/>
                  <a:stretch>
                    <a:fillRect l="-980"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925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724</Words>
  <Application>Microsoft Macintosh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Week 1</vt:lpstr>
      <vt:lpstr>Week 1</vt:lpstr>
      <vt:lpstr>Week 1</vt:lpstr>
      <vt:lpstr>Week 1</vt:lpstr>
      <vt:lpstr>Week 2</vt:lpstr>
      <vt:lpstr>Week 2</vt:lpstr>
      <vt:lpstr>Week 2</vt:lpstr>
      <vt:lpstr>Week 2</vt:lpstr>
      <vt:lpstr>Week 2</vt:lpstr>
      <vt:lpstr>Week 2</vt:lpstr>
      <vt:lpstr>Week 3</vt:lpstr>
      <vt:lpstr>Week 3</vt:lpstr>
      <vt:lpstr>Week 3</vt:lpstr>
      <vt:lpstr>Week 3</vt:lpstr>
      <vt:lpstr>Week 3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60</cp:revision>
  <dcterms:created xsi:type="dcterms:W3CDTF">2021-09-27T08:57:52Z</dcterms:created>
  <dcterms:modified xsi:type="dcterms:W3CDTF">2021-10-04T22:57:24Z</dcterms:modified>
</cp:coreProperties>
</file>