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27" r:id="rId3"/>
    <p:sldId id="258" r:id="rId4"/>
    <p:sldId id="326" r:id="rId5"/>
    <p:sldId id="318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BA7F-40FA-9C49-A379-1C6D0E65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34D7F-9589-2F4B-9687-212B06368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6AE0-A549-F340-8CC5-E805586A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20EA-B510-7440-8F97-E371A4F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D8E2-E941-3C41-89C6-E58109F1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61CF-CDD4-3949-8514-AD8445C0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3BA93-2284-1C42-BE2D-E2587C0F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829D-746F-C34F-8CEA-624A5F5E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9997-0A2C-D248-8EAB-8915B4A1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DA4-D830-2341-97BA-A0F5F123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3BAD4-24A3-A648-A610-98353DE8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01F5-2B12-BA41-8E7B-C03EADB4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84E1-B7C8-F14A-8F90-009A8F1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6911-FCB5-2447-8D17-9FFED95A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AC03-4975-D849-8984-3108816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0FF1-2E8B-0F46-83F4-2017B798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280D-FC7D-1344-BE06-19FB4C35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B8A9-3E0C-8A4F-BDEE-99526566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662D-A40E-3444-AC63-995C33AA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45CC-505D-C44C-AD15-50D99957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ADF4-2D47-3A44-B4BB-A94D6EE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BF14-1528-844C-BACE-E86003AE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86A-4D83-474D-88C1-E58BAE01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A385-C754-8A4E-BFD4-079190F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A81D-E1F8-BF44-A6DF-7CA19FDC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3B7D-17D5-AA49-93B2-7FE1095F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A04-6C35-DC40-8DB0-6D368915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9B69-D55D-FA4D-8529-194AD706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DCEE-651C-DC4F-A7DE-9929BE7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A530-2E9E-234E-A851-FB4C244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1D0A-01A4-6547-AFED-5752A459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9B5-3DEF-CC42-AB19-9B44A48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6823-F107-304E-AA0F-E4EFAA4A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5B7-6247-9F43-B526-E48DDBB1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E5ED2-8CD4-7348-9D4B-D7BB52C7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C41D4-6D0B-FD47-B609-7814D319F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7BA43-56C7-A643-840F-30F3738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F81AE-E9F3-F143-830D-4C5B0B3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A42D-E66B-1945-A802-9E1A7534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F1E-D17D-BE47-BA6A-A7C67416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1889-7DDC-B544-BD40-7FCF99E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76E8C-3029-E549-9ED2-5C9EE637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0FE87-111A-C348-A931-942891B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CDBC5-55E4-0E40-9492-9B408A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56EF8-5DB7-2848-987A-692A205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2889C-2CFC-8845-B141-6B04DBC7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9F0-6169-E64F-9D72-91685239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6001-BFA9-8141-A7B4-85A94E74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684E-A207-2748-ACCE-7A99DF83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19B6-FC8E-7346-ADEA-1D968B7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3D7A-3B52-754B-911D-5356909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CB4D-AFA0-B64C-A5BB-C2A0E27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194-C34A-0D46-8D65-FF8916BB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EF9DE-2874-8E44-836C-5C5DD9B43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CF13F-EF39-BC42-8D47-4BD91974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29416-846E-2F48-A1A7-7279800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1F83-75F2-E04F-92A9-86720F8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7C89-84F1-8246-ACDD-778A2977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D9DA8-DD9E-6C48-827F-EE2AF09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DCC-FF40-7149-8305-CEB6C4E9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E005-25C2-AD43-8FD1-DA594B23D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1932-378F-164C-B083-8FF5DB5B2689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E04F-B428-EF43-8D52-C2A16362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2F74-9374-5F4C-A967-F6FA4B7B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13.png"/><Relationship Id="rId5" Type="http://schemas.openxmlformats.org/officeDocument/2006/relationships/image" Target="../media/image53.png"/><Relationship Id="rId10" Type="http://schemas.openxmlformats.org/officeDocument/2006/relationships/image" Target="../media/image63.png"/><Relationship Id="rId4" Type="http://schemas.openxmlformats.org/officeDocument/2006/relationships/image" Target="../media/image330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we’ve done so far this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104932" y="730202"/>
            <a:ext cx="4627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how that relates to the behavior of gases as they expand &amp; contract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Constructed Carnot cycles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5B14-05A4-3D45-A231-7A206750F7CE}"/>
              </a:ext>
            </a:extLst>
          </p:cNvPr>
          <p:cNvSpPr txBox="1"/>
          <p:nvPr/>
        </p:nvSpPr>
        <p:spPr>
          <a:xfrm>
            <a:off x="104932" y="3080158"/>
            <a:ext cx="2545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2DD56-F41C-FB4A-9A48-2B82128B6009}"/>
              </a:ext>
            </a:extLst>
          </p:cNvPr>
          <p:cNvSpPr txBox="1"/>
          <p:nvPr/>
        </p:nvSpPr>
        <p:spPr>
          <a:xfrm>
            <a:off x="104932" y="3741549"/>
            <a:ext cx="462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some analytical work</a:t>
            </a:r>
          </a:p>
        </p:txBody>
      </p:sp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3081510" y="312758"/>
            <a:ext cx="6028979" cy="65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38E464-FF7A-BB43-B55D-EA23A8564F54}"/>
                  </a:ext>
                </a:extLst>
              </p:cNvPr>
              <p:cNvSpPr/>
              <p:nvPr/>
            </p:nvSpPr>
            <p:spPr>
              <a:xfrm>
                <a:off x="3850718" y="332957"/>
                <a:ext cx="8457995" cy="67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𝑛𝑅𝑇𝑙𝑛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𝒏𝑹𝑻</m:t>
                            </m:r>
                          </m:den>
                        </m:f>
                      </m:e>
                    </m:d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38E464-FF7A-BB43-B55D-EA23A8564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18" y="332957"/>
                <a:ext cx="8457995" cy="67967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6BB4808-0E86-424B-A557-66DD59ACBD8A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55D6683-8AF7-4849-B7F4-26722BF038A3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70DAC84-C411-D944-9781-5F3324170B5F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EE2751A3-AF25-A548-9FEC-A7356E3880A0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Can 16">
                  <a:extLst>
                    <a:ext uri="{FF2B5EF4-FFF2-40B4-BE49-F238E27FC236}">
                      <a16:creationId xmlns:a16="http://schemas.microsoft.com/office/drawing/2014/main" id="{E74C3D26-B714-E64B-A184-A3F9A79218B7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46EAB2B-2A7D-C24B-95E0-9EA38DE8D653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1035346E-ADA4-3B40-B9A6-2B879F2BEA58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E0E856BA-DE2B-F148-8F07-24A6EDD235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BF1816E9-29A6-0148-9B47-CC2D0081A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C7AA67-2BC1-7146-B0A6-2E2974647257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0" name="Can 9">
                  <a:extLst>
                    <a:ext uri="{FF2B5EF4-FFF2-40B4-BE49-F238E27FC236}">
                      <a16:creationId xmlns:a16="http://schemas.microsoft.com/office/drawing/2014/main" id="{5B3463F7-9B43-E74B-874D-35C948F1E388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an 10">
                  <a:extLst>
                    <a:ext uri="{FF2B5EF4-FFF2-40B4-BE49-F238E27FC236}">
                      <a16:creationId xmlns:a16="http://schemas.microsoft.com/office/drawing/2014/main" id="{44A93AD2-D14D-434F-BD2C-25DD9D7A66EC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58DA261-B166-6549-AD48-21C62FE2E6D9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4" name="Down Arrow 13">
                    <a:extLst>
                      <a:ext uri="{FF2B5EF4-FFF2-40B4-BE49-F238E27FC236}">
                        <a16:creationId xmlns:a16="http://schemas.microsoft.com/office/drawing/2014/main" id="{F8B36164-299A-3F4B-90D9-A5EFBB0244CE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582F4195-DBDA-884F-AA75-5214C5880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B6191D2F-E29B-F445-B33E-9261127FC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9E8731ED-3697-3741-9031-13602E9253B6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F1BF8E-8B4A-8F44-BC44-F917F53B9405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9C0F5B-896C-924F-8CF0-B901EDC9A502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A8F59D-6551-0D47-9A58-BA4B8FAD49C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5B1447-7975-A84F-9E91-287B25049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7985CD5-A3DD-6E41-85D1-0B9883219100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A70E68D-7CA9-864B-B936-9ABD157698A1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CF1B6E75-49EE-094A-8702-D444769B8176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F14E53-D2B1-D547-91E4-4598278C0EA7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215F94-7216-DF43-956B-1490E06EF9EB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520583-2C72-0447-929D-153C34AC089A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BDC368A-0734-1B4B-AEFD-432332EEB458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74BD2F1-E6D3-2D44-84CA-48B60D111013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EF8508-BCF4-FE4B-9C74-64CC12F461CE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5A9734E-3D90-E047-A15F-5D45E6166967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9B10A3D-01E5-AD42-BA33-8501491EA689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Isothermal PV work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D8304A26-1226-C044-BDE0-DEB5DF6806F6}"/>
              </a:ext>
            </a:extLst>
          </p:cNvPr>
          <p:cNvSpPr/>
          <p:nvPr/>
        </p:nvSpPr>
        <p:spPr>
          <a:xfrm>
            <a:off x="5255267" y="449414"/>
            <a:ext cx="2263972" cy="1159318"/>
          </a:xfrm>
          <a:prstGeom prst="arc">
            <a:avLst>
              <a:gd name="adj1" fmla="val 315439"/>
              <a:gd name="adj2" fmla="val 10350524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20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84124" y="446701"/>
                <a:ext cx="5677000" cy="2116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2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124" y="446701"/>
                <a:ext cx="5677000" cy="2116028"/>
              </a:xfrm>
              <a:prstGeom prst="rect">
                <a:avLst/>
              </a:prstGeom>
              <a:blipFill>
                <a:blip r:embed="rId11"/>
                <a:stretch>
                  <a:fillRect l="-19687" t="-63473" b="-3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c 84">
            <a:extLst>
              <a:ext uri="{FF2B5EF4-FFF2-40B4-BE49-F238E27FC236}">
                <a16:creationId xmlns:a16="http://schemas.microsoft.com/office/drawing/2014/main" id="{E8912C3E-F0F2-1C47-A998-54B1881B9D2F}"/>
              </a:ext>
            </a:extLst>
          </p:cNvPr>
          <p:cNvSpPr/>
          <p:nvPr/>
        </p:nvSpPr>
        <p:spPr>
          <a:xfrm flipH="1">
            <a:off x="6564023" y="830090"/>
            <a:ext cx="794650" cy="1399922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adiabatic expansion of an ideal gas in terms of pressure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06007" y="218617"/>
                <a:ext cx="4099143" cy="220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0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0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3000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07" y="218617"/>
                <a:ext cx="4099143" cy="2200795"/>
              </a:xfrm>
              <a:prstGeom prst="rect">
                <a:avLst/>
              </a:prstGeom>
              <a:blipFill>
                <a:blip r:embed="rId11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c 84">
            <a:extLst>
              <a:ext uri="{FF2B5EF4-FFF2-40B4-BE49-F238E27FC236}">
                <a16:creationId xmlns:a16="http://schemas.microsoft.com/office/drawing/2014/main" id="{20A0183A-2A99-F34D-8A8A-CF09D9DAAC07}"/>
              </a:ext>
            </a:extLst>
          </p:cNvPr>
          <p:cNvSpPr/>
          <p:nvPr/>
        </p:nvSpPr>
        <p:spPr>
          <a:xfrm flipH="1">
            <a:off x="6331894" y="630525"/>
            <a:ext cx="794650" cy="1399922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2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Carnot cycle’s efficiency </a:t>
            </a:r>
            <a:r>
              <a:rPr lang="en-US" sz="2400" b="1" i="1" dirty="0"/>
              <a:t>is </a:t>
            </a:r>
            <a:r>
              <a:rPr lang="en-US" sz="2400" b="1" dirty="0"/>
              <a:t>the theoretical maximum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23443" y="842751"/>
                <a:ext cx="6346805" cy="515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said the theoretical maximum efficiency of a heat engine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𝑐𝑜𝑙𝑑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a Carnot cycle, it turns out that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𝐶𝑎𝑟𝑛𝑜𝑡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To get there, you can use the following: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3" y="842751"/>
                <a:ext cx="6346805" cy="5152885"/>
              </a:xfrm>
              <a:prstGeom prst="rect">
                <a:avLst/>
              </a:prstGeom>
              <a:blipFill>
                <a:blip r:embed="rId2"/>
                <a:stretch>
                  <a:fillRect l="-1397" t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7072132" y="1208749"/>
            <a:ext cx="5119868" cy="4166013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1" y="2174658"/>
                  <a:ext cx="641626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1" y="2174658"/>
                  <a:ext cx="641626" cy="457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980687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=−880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980687" cy="457231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648756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648756" cy="457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417818" y="4107318"/>
                  <a:ext cx="1825530" cy="4572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+880 </m:t>
                        </m:r>
                        <m:r>
                          <m:rPr>
                            <m:nor/>
                          </m:rPr>
                          <a:rPr lang="en-US" sz="2000" dirty="0" smtClean="0"/>
                          <m:t>J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818" y="4107318"/>
                  <a:ext cx="1825530" cy="457231"/>
                </a:xfrm>
                <a:prstGeom prst="rect">
                  <a:avLst/>
                </a:prstGeom>
                <a:blipFill>
                  <a:blip r:embed="rId7"/>
                  <a:stretch>
                    <a:fillRect t="-6250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Arc 12">
            <a:extLst>
              <a:ext uri="{FF2B5EF4-FFF2-40B4-BE49-F238E27FC236}">
                <a16:creationId xmlns:a16="http://schemas.microsoft.com/office/drawing/2014/main" id="{EF087E73-3611-E04E-9057-3A189B21F827}"/>
              </a:ext>
            </a:extLst>
          </p:cNvPr>
          <p:cNvSpPr/>
          <p:nvPr/>
        </p:nvSpPr>
        <p:spPr>
          <a:xfrm rot="16200000">
            <a:off x="2022108" y="3153832"/>
            <a:ext cx="663217" cy="1274875"/>
          </a:xfrm>
          <a:prstGeom prst="arc">
            <a:avLst>
              <a:gd name="adj1" fmla="val 4981034"/>
              <a:gd name="adj2" fmla="val 15900305"/>
            </a:avLst>
          </a:prstGeom>
          <a:ln w="635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2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244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</cp:revision>
  <cp:lastPrinted>2021-10-08T15:50:44Z</cp:lastPrinted>
  <dcterms:created xsi:type="dcterms:W3CDTF">2021-10-08T15:12:45Z</dcterms:created>
  <dcterms:modified xsi:type="dcterms:W3CDTF">2021-10-08T15:52:56Z</dcterms:modified>
</cp:coreProperties>
</file>