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07" r:id="rId2"/>
    <p:sldId id="317" r:id="rId3"/>
    <p:sldId id="306" r:id="rId4"/>
    <p:sldId id="309" r:id="rId5"/>
    <p:sldId id="311" r:id="rId6"/>
    <p:sldId id="301" r:id="rId7"/>
    <p:sldId id="312" r:id="rId8"/>
    <p:sldId id="313" r:id="rId9"/>
    <p:sldId id="314" r:id="rId10"/>
    <p:sldId id="315" r:id="rId11"/>
    <p:sldId id="316" r:id="rId12"/>
    <p:sldId id="303" r:id="rId13"/>
    <p:sldId id="318" r:id="rId14"/>
    <p:sldId id="319" r:id="rId15"/>
    <p:sldId id="320" r:id="rId16"/>
    <p:sldId id="321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26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33A43-1517-C940-AF9D-C3960415E15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ABB40-F5BC-034C-818D-2ABD4537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0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25EC-EC09-4541-B334-593ACCF1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650BC-0A48-774E-8024-891D83C7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EDDC-259B-BE4D-A65C-D18106A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287C-1CAD-A74F-B9AC-72CB1130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167B-1F19-BA49-8EF1-0ECBF3E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EAD-8D0A-064C-B2A2-02EADE0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F2AD4-2329-6E4F-8B08-B73144D5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25659-8790-D94E-A453-D38EDB2C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73EB-01ED-D144-9822-54517E64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FD9F-D3DB-7846-9DB2-031F0474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41928-B2DE-C14D-B805-B5338E0B7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BB99F-02F2-2941-BEB4-03C18E60D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F652-B101-A64D-AE78-70355316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BE91-FCD0-8B4B-A23C-2711E871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9CD3-0225-8041-B033-BF68D45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7DB3-8580-974C-AD64-1E3E9338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A51A-C006-3644-BACD-C1E39048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DB1E-83E8-C34E-9EAA-7A2B137F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89A0-EA37-D542-A585-F14B56C5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DFF4-9508-7241-9BBD-A49E28FF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CC1-04BA-C94E-B4C8-91B9D463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15A7-BBCD-624E-AF45-1EF452D9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6A-2F11-484B-90E8-67E91C09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2986-FF52-B448-9421-13DB6BDF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096B-3D94-7046-8C32-EBCFBA3B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C79B-277B-6E4C-818E-4915FFBC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2B59-DADF-EA41-BB63-19667A2B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855D8-0587-D84C-9301-FDDA93EE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E109-79DB-1E40-9566-B0CD7E3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8C376-EE3C-9845-827E-02CAE338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F94A-A8D4-7C43-9D20-46D4C441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5F33-8EC4-894C-91D8-73765A2C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C142B-7FBD-D844-B4AA-E54D85E6E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CB613-4DD2-6B40-9BA3-445AED0B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855C0-9B48-D443-9C90-C44F2F9DA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ED877-DD7A-7149-83B7-46E7FAFF2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0CBCB-86DC-3440-936C-D79B000E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A218B-F902-2E45-B077-F64946E0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97349-B4EB-0D41-81DE-01A4A7BC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61C3-095B-1140-A908-6FA361BA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F767F-B4A1-A849-A507-18E96001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4AD1F-D52C-B24C-B375-28C0CED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D96ED-A3F6-8D4A-B71E-12D552E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037DD-073E-0748-8DA1-63AEDA76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2F5C4-3FD0-C140-B0B2-E519A7EF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1C894-66A1-2645-A7DB-EBA1DDD8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1E38-6289-0942-A043-B363C46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04BC-8EEA-334F-B37A-8C1BF735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9070C-0C87-1444-9D57-1FF747C0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ADEF-5078-7347-8B53-74A460DE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7661-52E9-D64E-A7CF-35586EF5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E06F-4765-4944-BDDC-A9AEDC30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7BE0-A0DA-494C-987A-716F0ABC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6918F-4FC3-314D-BA81-0CF3F0CD7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5F755-7EAD-1441-AF2D-5A780816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22B0-A1C3-5742-9DBA-CA8F3534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FF82-7733-3146-8BFA-44F56FC0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4E4EF-CC4B-D140-A0C7-19D28A0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40B81-5752-2B46-8772-001BEC03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8A22-87BA-F74B-80F9-0BD7B0CC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A630-8759-5E4D-97E4-A8F7A0A9D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C4F2C-7EBD-FE40-B599-DC7485C0150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CD2FD-10D5-5243-A044-AC159AB8F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BB7A-AC71-0F43-B2AB-B3305F5C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77EBE-3F54-AD48-A460-5FBE1C0DEB09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 experiment is adiabatic, and no work is done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37633-36FA-A848-8EB3-537019B19F8F}"/>
              </a:ext>
            </a:extLst>
          </p:cNvPr>
          <p:cNvGrpSpPr/>
          <p:nvPr/>
        </p:nvGrpSpPr>
        <p:grpSpPr>
          <a:xfrm>
            <a:off x="1272209" y="834887"/>
            <a:ext cx="2716695" cy="2594114"/>
            <a:chOff x="1192696" y="1630017"/>
            <a:chExt cx="4381355" cy="4110383"/>
          </a:xfrm>
        </p:grpSpPr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265BF1E2-93BD-F943-901D-B7BE63AE07E0}"/>
                </a:ext>
              </a:extLst>
            </p:cNvPr>
            <p:cNvSpPr/>
            <p:nvPr/>
          </p:nvSpPr>
          <p:spPr>
            <a:xfrm>
              <a:off x="1192696" y="1630017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F0D6A543-C225-1940-AEC2-8915E318184A}"/>
                </a:ext>
              </a:extLst>
            </p:cNvPr>
            <p:cNvSpPr/>
            <p:nvPr/>
          </p:nvSpPr>
          <p:spPr>
            <a:xfrm>
              <a:off x="2230434" y="2790686"/>
              <a:ext cx="2305878" cy="1974574"/>
            </a:xfrm>
            <a:prstGeom prst="donut">
              <a:avLst>
                <a:gd name="adj" fmla="val 50000"/>
              </a:avLst>
            </a:prstGeom>
            <a:pattFill prst="pct5">
              <a:fgClr>
                <a:schemeClr val="tx1"/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CCCDE4-11C9-4041-A725-4B6E73A59005}"/>
              </a:ext>
            </a:extLst>
          </p:cNvPr>
          <p:cNvGrpSpPr/>
          <p:nvPr/>
        </p:nvGrpSpPr>
        <p:grpSpPr>
          <a:xfrm>
            <a:off x="1272209" y="3729382"/>
            <a:ext cx="2716696" cy="2594114"/>
            <a:chOff x="6428009" y="874639"/>
            <a:chExt cx="4381355" cy="4110384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C3871-015C-5F4F-83AB-A9FCADBF17E0}"/>
                </a:ext>
              </a:extLst>
            </p:cNvPr>
            <p:cNvSpPr/>
            <p:nvPr/>
          </p:nvSpPr>
          <p:spPr>
            <a:xfrm>
              <a:off x="6428009" y="874640"/>
              <a:ext cx="4381355" cy="4110383"/>
            </a:xfrm>
            <a:prstGeom prst="frame">
              <a:avLst>
                <a:gd name="adj1" fmla="val 50000"/>
              </a:avLst>
            </a:prstGeom>
            <a:pattFill prst="pct5">
              <a:fgClr>
                <a:schemeClr val="accent1"/>
              </a:fgClr>
              <a:bgClr>
                <a:schemeClr val="bg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60A7161-1A39-B14A-9329-EC6C88169B67}"/>
                </a:ext>
              </a:extLst>
            </p:cNvPr>
            <p:cNvSpPr/>
            <p:nvPr/>
          </p:nvSpPr>
          <p:spPr>
            <a:xfrm>
              <a:off x="6428009" y="874639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/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q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-&gt;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“isoenergetic process”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blipFill>
                <a:blip r:embed="rId2"/>
                <a:stretch>
                  <a:fillRect l="-264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BB1168-71A4-1F4E-9319-50818249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01" y="1020295"/>
            <a:ext cx="4931226" cy="4164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7BF463-998F-7D4C-B204-FE5E799B3E15}"/>
                  </a:ext>
                </a:extLst>
              </p:cNvPr>
              <p:cNvSpPr txBox="1"/>
              <p:nvPr/>
            </p:nvSpPr>
            <p:spPr>
              <a:xfrm>
                <a:off x="5128591" y="5184950"/>
                <a:ext cx="69176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 temperature change if it’s an ideal gas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Temperature would change if it’s a real gas</a:t>
                </a:r>
              </a:p>
              <a:p>
                <a:r>
                  <a:rPr lang="en-US" sz="2400" dirty="0"/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would tell us about intermolecular forces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7BF463-998F-7D4C-B204-FE5E799B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91" y="5184950"/>
                <a:ext cx="6917633" cy="1200329"/>
              </a:xfrm>
              <a:prstGeom prst="rect">
                <a:avLst/>
              </a:prstGeom>
              <a:blipFill>
                <a:blip r:embed="rId4"/>
                <a:stretch>
                  <a:fillRect l="-1282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7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71762" y="648213"/>
                <a:ext cx="10390221" cy="335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𝑃𝑉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   ... Definitions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… Adiabatic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𝐿𝐻𝑆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−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... PV work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... PV work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𝐿𝐻𝑆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648213"/>
                <a:ext cx="10390221" cy="3355214"/>
              </a:xfrm>
              <a:prstGeom prst="rect">
                <a:avLst/>
              </a:prstGeom>
              <a:blipFill>
                <a:blip r:embed="rId2"/>
                <a:stretch>
                  <a:fillRect l="-122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EA32A2-6F87-CC43-8993-90A198683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43"/>
          <a:stretch/>
        </p:blipFill>
        <p:spPr>
          <a:xfrm>
            <a:off x="3377295" y="3633718"/>
            <a:ext cx="4733036" cy="29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71762" y="648213"/>
                <a:ext cx="10390221" cy="335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𝑃𝑉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   ... Definitions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… Adiabatic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𝐿𝐻𝑆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−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... PV work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... PV work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𝐿𝐻𝑆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b="1" dirty="0"/>
                  <a:t>isenthalpic</a:t>
                </a:r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648213"/>
                <a:ext cx="10390221" cy="3355214"/>
              </a:xfrm>
              <a:prstGeom prst="rect">
                <a:avLst/>
              </a:prstGeom>
              <a:blipFill>
                <a:blip r:embed="rId2"/>
                <a:stretch>
                  <a:fillRect l="-977" t="-752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EA32A2-6F87-CC43-8993-90A198683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43"/>
          <a:stretch/>
        </p:blipFill>
        <p:spPr>
          <a:xfrm>
            <a:off x="3377295" y="3633718"/>
            <a:ext cx="4733036" cy="29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0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Application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404D31-897B-FD4F-8F48-D57581E75A30}"/>
              </a:ext>
            </a:extLst>
          </p:cNvPr>
          <p:cNvGrpSpPr/>
          <p:nvPr/>
        </p:nvGrpSpPr>
        <p:grpSpPr>
          <a:xfrm>
            <a:off x="69935" y="1253978"/>
            <a:ext cx="5581354" cy="4637987"/>
            <a:chOff x="69935" y="1253978"/>
            <a:chExt cx="5581354" cy="46379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3F9755-83EF-6445-A168-49B77016D40B}"/>
                </a:ext>
              </a:extLst>
            </p:cNvPr>
            <p:cNvGrpSpPr/>
            <p:nvPr/>
          </p:nvGrpSpPr>
          <p:grpSpPr>
            <a:xfrm>
              <a:off x="143732" y="1253978"/>
              <a:ext cx="5507557" cy="4005496"/>
              <a:chOff x="-36148" y="1253978"/>
              <a:chExt cx="5507557" cy="4005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05B460D-70B3-DC44-83E1-6591F0074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6148" y="1253978"/>
                <a:ext cx="5507557" cy="4005496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C522E95-F4B0-0E40-AA22-0945EE3BED85}"/>
                  </a:ext>
                </a:extLst>
              </p:cNvPr>
              <p:cNvCxnSpPr/>
              <p:nvPr/>
            </p:nvCxnSpPr>
            <p:spPr>
              <a:xfrm>
                <a:off x="3342806" y="1494234"/>
                <a:ext cx="509666" cy="3347588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EF4C3B-322B-2840-A75B-93248DEFAC04}"/>
                </a:ext>
              </a:extLst>
            </p:cNvPr>
            <p:cNvSpPr txBox="1"/>
            <p:nvPr/>
          </p:nvSpPr>
          <p:spPr>
            <a:xfrm>
              <a:off x="2717630" y="5430300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 (K)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2B4E-7222-5344-A787-CA4234527B06}"/>
                </a:ext>
              </a:extLst>
            </p:cNvPr>
            <p:cNvSpPr txBox="1"/>
            <p:nvPr/>
          </p:nvSpPr>
          <p:spPr>
            <a:xfrm>
              <a:off x="69935" y="2937195"/>
              <a:ext cx="109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 (</a:t>
              </a:r>
              <a:r>
                <a:rPr lang="en-US" sz="2400" dirty="0" err="1"/>
                <a:t>atm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2F21BFB-1E6E-7544-80CB-874B11F82076}"/>
              </a:ext>
            </a:extLst>
          </p:cNvPr>
          <p:cNvGrpSpPr/>
          <p:nvPr/>
        </p:nvGrpSpPr>
        <p:grpSpPr>
          <a:xfrm>
            <a:off x="3777512" y="1351621"/>
            <a:ext cx="8414488" cy="3965380"/>
            <a:chOff x="7606332" y="3147191"/>
            <a:chExt cx="4216897" cy="2785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9F1049-03FE-7349-B5F4-5E5E6ADAF3C6}"/>
                    </a:ext>
                  </a:extLst>
                </p:cNvPr>
                <p:cNvSpPr txBox="1"/>
                <p:nvPr/>
              </p:nvSpPr>
              <p:spPr>
                <a:xfrm>
                  <a:off x="8555159" y="3147191"/>
                  <a:ext cx="3268070" cy="278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Formally, the slope on a contour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a14:m>
                  <a:r>
                    <a:rPr lang="en-US" sz="2400" dirty="0"/>
                    <a:t> , and called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 (“Joule-Thomson coefficient”)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To an approximation, we could call this slope constant, and say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a14:m>
                  <a:r>
                    <a:rPr lang="en-US" sz="2400" dirty="0"/>
                    <a:t> . Then we measure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 from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2400" dirty="0"/>
                    <a:t>.</a:t>
                  </a:r>
                </a:p>
                <a:p>
                  <a:endParaRPr lang="en-US" sz="2400" dirty="0"/>
                </a:p>
                <a:p>
                  <a:r>
                    <a:rPr lang="en-US" sz="2400" b="1" dirty="0"/>
                    <a:t>This example</a:t>
                  </a:r>
                  <a:r>
                    <a:rPr lang="en-US" sz="2400" dirty="0"/>
                    <a:t>: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=+50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a14:m>
                  <a:r>
                    <a:rPr lang="en-US" sz="2400" dirty="0"/>
                    <a:t> when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−1000 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atm</m:t>
                      </m:r>
                    </m:oMath>
                  </a14:m>
                  <a:r>
                    <a:rPr lang="en-US" sz="2400" dirty="0"/>
                    <a:t> so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=−0.05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𝑎𝑡𝑚</m:t>
                          </m:r>
                        </m:den>
                      </m:f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9F1049-03FE-7349-B5F4-5E5E6ADAF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159" y="3147191"/>
                  <a:ext cx="3268070" cy="2785778"/>
                </a:xfrm>
                <a:prstGeom prst="rect">
                  <a:avLst/>
                </a:prstGeom>
                <a:blipFill>
                  <a:blip r:embed="rId3"/>
                  <a:stretch>
                    <a:fillRect l="-1362" b="-3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CC6D1B-AB36-414D-A22D-38ACBB66B21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7606332" y="4416978"/>
              <a:ext cx="92471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154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3443" y="189298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1" dirty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b="1" dirty="0"/>
                  <a:t>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189298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77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23443" y="1134159"/>
                <a:ext cx="7648163" cy="253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Differential Equation of state for enthalpy is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dirty="0"/>
                  <a:t>Look at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…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1134159"/>
                <a:ext cx="7648163" cy="2539798"/>
              </a:xfrm>
              <a:prstGeom prst="rect">
                <a:avLst/>
              </a:prstGeom>
              <a:blipFill>
                <a:blip r:embed="rId3"/>
                <a:stretch>
                  <a:fillRect l="-116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C598D-B618-C943-BCB3-D09435A7A716}"/>
              </a:ext>
            </a:extLst>
          </p:cNvPr>
          <p:cNvGrpSpPr/>
          <p:nvPr/>
        </p:nvGrpSpPr>
        <p:grpSpPr>
          <a:xfrm>
            <a:off x="6762701" y="417251"/>
            <a:ext cx="4135146" cy="2929977"/>
            <a:chOff x="69935" y="1253978"/>
            <a:chExt cx="5581354" cy="46379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6E34BEA-9333-3B4B-B6D0-546AB6B7F750}"/>
                </a:ext>
              </a:extLst>
            </p:cNvPr>
            <p:cNvGrpSpPr/>
            <p:nvPr/>
          </p:nvGrpSpPr>
          <p:grpSpPr>
            <a:xfrm>
              <a:off x="143732" y="1253978"/>
              <a:ext cx="5507557" cy="4005496"/>
              <a:chOff x="-36148" y="1253978"/>
              <a:chExt cx="5507557" cy="400549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ADD7559-062C-2C42-8970-0A333C770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148" y="1253978"/>
                <a:ext cx="5507557" cy="4005496"/>
              </a:xfrm>
              <a:prstGeom prst="rect">
                <a:avLst/>
              </a:prstGeom>
            </p:spPr>
          </p:pic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5B986B5-EC5C-7F46-B412-F8F0228A64D3}"/>
                  </a:ext>
                </a:extLst>
              </p:cNvPr>
              <p:cNvCxnSpPr/>
              <p:nvPr/>
            </p:nvCxnSpPr>
            <p:spPr>
              <a:xfrm>
                <a:off x="3342806" y="1494234"/>
                <a:ext cx="509666" cy="3347588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D6805-6045-F846-9C4A-91224F69F32D}"/>
                </a:ext>
              </a:extLst>
            </p:cNvPr>
            <p:cNvSpPr txBox="1"/>
            <p:nvPr/>
          </p:nvSpPr>
          <p:spPr>
            <a:xfrm>
              <a:off x="2717630" y="543030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F5DC95-3EB6-104A-BE6B-F7ED5EAC09AC}"/>
                </a:ext>
              </a:extLst>
            </p:cNvPr>
            <p:cNvSpPr txBox="1"/>
            <p:nvPr/>
          </p:nvSpPr>
          <p:spPr>
            <a:xfrm>
              <a:off x="69935" y="29371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05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3443" y="189298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1" dirty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b="1" dirty="0"/>
                  <a:t>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189298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77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23443" y="1134159"/>
                <a:ext cx="7648163" cy="253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Differential Equation of state for enthalpy is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dirty="0"/>
                  <a:t>Look at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1134159"/>
                <a:ext cx="7648163" cy="2539798"/>
              </a:xfrm>
              <a:prstGeom prst="rect">
                <a:avLst/>
              </a:prstGeom>
              <a:blipFill>
                <a:blip r:embed="rId3"/>
                <a:stretch>
                  <a:fillRect l="-116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C598D-B618-C943-BCB3-D09435A7A716}"/>
              </a:ext>
            </a:extLst>
          </p:cNvPr>
          <p:cNvGrpSpPr/>
          <p:nvPr/>
        </p:nvGrpSpPr>
        <p:grpSpPr>
          <a:xfrm>
            <a:off x="6762701" y="417251"/>
            <a:ext cx="4135146" cy="2929977"/>
            <a:chOff x="69935" y="1253978"/>
            <a:chExt cx="5581354" cy="46379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6E34BEA-9333-3B4B-B6D0-546AB6B7F750}"/>
                </a:ext>
              </a:extLst>
            </p:cNvPr>
            <p:cNvGrpSpPr/>
            <p:nvPr/>
          </p:nvGrpSpPr>
          <p:grpSpPr>
            <a:xfrm>
              <a:off x="143732" y="1253978"/>
              <a:ext cx="5507557" cy="4005496"/>
              <a:chOff x="-36148" y="1253978"/>
              <a:chExt cx="5507557" cy="400549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ADD7559-062C-2C42-8970-0A333C770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148" y="1253978"/>
                <a:ext cx="5507557" cy="4005496"/>
              </a:xfrm>
              <a:prstGeom prst="rect">
                <a:avLst/>
              </a:prstGeom>
            </p:spPr>
          </p:pic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5B986B5-EC5C-7F46-B412-F8F0228A64D3}"/>
                  </a:ext>
                </a:extLst>
              </p:cNvPr>
              <p:cNvCxnSpPr/>
              <p:nvPr/>
            </p:nvCxnSpPr>
            <p:spPr>
              <a:xfrm>
                <a:off x="3342806" y="1494234"/>
                <a:ext cx="509666" cy="3347588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D6805-6045-F846-9C4A-91224F69F32D}"/>
                </a:ext>
              </a:extLst>
            </p:cNvPr>
            <p:cNvSpPr txBox="1"/>
            <p:nvPr/>
          </p:nvSpPr>
          <p:spPr>
            <a:xfrm>
              <a:off x="2717630" y="543030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F5DC95-3EB6-104A-BE6B-F7ED5EAC09AC}"/>
                </a:ext>
              </a:extLst>
            </p:cNvPr>
            <p:cNvSpPr txBox="1"/>
            <p:nvPr/>
          </p:nvSpPr>
          <p:spPr>
            <a:xfrm>
              <a:off x="69935" y="29371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559BCBEC-C500-7F4F-A9DA-38BCF8E8A128}"/>
              </a:ext>
            </a:extLst>
          </p:cNvPr>
          <p:cNvSpPr/>
          <p:nvPr/>
        </p:nvSpPr>
        <p:spPr>
          <a:xfrm rot="5400000">
            <a:off x="490330" y="3402287"/>
            <a:ext cx="159026" cy="702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A46A84F-384F-CC49-A330-E822A714BFAB}"/>
              </a:ext>
            </a:extLst>
          </p:cNvPr>
          <p:cNvSpPr/>
          <p:nvPr/>
        </p:nvSpPr>
        <p:spPr>
          <a:xfrm rot="5400000">
            <a:off x="2053450" y="3402287"/>
            <a:ext cx="159026" cy="702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43467EB-58A1-554D-A2C2-A4FA0B824BFC}"/>
              </a:ext>
            </a:extLst>
          </p:cNvPr>
          <p:cNvSpPr/>
          <p:nvPr/>
        </p:nvSpPr>
        <p:spPr>
          <a:xfrm rot="5400000">
            <a:off x="3616570" y="3378887"/>
            <a:ext cx="159026" cy="702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7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3443" y="189298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1" dirty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b="1" dirty="0"/>
                  <a:t>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189298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77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23443" y="1134159"/>
                <a:ext cx="7648163" cy="253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Differential Equation of state for enthalpy is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dirty="0"/>
                  <a:t>Look at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1134159"/>
                <a:ext cx="7648163" cy="2539798"/>
              </a:xfrm>
              <a:prstGeom prst="rect">
                <a:avLst/>
              </a:prstGeom>
              <a:blipFill>
                <a:blip r:embed="rId3"/>
                <a:stretch>
                  <a:fillRect l="-116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C598D-B618-C943-BCB3-D09435A7A716}"/>
              </a:ext>
            </a:extLst>
          </p:cNvPr>
          <p:cNvGrpSpPr/>
          <p:nvPr/>
        </p:nvGrpSpPr>
        <p:grpSpPr>
          <a:xfrm>
            <a:off x="6762701" y="417251"/>
            <a:ext cx="4135146" cy="2929977"/>
            <a:chOff x="69935" y="1253978"/>
            <a:chExt cx="5581354" cy="46379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6E34BEA-9333-3B4B-B6D0-546AB6B7F750}"/>
                </a:ext>
              </a:extLst>
            </p:cNvPr>
            <p:cNvGrpSpPr/>
            <p:nvPr/>
          </p:nvGrpSpPr>
          <p:grpSpPr>
            <a:xfrm>
              <a:off x="143732" y="1253978"/>
              <a:ext cx="5507557" cy="4005496"/>
              <a:chOff x="-36148" y="1253978"/>
              <a:chExt cx="5507557" cy="400549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ADD7559-062C-2C42-8970-0A333C770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148" y="1253978"/>
                <a:ext cx="5507557" cy="4005496"/>
              </a:xfrm>
              <a:prstGeom prst="rect">
                <a:avLst/>
              </a:prstGeom>
            </p:spPr>
          </p:pic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5B986B5-EC5C-7F46-B412-F8F0228A64D3}"/>
                  </a:ext>
                </a:extLst>
              </p:cNvPr>
              <p:cNvCxnSpPr/>
              <p:nvPr/>
            </p:nvCxnSpPr>
            <p:spPr>
              <a:xfrm>
                <a:off x="3342806" y="1494234"/>
                <a:ext cx="509666" cy="3347588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D6805-6045-F846-9C4A-91224F69F32D}"/>
                </a:ext>
              </a:extLst>
            </p:cNvPr>
            <p:cNvSpPr txBox="1"/>
            <p:nvPr/>
          </p:nvSpPr>
          <p:spPr>
            <a:xfrm>
              <a:off x="2717630" y="543030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F5DC95-3EB6-104A-BE6B-F7ED5EAC09AC}"/>
                </a:ext>
              </a:extLst>
            </p:cNvPr>
            <p:cNvSpPr txBox="1"/>
            <p:nvPr/>
          </p:nvSpPr>
          <p:spPr>
            <a:xfrm>
              <a:off x="69935" y="29371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559BCBEC-C500-7F4F-A9DA-38BCF8E8A128}"/>
              </a:ext>
            </a:extLst>
          </p:cNvPr>
          <p:cNvSpPr/>
          <p:nvPr/>
        </p:nvSpPr>
        <p:spPr>
          <a:xfrm rot="5400000">
            <a:off x="490330" y="3402287"/>
            <a:ext cx="159026" cy="702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A46A84F-384F-CC49-A330-E822A714BFAB}"/>
              </a:ext>
            </a:extLst>
          </p:cNvPr>
          <p:cNvSpPr/>
          <p:nvPr/>
        </p:nvSpPr>
        <p:spPr>
          <a:xfrm rot="5400000">
            <a:off x="2053450" y="3402287"/>
            <a:ext cx="159026" cy="702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43467EB-58A1-554D-A2C2-A4FA0B824BFC}"/>
              </a:ext>
            </a:extLst>
          </p:cNvPr>
          <p:cNvSpPr/>
          <p:nvPr/>
        </p:nvSpPr>
        <p:spPr>
          <a:xfrm rot="5400000">
            <a:off x="3616570" y="3378887"/>
            <a:ext cx="159026" cy="702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14954-75EE-E641-BB6D-C3EB53D813D3}"/>
              </a:ext>
            </a:extLst>
          </p:cNvPr>
          <p:cNvSpPr txBox="1"/>
          <p:nvPr/>
        </p:nvSpPr>
        <p:spPr>
          <a:xfrm>
            <a:off x="404190" y="3926320"/>
            <a:ext cx="70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B40DCE-DAC2-344F-BFCD-9D5FF2311A6F}"/>
                  </a:ext>
                </a:extLst>
              </p:cNvPr>
              <p:cNvSpPr txBox="1"/>
              <p:nvPr/>
            </p:nvSpPr>
            <p:spPr>
              <a:xfrm>
                <a:off x="1781780" y="3926319"/>
                <a:ext cx="702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B40DCE-DAC2-344F-BFCD-9D5FF231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780" y="3926319"/>
                <a:ext cx="702366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FB51E8-CB5B-0B4E-954B-D3D7FCF10136}"/>
              </a:ext>
            </a:extLst>
          </p:cNvPr>
          <p:cNvSpPr txBox="1"/>
          <p:nvPr/>
        </p:nvSpPr>
        <p:spPr>
          <a:xfrm>
            <a:off x="3510231" y="3926319"/>
            <a:ext cx="70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10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3443" y="189298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1" dirty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b="1" dirty="0"/>
                  <a:t>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189298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77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23443" y="1134159"/>
                <a:ext cx="7648163" cy="253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Differential Equation of state for enthalpy is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dirty="0"/>
                  <a:t>Look at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1134159"/>
                <a:ext cx="7648163" cy="2539798"/>
              </a:xfrm>
              <a:prstGeom prst="rect">
                <a:avLst/>
              </a:prstGeom>
              <a:blipFill>
                <a:blip r:embed="rId3"/>
                <a:stretch>
                  <a:fillRect l="-1161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C598D-B618-C943-BCB3-D09435A7A716}"/>
              </a:ext>
            </a:extLst>
          </p:cNvPr>
          <p:cNvGrpSpPr/>
          <p:nvPr/>
        </p:nvGrpSpPr>
        <p:grpSpPr>
          <a:xfrm>
            <a:off x="6762701" y="417251"/>
            <a:ext cx="4135146" cy="2929977"/>
            <a:chOff x="69935" y="1253978"/>
            <a:chExt cx="5581354" cy="46379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6E34BEA-9333-3B4B-B6D0-546AB6B7F750}"/>
                </a:ext>
              </a:extLst>
            </p:cNvPr>
            <p:cNvGrpSpPr/>
            <p:nvPr/>
          </p:nvGrpSpPr>
          <p:grpSpPr>
            <a:xfrm>
              <a:off x="143732" y="1253978"/>
              <a:ext cx="5507557" cy="4005496"/>
              <a:chOff x="-36148" y="1253978"/>
              <a:chExt cx="5507557" cy="400549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ADD7559-062C-2C42-8970-0A333C770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148" y="1253978"/>
                <a:ext cx="5507557" cy="4005496"/>
              </a:xfrm>
              <a:prstGeom prst="rect">
                <a:avLst/>
              </a:prstGeom>
            </p:spPr>
          </p:pic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5B986B5-EC5C-7F46-B412-F8F0228A64D3}"/>
                  </a:ext>
                </a:extLst>
              </p:cNvPr>
              <p:cNvCxnSpPr/>
              <p:nvPr/>
            </p:nvCxnSpPr>
            <p:spPr>
              <a:xfrm>
                <a:off x="3342806" y="1494234"/>
                <a:ext cx="509666" cy="3347588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D6805-6045-F846-9C4A-91224F69F32D}"/>
                </a:ext>
              </a:extLst>
            </p:cNvPr>
            <p:cNvSpPr txBox="1"/>
            <p:nvPr/>
          </p:nvSpPr>
          <p:spPr>
            <a:xfrm>
              <a:off x="2717630" y="543030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F5DC95-3EB6-104A-BE6B-F7ED5EAC09AC}"/>
                </a:ext>
              </a:extLst>
            </p:cNvPr>
            <p:cNvSpPr txBox="1"/>
            <p:nvPr/>
          </p:nvSpPr>
          <p:spPr>
            <a:xfrm>
              <a:off x="69935" y="29371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559BCBEC-C500-7F4F-A9DA-38BCF8E8A128}"/>
              </a:ext>
            </a:extLst>
          </p:cNvPr>
          <p:cNvSpPr/>
          <p:nvPr/>
        </p:nvSpPr>
        <p:spPr>
          <a:xfrm rot="5400000">
            <a:off x="490330" y="3402287"/>
            <a:ext cx="159026" cy="702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A46A84F-384F-CC49-A330-E822A714BFAB}"/>
              </a:ext>
            </a:extLst>
          </p:cNvPr>
          <p:cNvSpPr/>
          <p:nvPr/>
        </p:nvSpPr>
        <p:spPr>
          <a:xfrm rot="5400000">
            <a:off x="2053450" y="3402287"/>
            <a:ext cx="159026" cy="702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43467EB-58A1-554D-A2C2-A4FA0B824BFC}"/>
              </a:ext>
            </a:extLst>
          </p:cNvPr>
          <p:cNvSpPr/>
          <p:nvPr/>
        </p:nvSpPr>
        <p:spPr>
          <a:xfrm rot="5400000">
            <a:off x="3616570" y="3378887"/>
            <a:ext cx="159026" cy="702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14954-75EE-E641-BB6D-C3EB53D813D3}"/>
              </a:ext>
            </a:extLst>
          </p:cNvPr>
          <p:cNvSpPr txBox="1"/>
          <p:nvPr/>
        </p:nvSpPr>
        <p:spPr>
          <a:xfrm>
            <a:off x="404190" y="3926320"/>
            <a:ext cx="70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B40DCE-DAC2-344F-BFCD-9D5FF2311A6F}"/>
                  </a:ext>
                </a:extLst>
              </p:cNvPr>
              <p:cNvSpPr txBox="1"/>
              <p:nvPr/>
            </p:nvSpPr>
            <p:spPr>
              <a:xfrm>
                <a:off x="1781780" y="3926319"/>
                <a:ext cx="702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B40DCE-DAC2-344F-BFCD-9D5FF231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780" y="3926319"/>
                <a:ext cx="702366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FB51E8-CB5B-0B4E-954B-D3D7FCF10136}"/>
              </a:ext>
            </a:extLst>
          </p:cNvPr>
          <p:cNvSpPr txBox="1"/>
          <p:nvPr/>
        </p:nvSpPr>
        <p:spPr>
          <a:xfrm>
            <a:off x="3510231" y="3926319"/>
            <a:ext cx="70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BF719F-FE42-F846-A302-92D092B1CFD0}"/>
                  </a:ext>
                </a:extLst>
              </p:cNvPr>
              <p:cNvSpPr txBox="1"/>
              <p:nvPr/>
            </p:nvSpPr>
            <p:spPr>
              <a:xfrm>
                <a:off x="3048000" y="479971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BF719F-FE42-F846-A302-92D092B1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99711"/>
                <a:ext cx="609600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4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442127" y="1305106"/>
                <a:ext cx="10485703" cy="2093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we learned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Architecture of adiabatic Joule-Thomson and Joule experiments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Why the adiabatic Joule-Thomson experiment is isenthalpic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use </a:t>
                </a:r>
                <a:r>
                  <a:rPr lang="en-US" sz="2400" dirty="0" err="1"/>
                  <a:t>isenthalps</a:t>
                </a:r>
                <a:r>
                  <a:rPr lang="en-US" sz="2400" dirty="0"/>
                  <a:t> and slopes of H(T,P) to compute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𝑖𝑛𝑣𝑒𝑟𝑠𝑖𝑜𝑛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𝑏𝑅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7" y="1305106"/>
                <a:ext cx="10485703" cy="2093971"/>
              </a:xfrm>
              <a:prstGeom prst="rect">
                <a:avLst/>
              </a:prstGeom>
              <a:blipFill>
                <a:blip r:embed="rId2"/>
                <a:stretch>
                  <a:fillRect l="-969" t="-2410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77EBE-3F54-AD48-A460-5FBE1C0DEB09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 experiment is adiabatic, and no work is done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37633-36FA-A848-8EB3-537019B19F8F}"/>
              </a:ext>
            </a:extLst>
          </p:cNvPr>
          <p:cNvGrpSpPr/>
          <p:nvPr/>
        </p:nvGrpSpPr>
        <p:grpSpPr>
          <a:xfrm>
            <a:off x="1272209" y="834887"/>
            <a:ext cx="2716695" cy="2594114"/>
            <a:chOff x="1192696" y="1630017"/>
            <a:chExt cx="4381355" cy="4110383"/>
          </a:xfrm>
        </p:grpSpPr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265BF1E2-93BD-F943-901D-B7BE63AE07E0}"/>
                </a:ext>
              </a:extLst>
            </p:cNvPr>
            <p:cNvSpPr/>
            <p:nvPr/>
          </p:nvSpPr>
          <p:spPr>
            <a:xfrm>
              <a:off x="1192696" y="1630017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F0D6A543-C225-1940-AEC2-8915E318184A}"/>
                </a:ext>
              </a:extLst>
            </p:cNvPr>
            <p:cNvSpPr/>
            <p:nvPr/>
          </p:nvSpPr>
          <p:spPr>
            <a:xfrm>
              <a:off x="2230434" y="2790686"/>
              <a:ext cx="2305878" cy="1974574"/>
            </a:xfrm>
            <a:prstGeom prst="donut">
              <a:avLst>
                <a:gd name="adj" fmla="val 50000"/>
              </a:avLst>
            </a:prstGeom>
            <a:pattFill prst="pct5">
              <a:fgClr>
                <a:schemeClr val="tx1"/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CCCDE4-11C9-4041-A725-4B6E73A59005}"/>
              </a:ext>
            </a:extLst>
          </p:cNvPr>
          <p:cNvGrpSpPr/>
          <p:nvPr/>
        </p:nvGrpSpPr>
        <p:grpSpPr>
          <a:xfrm>
            <a:off x="1272209" y="3729382"/>
            <a:ext cx="2716696" cy="2594114"/>
            <a:chOff x="6428009" y="874639"/>
            <a:chExt cx="4381355" cy="4110384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C3871-015C-5F4F-83AB-A9FCADBF17E0}"/>
                </a:ext>
              </a:extLst>
            </p:cNvPr>
            <p:cNvSpPr/>
            <p:nvPr/>
          </p:nvSpPr>
          <p:spPr>
            <a:xfrm>
              <a:off x="6428009" y="874640"/>
              <a:ext cx="4381355" cy="4110383"/>
            </a:xfrm>
            <a:prstGeom prst="frame">
              <a:avLst>
                <a:gd name="adj1" fmla="val 50000"/>
              </a:avLst>
            </a:prstGeom>
            <a:pattFill prst="pct5">
              <a:fgClr>
                <a:schemeClr val="accent1"/>
              </a:fgClr>
              <a:bgClr>
                <a:schemeClr val="bg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60A7161-1A39-B14A-9329-EC6C88169B67}"/>
                </a:ext>
              </a:extLst>
            </p:cNvPr>
            <p:cNvSpPr/>
            <p:nvPr/>
          </p:nvSpPr>
          <p:spPr>
            <a:xfrm>
              <a:off x="6428009" y="874639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/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q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-&gt;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“isoenergetic process”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blipFill>
                <a:blip r:embed="rId2"/>
                <a:stretch>
                  <a:fillRect l="-264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BB1168-71A4-1F4E-9319-50818249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01" y="1020295"/>
            <a:ext cx="4931226" cy="416465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1DAF541-CA7A-6E48-9200-31F0E4BCA1CF}"/>
              </a:ext>
            </a:extLst>
          </p:cNvPr>
          <p:cNvGrpSpPr/>
          <p:nvPr/>
        </p:nvGrpSpPr>
        <p:grpSpPr>
          <a:xfrm>
            <a:off x="4108174" y="4074589"/>
            <a:ext cx="3316113" cy="2594113"/>
            <a:chOff x="879891" y="811602"/>
            <a:chExt cx="5691522" cy="34623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6ADF97-2783-A049-9A0D-86C47D76B136}"/>
                </a:ext>
              </a:extLst>
            </p:cNvPr>
            <p:cNvSpPr txBox="1"/>
            <p:nvPr/>
          </p:nvSpPr>
          <p:spPr>
            <a:xfrm>
              <a:off x="5428242" y="3911190"/>
              <a:ext cx="1143171" cy="36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pic>
          <p:nvPicPr>
            <p:cNvPr id="26" name="Picture 2" descr="https://upload.wikimedia.org/wikipedia/commons/thumb/5/51/12-6-Lennard-Jones-Potential.svg/512px-12-6-Lennard-Jones-Potential.svg.png">
              <a:extLst>
                <a:ext uri="{FF2B5EF4-FFF2-40B4-BE49-F238E27FC236}">
                  <a16:creationId xmlns:a16="http://schemas.microsoft.com/office/drawing/2014/main" id="{4375BF58-F8B0-7E4B-966E-9706386CF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95"/>
            <a:stretch/>
          </p:blipFill>
          <p:spPr bwMode="auto">
            <a:xfrm>
              <a:off x="879891" y="811602"/>
              <a:ext cx="5023764" cy="319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FCF4CD-D37F-9D4E-BA02-5AFED7C6459D}"/>
              </a:ext>
            </a:extLst>
          </p:cNvPr>
          <p:cNvSpPr txBox="1"/>
          <p:nvPr/>
        </p:nvSpPr>
        <p:spPr>
          <a:xfrm>
            <a:off x="7154493" y="5184950"/>
            <a:ext cx="4757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Climbing uphill in potential energy would cause molecules to slow down, hence lower temperature </a:t>
            </a:r>
          </a:p>
        </p:txBody>
      </p:sp>
    </p:spTree>
    <p:extLst>
      <p:ext uri="{BB962C8B-B14F-4D97-AF65-F5344CB8AC3E}">
        <p14:creationId xmlns:p14="http://schemas.microsoft.com/office/powerpoint/2010/main" val="15087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35" y="1657529"/>
            <a:ext cx="5039223" cy="3816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2591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 experiment is also adiabatic, but work is done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7B907-7944-9341-AE62-C3C8DFAFE256}"/>
                  </a:ext>
                </a:extLst>
              </p:cNvPr>
              <p:cNvSpPr txBox="1"/>
              <p:nvPr/>
            </p:nvSpPr>
            <p:spPr>
              <a:xfrm>
                <a:off x="8406646" y="291562"/>
                <a:ext cx="33528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q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-&gt;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“isenthalpic process”</a:t>
                </a:r>
              </a:p>
              <a:p>
                <a:r>
                  <a:rPr lang="en-US" sz="2400" dirty="0"/>
                  <a:t>(we’ll prove this in a bit)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7B907-7944-9341-AE62-C3C8DFAFE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646" y="291562"/>
                <a:ext cx="3352801" cy="1569660"/>
              </a:xfrm>
              <a:prstGeom prst="rect">
                <a:avLst/>
              </a:prstGeom>
              <a:blipFill>
                <a:blip r:embed="rId4"/>
                <a:stretch>
                  <a:fillRect l="-2642" t="-241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4766413-00AA-074E-BBD9-BCE265E1C7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943"/>
          <a:stretch/>
        </p:blipFill>
        <p:spPr>
          <a:xfrm>
            <a:off x="528077" y="1977196"/>
            <a:ext cx="4733036" cy="2903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490160-8308-7D4F-B09E-60C1629C5F74}"/>
                  </a:ext>
                </a:extLst>
              </p:cNvPr>
              <p:cNvSpPr txBox="1"/>
              <p:nvPr/>
            </p:nvSpPr>
            <p:spPr>
              <a:xfrm>
                <a:off x="5128591" y="5184950"/>
                <a:ext cx="69176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 temperature change if it’s an ideal gas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Temperature would change if it’s a real gas</a:t>
                </a:r>
              </a:p>
              <a:p>
                <a:r>
                  <a:rPr lang="en-US" sz="2400" dirty="0"/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would tell us about intermolecular forces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490160-8308-7D4F-B09E-60C1629C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91" y="5184950"/>
                <a:ext cx="6917633" cy="1200329"/>
              </a:xfrm>
              <a:prstGeom prst="rect">
                <a:avLst/>
              </a:prstGeom>
              <a:blipFill>
                <a:blip r:embed="rId6"/>
                <a:stretch>
                  <a:fillRect l="-1282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11A9820-7E49-3040-B162-1849E8DBEE61}"/>
              </a:ext>
            </a:extLst>
          </p:cNvPr>
          <p:cNvSpPr/>
          <p:nvPr/>
        </p:nvSpPr>
        <p:spPr>
          <a:xfrm>
            <a:off x="359899" y="5738948"/>
            <a:ext cx="3271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https://encyclopedia2.thefreedictionary.com/</a:t>
            </a:r>
            <a:r>
              <a:rPr lang="en-US" dirty="0" err="1"/>
              <a:t>Joule-Thomson+Effect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34" y="2099582"/>
            <a:ext cx="5679045" cy="4301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2591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/>
              <p:nvPr/>
            </p:nvSpPr>
            <p:spPr>
              <a:xfrm>
                <a:off x="171762" y="1103238"/>
                <a:ext cx="12020238" cy="319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(we’ll derive this too)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</a:t>
                </a:r>
                <a:r>
                  <a:rPr lang="en-US" sz="2400" b="0" dirty="0">
                    <a:ea typeface="Cambria Math" panose="02040503050406030204" pitchFamily="18" charset="0"/>
                  </a:rPr>
                  <a:t>hat’s the twist!</a:t>
                </a: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I</a:t>
                </a:r>
                <a:r>
                  <a:rPr lang="en-US" sz="2400" b="0" dirty="0">
                    <a:ea typeface="Cambria Math" panose="02040503050406030204" pitchFamily="18" charset="0"/>
                  </a:rPr>
                  <a:t>f </a:t>
                </a:r>
                <a:r>
                  <a:rPr lang="en-US" sz="2400" dirty="0">
                    <a:ea typeface="Cambria Math" panose="02040503050406030204" pitchFamily="18" charset="0"/>
                  </a:rPr>
                  <a:t>T is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(and gas cools on expansion)</a:t>
                </a:r>
                <a:endParaRPr lang="en-US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ea typeface="Cambria Math" panose="02040503050406030204" pitchFamily="18" charset="0"/>
                  </a:rPr>
                  <a:t>If T is big,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(gas heats up)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1103238"/>
                <a:ext cx="12020238" cy="3199979"/>
              </a:xfrm>
              <a:prstGeom prst="rect">
                <a:avLst/>
              </a:prstGeom>
              <a:blipFill>
                <a:blip r:embed="rId4"/>
                <a:stretch>
                  <a:fillRect l="-844" b="-3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ACFB2-32C1-5B4D-BBB9-F69E5FCCF7A5}"/>
                  </a:ext>
                </a:extLst>
              </p:cNvPr>
              <p:cNvSpPr txBox="1"/>
              <p:nvPr/>
            </p:nvSpPr>
            <p:spPr>
              <a:xfrm>
                <a:off x="927652" y="4495708"/>
                <a:ext cx="609600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𝑖𝑛𝑣𝑒𝑟𝑠𝑖𝑜𝑛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ACFB2-32C1-5B4D-BBB9-F69E5FCC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" y="4495708"/>
                <a:ext cx="609600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60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34" y="2099582"/>
            <a:ext cx="5679045" cy="4301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2591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/>
              <p:nvPr/>
            </p:nvSpPr>
            <p:spPr>
              <a:xfrm>
                <a:off x="171762" y="1103238"/>
                <a:ext cx="12020238" cy="319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(we’ll derive this too)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</a:t>
                </a:r>
                <a:r>
                  <a:rPr lang="en-US" sz="2400" b="0" dirty="0">
                    <a:ea typeface="Cambria Math" panose="02040503050406030204" pitchFamily="18" charset="0"/>
                  </a:rPr>
                  <a:t>hat’s the twist!</a:t>
                </a: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I</a:t>
                </a:r>
                <a:r>
                  <a:rPr lang="en-US" sz="2400" b="0" dirty="0">
                    <a:ea typeface="Cambria Math" panose="02040503050406030204" pitchFamily="18" charset="0"/>
                  </a:rPr>
                  <a:t>f </a:t>
                </a:r>
                <a:r>
                  <a:rPr lang="en-US" sz="2400" dirty="0">
                    <a:ea typeface="Cambria Math" panose="02040503050406030204" pitchFamily="18" charset="0"/>
                  </a:rPr>
                  <a:t>T is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(and gas cools on expansion)</a:t>
                </a:r>
                <a:endParaRPr lang="en-US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ea typeface="Cambria Math" panose="02040503050406030204" pitchFamily="18" charset="0"/>
                  </a:rPr>
                  <a:t>If T is big,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(gas heats up)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1103238"/>
                <a:ext cx="12020238" cy="3199979"/>
              </a:xfrm>
              <a:prstGeom prst="rect">
                <a:avLst/>
              </a:prstGeom>
              <a:blipFill>
                <a:blip r:embed="rId4"/>
                <a:stretch>
                  <a:fillRect l="-844" b="-3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ACFB2-32C1-5B4D-BBB9-F69E5FCCF7A5}"/>
                  </a:ext>
                </a:extLst>
              </p:cNvPr>
              <p:cNvSpPr txBox="1"/>
              <p:nvPr/>
            </p:nvSpPr>
            <p:spPr>
              <a:xfrm>
                <a:off x="927652" y="4289393"/>
                <a:ext cx="6096000" cy="1063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𝑖𝑛𝑣𝑒𝑟𝑠𝑖𝑜𝑛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ACFB2-32C1-5B4D-BBB9-F69E5FCC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" y="4289393"/>
                <a:ext cx="6096000" cy="1063176"/>
              </a:xfrm>
              <a:prstGeom prst="rect">
                <a:avLst/>
              </a:prstGeom>
              <a:blipFill>
                <a:blip r:embed="rId5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5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71762" y="648213"/>
                <a:ext cx="10390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𝑃𝑉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648213"/>
                <a:ext cx="10390221" cy="461665"/>
              </a:xfrm>
              <a:prstGeom prst="rect">
                <a:avLst/>
              </a:prstGeom>
              <a:blipFill>
                <a:blip r:embed="rId2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EA32A2-6F87-CC43-8993-90A198683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43"/>
          <a:stretch/>
        </p:blipFill>
        <p:spPr>
          <a:xfrm>
            <a:off x="3377295" y="3633718"/>
            <a:ext cx="4733036" cy="29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71762" y="648213"/>
                <a:ext cx="10390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𝑃𝑉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   ... Definitions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648213"/>
                <a:ext cx="10390221" cy="461665"/>
              </a:xfrm>
              <a:prstGeom prst="rect">
                <a:avLst/>
              </a:prstGeom>
              <a:blipFill>
                <a:blip r:embed="rId2"/>
                <a:stretch>
                  <a:fillRect l="-12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EA32A2-6F87-CC43-8993-90A198683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43"/>
          <a:stretch/>
        </p:blipFill>
        <p:spPr>
          <a:xfrm>
            <a:off x="3377295" y="3633718"/>
            <a:ext cx="4733036" cy="29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71762" y="648213"/>
                <a:ext cx="1039022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𝑃𝑉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   ... Definitions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… Adiabatic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𝐿𝐻𝑆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</m:oMath>
                </a14:m>
                <a:r>
                  <a:rPr lang="en-US" sz="2400" b="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648213"/>
                <a:ext cx="10390221" cy="1569660"/>
              </a:xfrm>
              <a:prstGeom prst="rect">
                <a:avLst/>
              </a:prstGeom>
              <a:blipFill>
                <a:blip r:embed="rId2"/>
                <a:stretch>
                  <a:fillRect l="-12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EA32A2-6F87-CC43-8993-90A198683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43"/>
          <a:stretch/>
        </p:blipFill>
        <p:spPr>
          <a:xfrm>
            <a:off x="3377295" y="3633718"/>
            <a:ext cx="4733036" cy="29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171762" y="648213"/>
                <a:ext cx="10390221" cy="187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𝑃𝑉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   ... Definitions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… Adiabatic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𝐿𝐻𝑆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−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... PV work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𝐻𝑆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... PV work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648213"/>
                <a:ext cx="10390221" cy="1877886"/>
              </a:xfrm>
              <a:prstGeom prst="rect">
                <a:avLst/>
              </a:prstGeom>
              <a:blipFill>
                <a:blip r:embed="rId2"/>
                <a:stretch>
                  <a:fillRect l="-122" t="-1342" b="-55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EA32A2-6F87-CC43-8993-90A198683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43"/>
          <a:stretch/>
        </p:blipFill>
        <p:spPr>
          <a:xfrm>
            <a:off x="3377295" y="3633718"/>
            <a:ext cx="4733036" cy="29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810</Words>
  <Application>Microsoft Macintosh PowerPoint</Application>
  <PresentationFormat>Widescreen</PresentationFormat>
  <Paragraphs>131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51</cp:revision>
  <cp:lastPrinted>2018-08-26T17:04:08Z</cp:lastPrinted>
  <dcterms:created xsi:type="dcterms:W3CDTF">2018-08-23T02:05:18Z</dcterms:created>
  <dcterms:modified xsi:type="dcterms:W3CDTF">2021-10-14T21:49:08Z</dcterms:modified>
</cp:coreProperties>
</file>