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58"/>
  </p:normalViewPr>
  <p:slideViewPr>
    <p:cSldViewPr snapToGrid="0" snapToObjects="1">
      <p:cViewPr varScale="1">
        <p:scale>
          <a:sx n="73" d="100"/>
          <a:sy n="73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BA7F-40FA-9C49-A379-1C6D0E65D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34D7F-9589-2F4B-9687-212B06368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6AE0-A549-F340-8CC5-E805586A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20EA-B510-7440-8F97-E371A4F0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D8E2-E941-3C41-89C6-E58109F1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61CF-CDD4-3949-8514-AD8445C0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3BA93-2284-1C42-BE2D-E2587C0FC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829D-746F-C34F-8CEA-624A5F5E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9997-0A2C-D248-8EAB-8915B4A1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9DA4-D830-2341-97BA-A0F5F123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3BAD4-24A3-A648-A610-98353DE85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01F5-2B12-BA41-8E7B-C03EADB4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84E1-B7C8-F14A-8F90-009A8F1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6911-FCB5-2447-8D17-9FFED95A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AC03-4975-D849-8984-3108816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0FF1-2E8B-0F46-83F4-2017B798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280D-FC7D-1344-BE06-19FB4C35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B8A9-3E0C-8A4F-BDEE-99526566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662D-A40E-3444-AC63-995C33AA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45CC-505D-C44C-AD15-50D99957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ADF4-2D47-3A44-B4BB-A94D6EE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BF14-1528-844C-BACE-E86003AE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986A-4D83-474D-88C1-E58BAE01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A385-C754-8A4E-BFD4-079190F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A81D-E1F8-BF44-A6DF-7CA19FDC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3B7D-17D5-AA49-93B2-7FE1095F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0A04-6C35-DC40-8DB0-6D368915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9B69-D55D-FA4D-8529-194AD706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DCEE-651C-DC4F-A7DE-9929BE7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A530-2E9E-234E-A851-FB4C2449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1D0A-01A4-6547-AFED-5752A459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09B5-3DEF-CC42-AB19-9B44A48F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6823-F107-304E-AA0F-E4EFAA4A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5B7-6247-9F43-B526-E48DDBB1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E5ED2-8CD4-7348-9D4B-D7BB52C7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C41D4-6D0B-FD47-B609-7814D319F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7BA43-56C7-A643-840F-30F37384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F81AE-E9F3-F143-830D-4C5B0B3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0A42D-E66B-1945-A802-9E1A7534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2F1E-D17D-BE47-BA6A-A7C67416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1889-7DDC-B544-BD40-7FCF99E7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76E8C-3029-E549-9ED2-5C9EE637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0FE87-111A-C348-A931-942891B4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CDBC5-55E4-0E40-9492-9B408A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56EF8-5DB7-2848-987A-692A205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2889C-2CFC-8845-B141-6B04DBC7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9F0-6169-E64F-9D72-91685239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6001-BFA9-8141-A7B4-85A94E74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C684E-A207-2748-ACCE-7A99DF83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19B6-FC8E-7346-ADEA-1D968B7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3D7A-3B52-754B-911D-5356909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FCB4D-AFA0-B64C-A5BB-C2A0E272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E194-C34A-0D46-8D65-FF8916BB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EF9DE-2874-8E44-836C-5C5DD9B43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CF13F-EF39-BC42-8D47-4BD91974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29416-846E-2F48-A1A7-72798008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1F83-75F2-E04F-92A9-86720F8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7C89-84F1-8246-ACDD-778A2977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D9DA8-DD9E-6C48-827F-EE2AF09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BDCC-FF40-7149-8305-CEB6C4E9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E005-25C2-AD43-8FD1-DA594B23D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1932-378F-164C-B083-8FF5DB5B2689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E04F-B428-EF43-8D52-C2A163626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2F74-9374-5F4C-A967-F6FA4B7BD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04932" y="91961"/>
            <a:ext cx="839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we’ve done so far this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248EA7-36EA-6E43-AF27-F1D07251C2A0}"/>
                  </a:ext>
                </a:extLst>
              </p:cNvPr>
              <p:cNvSpPr txBox="1"/>
              <p:nvPr/>
            </p:nvSpPr>
            <p:spPr>
              <a:xfrm>
                <a:off x="104931" y="730203"/>
                <a:ext cx="1126140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Principle of corresponding states: the generic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thermodynamic surface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Defined enthalpy and its slopes in T,P state space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b="0" dirty="0"/>
                  <a:t>		Definition of Enthalpy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	Differential eq. of state for enthalpy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Adiabatic Joule-Thomson experiment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248EA7-36EA-6E43-AF27-F1D07251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1" y="730203"/>
                <a:ext cx="11261407" cy="1938992"/>
              </a:xfrm>
              <a:prstGeom prst="rect">
                <a:avLst/>
              </a:prstGeom>
              <a:blipFill>
                <a:blip r:embed="rId2"/>
                <a:stretch>
                  <a:fillRect l="-901" t="-259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572D8FE-DDA6-FA40-BD56-00EDDE49925D}"/>
              </a:ext>
            </a:extLst>
          </p:cNvPr>
          <p:cNvGrpSpPr/>
          <p:nvPr/>
        </p:nvGrpSpPr>
        <p:grpSpPr>
          <a:xfrm>
            <a:off x="331515" y="2769643"/>
            <a:ext cx="3750744" cy="3576879"/>
            <a:chOff x="6908967" y="2116707"/>
            <a:chExt cx="4457371" cy="42416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E6BE15-1B1B-5C4D-A5DF-3937AF58E2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8967" y="2116707"/>
              <a:ext cx="4457371" cy="3750871"/>
              <a:chOff x="540356" y="1135901"/>
              <a:chExt cx="5888240" cy="49549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AB48C88-4F40-E047-8D92-39C9626F157E}"/>
                  </a:ext>
                </a:extLst>
              </p:cNvPr>
              <p:cNvGrpSpPr/>
              <p:nvPr/>
            </p:nvGrpSpPr>
            <p:grpSpPr>
              <a:xfrm>
                <a:off x="540356" y="1135901"/>
                <a:ext cx="5888240" cy="4954945"/>
                <a:chOff x="3460831" y="243067"/>
                <a:chExt cx="5888240" cy="4954945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B96EA704-D725-FE41-9896-274E883B2A16}"/>
                    </a:ext>
                  </a:extLst>
                </p:cNvPr>
                <p:cNvGrpSpPr/>
                <p:nvPr/>
              </p:nvGrpSpPr>
              <p:grpSpPr>
                <a:xfrm>
                  <a:off x="3460831" y="243067"/>
                  <a:ext cx="5888240" cy="4954945"/>
                  <a:chOff x="3460831" y="277792"/>
                  <a:chExt cx="5888240" cy="4954945"/>
                </a:xfrm>
              </p:grpSpPr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FD520EB7-CE18-E44D-B4EC-916A3932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460831" y="277792"/>
                    <a:ext cx="5888240" cy="4954945"/>
                  </a:xfrm>
                  <a:prstGeom prst="rect">
                    <a:avLst/>
                  </a:prstGeom>
                </p:spPr>
              </p:pic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6C722912-51BA-8C4A-AFE5-DEC8316D06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567423" y="3310361"/>
                    <a:ext cx="1331088" cy="821801"/>
                  </a:xfrm>
                  <a:prstGeom prst="line">
                    <a:avLst/>
                  </a:prstGeom>
                  <a:ln w="127000">
                    <a:solidFill>
                      <a:srgbClr val="00B050">
                        <a:alpha val="58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3F493B47-C73F-8241-90BC-23948C2E3C04}"/>
                      </a:ext>
                    </a:extLst>
                  </p:cNvPr>
                  <p:cNvSpPr/>
                  <p:nvPr/>
                </p:nvSpPr>
                <p:spPr>
                  <a:xfrm>
                    <a:off x="6223836" y="1208387"/>
                    <a:ext cx="1265535" cy="2431575"/>
                  </a:xfrm>
                  <a:custGeom>
                    <a:avLst/>
                    <a:gdLst>
                      <a:gd name="connsiteX0" fmla="*/ 1265535 w 1265535"/>
                      <a:gd name="connsiteY0" fmla="*/ 2431575 h 2431575"/>
                      <a:gd name="connsiteX1" fmla="*/ 917193 w 1265535"/>
                      <a:gd name="connsiteY1" fmla="*/ 2039690 h 2431575"/>
                      <a:gd name="connsiteX2" fmla="*/ 670450 w 1265535"/>
                      <a:gd name="connsiteY2" fmla="*/ 1749404 h 2431575"/>
                      <a:gd name="connsiteX3" fmla="*/ 467250 w 1265535"/>
                      <a:gd name="connsiteY3" fmla="*/ 1488147 h 2431575"/>
                      <a:gd name="connsiteX4" fmla="*/ 365650 w 1265535"/>
                      <a:gd name="connsiteY4" fmla="*/ 1299461 h 2431575"/>
                      <a:gd name="connsiteX5" fmla="*/ 307593 w 1265535"/>
                      <a:gd name="connsiteY5" fmla="*/ 1183347 h 2431575"/>
                      <a:gd name="connsiteX6" fmla="*/ 235021 w 1265535"/>
                      <a:gd name="connsiteY6" fmla="*/ 1168832 h 2431575"/>
                      <a:gd name="connsiteX7" fmla="*/ 176964 w 1265535"/>
                      <a:gd name="connsiteY7" fmla="*/ 1154318 h 2431575"/>
                      <a:gd name="connsiteX8" fmla="*/ 118907 w 1265535"/>
                      <a:gd name="connsiteY8" fmla="*/ 1038204 h 2431575"/>
                      <a:gd name="connsiteX9" fmla="*/ 60850 w 1265535"/>
                      <a:gd name="connsiteY9" fmla="*/ 849518 h 2431575"/>
                      <a:gd name="connsiteX10" fmla="*/ 31821 w 1265535"/>
                      <a:gd name="connsiteY10" fmla="*/ 544718 h 2431575"/>
                      <a:gd name="connsiteX11" fmla="*/ 31821 w 1265535"/>
                      <a:gd name="connsiteY11" fmla="*/ 297975 h 2431575"/>
                      <a:gd name="connsiteX12" fmla="*/ 2793 w 1265535"/>
                      <a:gd name="connsiteY12" fmla="*/ 22204 h 2431575"/>
                      <a:gd name="connsiteX13" fmla="*/ 2793 w 1265535"/>
                      <a:gd name="connsiteY13" fmla="*/ 36718 h 2431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265535" h="2431575">
                        <a:moveTo>
                          <a:pt x="1265535" y="2431575"/>
                        </a:moveTo>
                        <a:lnTo>
                          <a:pt x="917193" y="2039690"/>
                        </a:lnTo>
                        <a:cubicBezTo>
                          <a:pt x="818012" y="1925995"/>
                          <a:pt x="745440" y="1841328"/>
                          <a:pt x="670450" y="1749404"/>
                        </a:cubicBezTo>
                        <a:cubicBezTo>
                          <a:pt x="595460" y="1657480"/>
                          <a:pt x="518050" y="1563138"/>
                          <a:pt x="467250" y="1488147"/>
                        </a:cubicBezTo>
                        <a:cubicBezTo>
                          <a:pt x="416450" y="1413156"/>
                          <a:pt x="392259" y="1350261"/>
                          <a:pt x="365650" y="1299461"/>
                        </a:cubicBezTo>
                        <a:cubicBezTo>
                          <a:pt x="339041" y="1248661"/>
                          <a:pt x="307593" y="1183347"/>
                          <a:pt x="307593" y="1183347"/>
                        </a:cubicBezTo>
                        <a:cubicBezTo>
                          <a:pt x="285822" y="1161576"/>
                          <a:pt x="235021" y="1168832"/>
                          <a:pt x="235021" y="1168832"/>
                        </a:cubicBezTo>
                        <a:cubicBezTo>
                          <a:pt x="213249" y="1163994"/>
                          <a:pt x="196316" y="1176089"/>
                          <a:pt x="176964" y="1154318"/>
                        </a:cubicBezTo>
                        <a:cubicBezTo>
                          <a:pt x="157612" y="1132547"/>
                          <a:pt x="138259" y="1089004"/>
                          <a:pt x="118907" y="1038204"/>
                        </a:cubicBezTo>
                        <a:cubicBezTo>
                          <a:pt x="99555" y="987404"/>
                          <a:pt x="75364" y="931766"/>
                          <a:pt x="60850" y="849518"/>
                        </a:cubicBezTo>
                        <a:cubicBezTo>
                          <a:pt x="46336" y="767270"/>
                          <a:pt x="36659" y="636642"/>
                          <a:pt x="31821" y="544718"/>
                        </a:cubicBezTo>
                        <a:cubicBezTo>
                          <a:pt x="26983" y="452794"/>
                          <a:pt x="36659" y="385061"/>
                          <a:pt x="31821" y="297975"/>
                        </a:cubicBezTo>
                        <a:cubicBezTo>
                          <a:pt x="26983" y="210889"/>
                          <a:pt x="2793" y="22204"/>
                          <a:pt x="2793" y="22204"/>
                        </a:cubicBezTo>
                        <a:cubicBezTo>
                          <a:pt x="-2045" y="-21339"/>
                          <a:pt x="374" y="7689"/>
                          <a:pt x="2793" y="36718"/>
                        </a:cubicBezTo>
                      </a:path>
                    </a:pathLst>
                  </a:custGeom>
                  <a:noFill/>
                  <a:ln w="127000">
                    <a:solidFill>
                      <a:schemeClr val="accent2">
                        <a:alpha val="6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D66C11DE-61A2-2F49-B53F-B77B8014CA2A}"/>
                      </a:ext>
                    </a:extLst>
                  </p:cNvPr>
                  <p:cNvSpPr/>
                  <p:nvPr/>
                </p:nvSpPr>
                <p:spPr>
                  <a:xfrm>
                    <a:off x="6908800" y="1027391"/>
                    <a:ext cx="1219200" cy="2017486"/>
                  </a:xfrm>
                  <a:custGeom>
                    <a:avLst/>
                    <a:gdLst>
                      <a:gd name="connsiteX0" fmla="*/ 1219200 w 1219200"/>
                      <a:gd name="connsiteY0" fmla="*/ 2017486 h 2017486"/>
                      <a:gd name="connsiteX1" fmla="*/ 885371 w 1219200"/>
                      <a:gd name="connsiteY1" fmla="*/ 1698171 h 2017486"/>
                      <a:gd name="connsiteX2" fmla="*/ 667657 w 1219200"/>
                      <a:gd name="connsiteY2" fmla="*/ 1451428 h 2017486"/>
                      <a:gd name="connsiteX3" fmla="*/ 406400 w 1219200"/>
                      <a:gd name="connsiteY3" fmla="*/ 1030514 h 2017486"/>
                      <a:gd name="connsiteX4" fmla="*/ 188686 w 1219200"/>
                      <a:gd name="connsiteY4" fmla="*/ 595086 h 2017486"/>
                      <a:gd name="connsiteX5" fmla="*/ 72571 w 1219200"/>
                      <a:gd name="connsiteY5" fmla="*/ 217714 h 2017486"/>
                      <a:gd name="connsiteX6" fmla="*/ 0 w 1219200"/>
                      <a:gd name="connsiteY6" fmla="*/ 0 h 2017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" h="2017486">
                        <a:moveTo>
                          <a:pt x="1219200" y="2017486"/>
                        </a:moveTo>
                        <a:cubicBezTo>
                          <a:pt x="1098247" y="1905000"/>
                          <a:pt x="977295" y="1792514"/>
                          <a:pt x="885371" y="1698171"/>
                        </a:cubicBezTo>
                        <a:cubicBezTo>
                          <a:pt x="793447" y="1603828"/>
                          <a:pt x="747485" y="1562704"/>
                          <a:pt x="667657" y="1451428"/>
                        </a:cubicBezTo>
                        <a:cubicBezTo>
                          <a:pt x="587829" y="1340152"/>
                          <a:pt x="486228" y="1173238"/>
                          <a:pt x="406400" y="1030514"/>
                        </a:cubicBezTo>
                        <a:cubicBezTo>
                          <a:pt x="326572" y="887790"/>
                          <a:pt x="244324" y="730553"/>
                          <a:pt x="188686" y="595086"/>
                        </a:cubicBezTo>
                        <a:cubicBezTo>
                          <a:pt x="133048" y="459619"/>
                          <a:pt x="104019" y="316895"/>
                          <a:pt x="72571" y="217714"/>
                        </a:cubicBezTo>
                        <a:cubicBezTo>
                          <a:pt x="41123" y="118533"/>
                          <a:pt x="20561" y="59266"/>
                          <a:pt x="0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>
                        <a:alpha val="4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9CD2CE0-1406-3C4B-BB2C-8F508501E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92861" y="1717863"/>
                  <a:ext cx="416708" cy="1534349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734A920-1EBA-E148-B813-545108BF860D}"/>
                  </a:ext>
                </a:extLst>
              </p:cNvPr>
              <p:cNvSpPr/>
              <p:nvPr/>
            </p:nvSpPr>
            <p:spPr>
              <a:xfrm>
                <a:off x="3676207" y="2127560"/>
                <a:ext cx="1219200" cy="2017486"/>
              </a:xfrm>
              <a:custGeom>
                <a:avLst/>
                <a:gdLst>
                  <a:gd name="connsiteX0" fmla="*/ 1219200 w 1219200"/>
                  <a:gd name="connsiteY0" fmla="*/ 2017486 h 2017486"/>
                  <a:gd name="connsiteX1" fmla="*/ 885371 w 1219200"/>
                  <a:gd name="connsiteY1" fmla="*/ 1698171 h 2017486"/>
                  <a:gd name="connsiteX2" fmla="*/ 667657 w 1219200"/>
                  <a:gd name="connsiteY2" fmla="*/ 1451428 h 2017486"/>
                  <a:gd name="connsiteX3" fmla="*/ 406400 w 1219200"/>
                  <a:gd name="connsiteY3" fmla="*/ 1030514 h 2017486"/>
                  <a:gd name="connsiteX4" fmla="*/ 188686 w 1219200"/>
                  <a:gd name="connsiteY4" fmla="*/ 595086 h 2017486"/>
                  <a:gd name="connsiteX5" fmla="*/ 72571 w 1219200"/>
                  <a:gd name="connsiteY5" fmla="*/ 217714 h 2017486"/>
                  <a:gd name="connsiteX6" fmla="*/ 0 w 1219200"/>
                  <a:gd name="connsiteY6" fmla="*/ 0 h 201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9200" h="2017486">
                    <a:moveTo>
                      <a:pt x="1219200" y="2017486"/>
                    </a:moveTo>
                    <a:cubicBezTo>
                      <a:pt x="1098247" y="1905000"/>
                      <a:pt x="977295" y="1792514"/>
                      <a:pt x="885371" y="1698171"/>
                    </a:cubicBezTo>
                    <a:cubicBezTo>
                      <a:pt x="793447" y="1603828"/>
                      <a:pt x="747485" y="1562704"/>
                      <a:pt x="667657" y="1451428"/>
                    </a:cubicBezTo>
                    <a:cubicBezTo>
                      <a:pt x="587829" y="1340152"/>
                      <a:pt x="486228" y="1173238"/>
                      <a:pt x="406400" y="1030514"/>
                    </a:cubicBezTo>
                    <a:cubicBezTo>
                      <a:pt x="326572" y="887790"/>
                      <a:pt x="244324" y="730553"/>
                      <a:pt x="188686" y="595086"/>
                    </a:cubicBezTo>
                    <a:cubicBezTo>
                      <a:pt x="133048" y="459619"/>
                      <a:pt x="104019" y="316895"/>
                      <a:pt x="72571" y="217714"/>
                    </a:cubicBezTo>
                    <a:cubicBezTo>
                      <a:pt x="41123" y="118533"/>
                      <a:pt x="20561" y="59266"/>
                      <a:pt x="0" y="0"/>
                    </a:cubicBezTo>
                  </a:path>
                </a:pathLst>
              </a:custGeom>
              <a:noFill/>
              <a:ln w="127000">
                <a:solidFill>
                  <a:schemeClr val="accent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FD03CAF-CE58-8146-B9F5-0C0A4712E4C7}"/>
                    </a:ext>
                  </a:extLst>
                </p:cNvPr>
                <p:cNvSpPr txBox="1"/>
                <p:nvPr/>
              </p:nvSpPr>
              <p:spPr>
                <a:xfrm>
                  <a:off x="7450674" y="5810910"/>
                  <a:ext cx="3373957" cy="5474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Generic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FD03CAF-CE58-8146-B9F5-0C0A4712E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74" y="5810910"/>
                  <a:ext cx="3373957" cy="547469"/>
                </a:xfrm>
                <a:prstGeom prst="rect">
                  <a:avLst/>
                </a:prstGeom>
                <a:blipFill>
                  <a:blip r:embed="rId4"/>
                  <a:stretch>
                    <a:fillRect l="-311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77FBF3-DE0B-7B4C-8A7A-AD4903AAD139}"/>
              </a:ext>
            </a:extLst>
          </p:cNvPr>
          <p:cNvGrpSpPr/>
          <p:nvPr/>
        </p:nvGrpSpPr>
        <p:grpSpPr>
          <a:xfrm>
            <a:off x="4192317" y="2955088"/>
            <a:ext cx="4041536" cy="3439221"/>
            <a:chOff x="4192317" y="2955088"/>
            <a:chExt cx="4041536" cy="3439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BEB121C-B8F9-254F-A233-562D09992E4C}"/>
                    </a:ext>
                  </a:extLst>
                </p:cNvPr>
                <p:cNvSpPr txBox="1"/>
                <p:nvPr/>
              </p:nvSpPr>
              <p:spPr>
                <a:xfrm>
                  <a:off x="4538089" y="5932644"/>
                  <a:ext cx="34785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with </a:t>
                  </a:r>
                  <a:r>
                    <a:rPr lang="en-US" sz="2400" dirty="0" err="1"/>
                    <a:t>isenthalps</a:t>
                  </a:r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BEB121C-B8F9-254F-A233-562D09992E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8089" y="5932644"/>
                  <a:ext cx="3478538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64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00624B9-87B1-9449-A063-A54470773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2317" y="2955088"/>
              <a:ext cx="4041536" cy="3060995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E965AE59-D5DC-0449-9C5C-71F27D92D1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943"/>
          <a:stretch/>
        </p:blipFill>
        <p:spPr>
          <a:xfrm>
            <a:off x="8499424" y="3243616"/>
            <a:ext cx="3475828" cy="21323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9425AC-A85B-FA43-BA56-DD89E3C76106}"/>
              </a:ext>
            </a:extLst>
          </p:cNvPr>
          <p:cNvSpPr txBox="1"/>
          <p:nvPr/>
        </p:nvSpPr>
        <p:spPr>
          <a:xfrm>
            <a:off x="9145513" y="5712298"/>
            <a:ext cx="25039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Joule-Thompson experiment</a:t>
            </a:r>
          </a:p>
        </p:txBody>
      </p:sp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83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17</cp:revision>
  <cp:lastPrinted>2021-10-08T15:50:44Z</cp:lastPrinted>
  <dcterms:created xsi:type="dcterms:W3CDTF">2021-10-08T15:12:45Z</dcterms:created>
  <dcterms:modified xsi:type="dcterms:W3CDTF">2021-10-22T12:34:48Z</dcterms:modified>
</cp:coreProperties>
</file>