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97" r:id="rId5"/>
    <p:sldId id="303" r:id="rId6"/>
    <p:sldId id="304" r:id="rId7"/>
    <p:sldId id="298" r:id="rId8"/>
    <p:sldId id="2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157"/>
    <p:restoredTop sz="96405"/>
  </p:normalViewPr>
  <p:slideViewPr>
    <p:cSldViewPr snapToGrid="0" snapToObjects="1">
      <p:cViewPr varScale="1">
        <p:scale>
          <a:sx n="90" d="100"/>
          <a:sy n="90" d="100"/>
        </p:scale>
        <p:origin x="23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634E-DAE2-3445-83CD-8CE0D33C6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425AF-3856-BE4C-88C3-FE108B458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4E196-261A-E44B-954D-BFC537AF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6C8A-BFCC-A640-B13E-4F18C7B5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D9A9-B572-0940-B48E-23ADCA11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AAD4-ECAD-BB4C-A09A-689F5985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7F9BE-85FC-454C-9697-8CE3B128C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D1A88-042F-F140-82F3-7BDC58B4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7DF7-9EF7-2C4B-BB6F-A3238B58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997E0-45A7-604A-9DCB-F8DACA46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4E9A5-92A8-1041-98DF-169246D7F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F116D-63C0-CD41-B7C0-A758835B2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29F03-F976-2E41-B884-F30DF65E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9A94-9DD4-F54C-B1A0-20E61455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AF6D9-E033-B44E-8267-ABEB92B0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5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1E7C-D0CE-6740-A7D8-2CA995FF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476E-2515-6F47-BA6A-F8792EAFE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4D420-2EAA-F049-B183-9EA34CD8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B5DAD-8731-DC49-958A-563E73CD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3EBC-32D2-F048-A2A7-6FEBD2D9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4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0C9E-6DEC-C841-B86B-1368A2BB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98D8F-66AA-F740-8D85-4AED4E3F4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12EB6-CA8B-E04A-BB82-6ECE85A6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48F0E-7B2E-024D-AE2B-9968B3EE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1EC3-CF4D-6A4F-BE67-E52BA6D4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D546-0C0A-7042-A3B5-167AC2B1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F2E3-B473-0D4E-AF23-807FCBF7A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C3CDD-6D04-C84A-BB8D-F8B42E995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093A7-4054-2242-9C68-2F8FDCE6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5ED62-B1CC-0542-9973-F72000F2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7DDAF-761F-9D49-B8B6-FFA88CB8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3BC9-D570-3C4C-9F96-1D7DEBA8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B35E4-10BE-C442-BCD4-9AB764F52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E57AC-8325-734B-88C1-44D4AA97E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EB06B-814F-A94D-BBC2-3F1EFD0E7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21018-A543-EC48-985F-7E3D55D86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F5BB2-AF93-0048-9452-785A1094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5AC9A-C9AC-2741-B392-EC962386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6FA15-8F10-7446-9E60-9A95EB63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6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D31B-478D-7349-A7AB-072384C4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60CA2-0AA8-0142-9488-5B01FB6B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B6A8C-F373-5343-B76B-A185E750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0DAAE-13E8-B94B-8DB9-70D57B37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A291B-78F5-5B4F-BAF1-623587E8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1009D-3204-CD4B-93DE-8F63D4A0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0A703-77EB-F14F-8C43-92CFECBD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3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3A85-A653-7644-8F04-4D9552E2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C7BCA-15AD-7945-83B9-90F985BD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12AC4-63A6-C248-A36F-D109D660C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4A2AB-33F5-9840-B04B-8F077DA1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9EE68-C7B8-9749-8E59-6546C2F7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6B14E-1F7D-0641-B684-E0E46663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9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E2B7-B959-F448-BAF4-8FE56561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345A0-0A68-444E-B558-420E7037A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D344A-C046-5841-99B1-1ADD1C9EF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9B3B0-F6E0-8C40-85D4-3F03C7FD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77447-D84E-6343-84D5-3710E1F7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3F26B-31A7-D34C-8716-E39730A4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3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20584-12A6-724B-A331-3689DD59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4E86B-CAF8-484A-A432-EE1A0F0DA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73563-0EB5-474D-917D-BF60B814D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D5485-EF7D-1043-96AB-512CE2FB6A01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59D6B-9770-2047-A633-F4C9D01F6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5B7D-88BE-2142-BEB7-88A7DEA26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7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7C9D91-A981-2A48-A5DD-716FD8E4C949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Retrospective and prospective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B2C325-00E7-8A46-A4A0-C9D50B0D0BB0}"/>
                  </a:ext>
                </a:extLst>
              </p:cNvPr>
              <p:cNvSpPr txBox="1"/>
              <p:nvPr/>
            </p:nvSpPr>
            <p:spPr>
              <a:xfrm>
                <a:off x="332408" y="1075226"/>
                <a:ext cx="11527184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So far …</a:t>
                </a:r>
              </a:p>
              <a:p>
                <a:r>
                  <a:rPr lang="en-US" sz="2200" dirty="0"/>
                  <a:t>Week 1 – Gas Laws (ideal, vdw, T,V state space, Python-assisted algebra with units)</a:t>
                </a:r>
              </a:p>
              <a:p>
                <a:r>
                  <a:rPr lang="en-US" sz="2200" dirty="0"/>
                  <a:t>Week 2 – Thermodynamic surfaces (3d graphics, numerical derivatives)</a:t>
                </a:r>
              </a:p>
              <a:p>
                <a:r>
                  <a:rPr lang="en-US" sz="2200" dirty="0"/>
                  <a:t>Week 3 – Probability density functions (Maxwell, Boltzmann, numerical &amp; pen-and-paper integrals)</a:t>
                </a:r>
              </a:p>
              <a:p>
                <a:r>
                  <a:rPr lang="en-US" sz="2200" dirty="0"/>
                  <a:t>Week 4 – Internal energy, U  (equipartition, intermolecular forces)</a:t>
                </a:r>
              </a:p>
              <a:p>
                <a:r>
                  <a:rPr lang="en-US" sz="2200" dirty="0"/>
                  <a:t>Week 5 – Interviews</a:t>
                </a:r>
              </a:p>
              <a:p>
                <a:r>
                  <a:rPr lang="en-US" sz="2200" dirty="0"/>
                  <a:t>Week 6 – 1</a:t>
                </a:r>
                <a:r>
                  <a:rPr lang="en-US" sz="2200" baseline="30000" dirty="0"/>
                  <a:t>st</a:t>
                </a:r>
                <a:r>
                  <a:rPr lang="en-US" sz="2200" dirty="0"/>
                  <a:t> Law (Carnot cycles, heat engines, heat pumps, numerical integration)</a:t>
                </a:r>
              </a:p>
              <a:p>
                <a:r>
                  <a:rPr lang="en-US" sz="2200" dirty="0"/>
                  <a:t>Week 7 – Enthalpy (Corresponding states, J-T experiment, </a:t>
                </a:r>
                <a:r>
                  <a:rPr lang="en-US" sz="2200" dirty="0" err="1"/>
                  <a:t>sympy</a:t>
                </a:r>
                <a:r>
                  <a:rPr lang="en-US" sz="2200" dirty="0"/>
                  <a:t>-assisted calculus)</a:t>
                </a:r>
              </a:p>
              <a:p>
                <a:endParaRPr lang="en-US" sz="2200" dirty="0"/>
              </a:p>
              <a:p>
                <a:r>
                  <a:rPr lang="en-US" sz="2200" b="1" dirty="0"/>
                  <a:t>Next …</a:t>
                </a:r>
              </a:p>
              <a:p>
                <a:r>
                  <a:rPr lang="en-US" sz="2200" b="1" dirty="0">
                    <a:solidFill>
                      <a:srgbClr val="7030A0"/>
                    </a:solidFill>
                  </a:rPr>
                  <a:t>Week 8 –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endParaRPr lang="en-US" sz="2200" b="1" dirty="0">
                  <a:solidFill>
                    <a:srgbClr val="7030A0"/>
                  </a:solidFill>
                </a:endParaRPr>
              </a:p>
              <a:p>
                <a:r>
                  <a:rPr lang="en-US" sz="2200" dirty="0"/>
                  <a:t>Weeks 9-13 – Phase diagrams, Entropy, 2</a:t>
                </a:r>
                <a:r>
                  <a:rPr lang="en-US" sz="2200" baseline="30000" dirty="0"/>
                  <a:t>nd</a:t>
                </a:r>
                <a:r>
                  <a:rPr lang="en-US" sz="2200" dirty="0"/>
                  <a:t> Law, Gibbs energy, chemical potentials, Maxwell’s equations, multicomponent phase diagrams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B2C325-00E7-8A46-A4A0-C9D50B0D0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08" y="1075226"/>
                <a:ext cx="11527184" cy="4493538"/>
              </a:xfrm>
              <a:prstGeom prst="rect">
                <a:avLst/>
              </a:prstGeom>
              <a:blipFill>
                <a:blip r:embed="rId2"/>
                <a:stretch>
                  <a:fillRect l="-661" t="-845" b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30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EE9BFE-0F8A-D446-8EB7-3B973FF0BA4B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Today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89D632-FDC1-1443-9B35-1FAAC7112812}"/>
                  </a:ext>
                </a:extLst>
              </p:cNvPr>
              <p:cNvSpPr txBox="1"/>
              <p:nvPr/>
            </p:nvSpPr>
            <p:spPr>
              <a:xfrm>
                <a:off x="528638" y="1143000"/>
                <a:ext cx="102584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Bird’s-eye view of Joule-Thomson coefficients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idea </a:t>
                </a:r>
                <a:r>
                  <a:rPr lang="en-US" sz="24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CGI work on Week_7b.AnalyticalMu and Week_8a.NumericalMu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89D632-FDC1-1443-9B35-1FAAC7112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8" y="1143000"/>
                <a:ext cx="10258425" cy="1200329"/>
              </a:xfrm>
              <a:prstGeom prst="rect">
                <a:avLst/>
              </a:prstGeom>
              <a:blipFill>
                <a:blip r:embed="rId2"/>
                <a:stretch>
                  <a:fillRect l="-865" t="-631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85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37474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Bird’s-eye view of Joule-Thomson coefficients</a:t>
            </a:r>
          </a:p>
        </p:txBody>
      </p:sp>
      <p:pic>
        <p:nvPicPr>
          <p:cNvPr id="3" name="Picture 2" descr="https://upload.wikimedia.org/wikipedia/commons/thumb/8/8f/Joule-Thomson_curves_2.svg/500px-Joule-Thomson_curves_2.svg.png">
            <a:extLst>
              <a:ext uri="{FF2B5EF4-FFF2-40B4-BE49-F238E27FC236}">
                <a16:creationId xmlns:a16="http://schemas.microsoft.com/office/drawing/2014/main" id="{3439EA21-F06E-744C-8779-9ED27F6E53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92" y="667982"/>
            <a:ext cx="5876147" cy="4336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DDE509-C2E5-C14C-AD89-C247A190B3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12" y="5173461"/>
            <a:ext cx="8207118" cy="15416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7A2AC-0B74-7447-A83C-3A2934996BC7}"/>
                  </a:ext>
                </a:extLst>
              </p:cNvPr>
              <p:cNvSpPr txBox="1"/>
              <p:nvPr/>
            </p:nvSpPr>
            <p:spPr>
              <a:xfrm>
                <a:off x="6148461" y="665171"/>
                <a:ext cx="5876147" cy="2489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Notes …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Data are from Wikipedia;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JT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2400" dirty="0"/>
                  <a:t> is our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can find this using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, assuming,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7A2AC-0B74-7447-A83C-3A2934996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461" y="665171"/>
                <a:ext cx="5876147" cy="2489977"/>
              </a:xfrm>
              <a:prstGeom prst="rect">
                <a:avLst/>
              </a:prstGeom>
              <a:blipFill>
                <a:blip r:embed="rId4"/>
                <a:stretch>
                  <a:fillRect l="-1724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67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/>
              <p:nvPr/>
            </p:nvSpPr>
            <p:spPr>
              <a:xfrm>
                <a:off x="0" y="37474"/>
                <a:ext cx="117722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b="1" dirty="0"/>
                  <a:t>: Qualitative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74"/>
                <a:ext cx="11772275" cy="461665"/>
              </a:xfrm>
              <a:prstGeom prst="rect">
                <a:avLst/>
              </a:prstGeom>
              <a:blipFill>
                <a:blip r:embed="rId2"/>
                <a:stretch>
                  <a:fillRect l="-108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0DC144-BB60-8D4F-A1A3-CAEC2D8534E3}"/>
                  </a:ext>
                </a:extLst>
              </p:cNvPr>
              <p:cNvSpPr txBox="1"/>
              <p:nvPr/>
            </p:nvSpPr>
            <p:spPr>
              <a:xfrm>
                <a:off x="279425" y="1662221"/>
                <a:ext cx="5464150" cy="315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ea typeface="Cambria Math" panose="02040503050406030204" pitchFamily="18" charset="0"/>
                  </a:rPr>
                  <a:t>Obviously,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dirty="0"/>
                  <a:t> (here,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400" dirty="0"/>
                  <a:t>) is going to be smaller at the higher temperature.</a:t>
                </a:r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ea typeface="Cambria Math" panose="02040503050406030204" pitchFamily="18" charset="0"/>
                  </a:rPr>
                  <a:t>That is due mainly to the big difference in slopes in the T-direction, i.e., the difference in the heat capacity: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𝑙𝑖𝑞𝑢𝑖𝑑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𝑣𝑎𝑝𝑜𝑟</m:t>
                          </m:r>
                        </m:sup>
                      </m:sSubSup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0DC144-BB60-8D4F-A1A3-CAEC2D853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25" y="1662221"/>
                <a:ext cx="5464150" cy="3153940"/>
              </a:xfrm>
              <a:prstGeom prst="rect">
                <a:avLst/>
              </a:prstGeom>
              <a:blipFill>
                <a:blip r:embed="rId3"/>
                <a:stretch>
                  <a:fillRect l="-1624" t="-803" r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6E82BE5-148A-C545-9156-BF3A1E6177F5}"/>
              </a:ext>
            </a:extLst>
          </p:cNvPr>
          <p:cNvGrpSpPr/>
          <p:nvPr/>
        </p:nvGrpSpPr>
        <p:grpSpPr>
          <a:xfrm>
            <a:off x="7122823" y="2695871"/>
            <a:ext cx="4367818" cy="3647779"/>
            <a:chOff x="7558432" y="3507294"/>
            <a:chExt cx="3449154" cy="271858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CFB11A-70B0-9A4C-9B96-9206F5E8C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8432" y="3507294"/>
              <a:ext cx="3449154" cy="2718580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0963B5E-C7C2-7D41-B5D5-02CBEB4CD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1019" y="4656982"/>
              <a:ext cx="0" cy="834178"/>
            </a:xfrm>
            <a:prstGeom prst="straightConnector1">
              <a:avLst/>
            </a:prstGeom>
            <a:ln w="101600">
              <a:solidFill>
                <a:schemeClr val="bg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A4ECA9D-B74B-F54D-9D17-216D75E3EA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1058" y="3712936"/>
              <a:ext cx="0" cy="528270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784A5B-BFAA-0849-8251-4D1E75CEC85B}"/>
              </a:ext>
            </a:extLst>
          </p:cNvPr>
          <p:cNvSpPr txBox="1"/>
          <p:nvPr/>
        </p:nvSpPr>
        <p:spPr>
          <a:xfrm>
            <a:off x="7156170" y="1430109"/>
            <a:ext cx="4471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Upper surface (product) is vapor</a:t>
            </a:r>
          </a:p>
          <a:p>
            <a:r>
              <a:rPr lang="en-US" sz="2400" dirty="0"/>
              <a:t>Lower surface (reactant) is liquid</a:t>
            </a:r>
          </a:p>
        </p:txBody>
      </p:sp>
    </p:spTree>
    <p:extLst>
      <p:ext uri="{BB962C8B-B14F-4D97-AF65-F5344CB8AC3E}">
        <p14:creationId xmlns:p14="http://schemas.microsoft.com/office/powerpoint/2010/main" val="75351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0B4CF6-7931-3F48-A659-33251518FCC0}"/>
                  </a:ext>
                </a:extLst>
              </p:cNvPr>
              <p:cNvSpPr txBox="1"/>
              <p:nvPr/>
            </p:nvSpPr>
            <p:spPr>
              <a:xfrm>
                <a:off x="0" y="0"/>
                <a:ext cx="11772275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b="1" dirty="0"/>
                  <a:t>: Observations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0B4CF6-7931-3F48-A659-33251518F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1772275" cy="494751"/>
              </a:xfrm>
              <a:prstGeom prst="rect">
                <a:avLst/>
              </a:prstGeom>
              <a:blipFill>
                <a:blip r:embed="rId2"/>
                <a:stretch>
                  <a:fillRect l="-108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FAD677-93E3-C642-AFF6-CBF9070730FD}"/>
                  </a:ext>
                </a:extLst>
              </p:cNvPr>
              <p:cNvSpPr txBox="1"/>
              <p:nvPr/>
            </p:nvSpPr>
            <p:spPr>
              <a:xfrm>
                <a:off x="0" y="682150"/>
                <a:ext cx="6572250" cy="2625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Water: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At room temperature,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=44 </m:t>
                    </m:r>
                    <m:r>
                      <a:rPr lang="en-US" sz="2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𝑘𝐽</m:t>
                    </m:r>
                    <m:r>
                      <a:rPr lang="en-US" sz="2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</m:t>
                    </m:r>
                  </m:oMath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7030A0"/>
                    </a:solidFill>
                  </a:rPr>
                  <a:t>At the boiling temperature (373 K),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𝑘𝐽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</m:t>
                    </m:r>
                  </m:oMath>
                </a14:m>
                <a:endParaRPr lang="en-US" sz="2000" dirty="0">
                  <a:solidFill>
                    <a:srgbClr val="7030A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2"/>
                    </a:solidFill>
                  </a:rPr>
                  <a:t>At the critical temperature,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dirty="0"/>
                  <a:t>Other substances behave similarly – and all because the </a:t>
                </a:r>
                <a:r>
                  <a:rPr lang="en-US" sz="2000" b="1" dirty="0"/>
                  <a:t>heat capacities of liquids are bigger than the heat capacities of the corresponding gaseous forms</a:t>
                </a:r>
                <a:r>
                  <a:rPr lang="en-US" sz="2000" dirty="0"/>
                  <a:t>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FAD677-93E3-C642-AFF6-CBF90707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82150"/>
                <a:ext cx="6572250" cy="2625527"/>
              </a:xfrm>
              <a:prstGeom prst="rect">
                <a:avLst/>
              </a:prstGeom>
              <a:blipFill>
                <a:blip r:embed="rId3"/>
                <a:stretch>
                  <a:fillRect l="-965" t="-1442" r="-386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enthalpy of vaporization of water">
            <a:extLst>
              <a:ext uri="{FF2B5EF4-FFF2-40B4-BE49-F238E27FC236}">
                <a16:creationId xmlns:a16="http://schemas.microsoft.com/office/drawing/2014/main" id="{E4DFD621-AAC8-7145-898D-BD7A66E53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11" y="272959"/>
            <a:ext cx="5144125" cy="474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918201-4A8B-8F45-AEE7-9077DDA04FEE}"/>
              </a:ext>
            </a:extLst>
          </p:cNvPr>
          <p:cNvSpPr txBox="1"/>
          <p:nvPr/>
        </p:nvSpPr>
        <p:spPr>
          <a:xfrm>
            <a:off x="7481978" y="5421275"/>
            <a:ext cx="32781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Is there a molecular perspective on this?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E7C151-7A4B-1147-B8A7-DEC499A0D412}"/>
              </a:ext>
            </a:extLst>
          </p:cNvPr>
          <p:cNvGrpSpPr/>
          <p:nvPr/>
        </p:nvGrpSpPr>
        <p:grpSpPr>
          <a:xfrm>
            <a:off x="0" y="3615454"/>
            <a:ext cx="6696782" cy="3242546"/>
            <a:chOff x="342900" y="3615454"/>
            <a:chExt cx="6353882" cy="31282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80522D1-1998-8A44-AFA1-7B05395A1CD9}"/>
                </a:ext>
              </a:extLst>
            </p:cNvPr>
            <p:cNvGrpSpPr/>
            <p:nvPr/>
          </p:nvGrpSpPr>
          <p:grpSpPr>
            <a:xfrm>
              <a:off x="342900" y="3615454"/>
              <a:ext cx="6353882" cy="3128246"/>
              <a:chOff x="6908967" y="2116707"/>
              <a:chExt cx="7071880" cy="375087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F6D315E-D888-D34B-9CBE-78CDC76E657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08967" y="2116707"/>
                <a:ext cx="4457371" cy="3750871"/>
                <a:chOff x="540356" y="1135901"/>
                <a:chExt cx="5888240" cy="4954945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B77C639-374A-0544-A7A7-BEBCC20B93DF}"/>
                    </a:ext>
                  </a:extLst>
                </p:cNvPr>
                <p:cNvGrpSpPr/>
                <p:nvPr/>
              </p:nvGrpSpPr>
              <p:grpSpPr>
                <a:xfrm>
                  <a:off x="540356" y="1135901"/>
                  <a:ext cx="5888240" cy="4954945"/>
                  <a:chOff x="3460831" y="243067"/>
                  <a:chExt cx="5888240" cy="4954945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8F4F1C22-4CFB-5948-893C-0209846DCC0F}"/>
                      </a:ext>
                    </a:extLst>
                  </p:cNvPr>
                  <p:cNvGrpSpPr/>
                  <p:nvPr/>
                </p:nvGrpSpPr>
                <p:grpSpPr>
                  <a:xfrm>
                    <a:off x="3460831" y="243067"/>
                    <a:ext cx="5888240" cy="4954945"/>
                    <a:chOff x="3460831" y="277792"/>
                    <a:chExt cx="5888240" cy="4954945"/>
                  </a:xfrm>
                </p:grpSpPr>
                <p:pic>
                  <p:nvPicPr>
                    <p:cNvPr id="15" name="Picture 14">
                      <a:extLst>
                        <a:ext uri="{FF2B5EF4-FFF2-40B4-BE49-F238E27FC236}">
                          <a16:creationId xmlns:a16="http://schemas.microsoft.com/office/drawing/2014/main" id="{FEE9C1BD-7D7D-1F4B-B903-1F1C24EEEC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460831" y="277792"/>
                      <a:ext cx="5888240" cy="4954945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3002B4E7-CF6C-974F-9057-907B7F923B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567423" y="3310362"/>
                      <a:ext cx="1331087" cy="821800"/>
                    </a:xfrm>
                    <a:prstGeom prst="line">
                      <a:avLst/>
                    </a:prstGeom>
                    <a:ln w="127000">
                      <a:solidFill>
                        <a:srgbClr val="00B050">
                          <a:alpha val="58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Freeform 16">
                      <a:extLst>
                        <a:ext uri="{FF2B5EF4-FFF2-40B4-BE49-F238E27FC236}">
                          <a16:creationId xmlns:a16="http://schemas.microsoft.com/office/drawing/2014/main" id="{3D1A1C94-7880-F14B-9D36-1B1E8C9809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3836" y="1208387"/>
                      <a:ext cx="1265535" cy="2431575"/>
                    </a:xfrm>
                    <a:custGeom>
                      <a:avLst/>
                      <a:gdLst>
                        <a:gd name="connsiteX0" fmla="*/ 1265535 w 1265535"/>
                        <a:gd name="connsiteY0" fmla="*/ 2431575 h 2431575"/>
                        <a:gd name="connsiteX1" fmla="*/ 917193 w 1265535"/>
                        <a:gd name="connsiteY1" fmla="*/ 2039690 h 2431575"/>
                        <a:gd name="connsiteX2" fmla="*/ 670450 w 1265535"/>
                        <a:gd name="connsiteY2" fmla="*/ 1749404 h 2431575"/>
                        <a:gd name="connsiteX3" fmla="*/ 467250 w 1265535"/>
                        <a:gd name="connsiteY3" fmla="*/ 1488147 h 2431575"/>
                        <a:gd name="connsiteX4" fmla="*/ 365650 w 1265535"/>
                        <a:gd name="connsiteY4" fmla="*/ 1299461 h 2431575"/>
                        <a:gd name="connsiteX5" fmla="*/ 307593 w 1265535"/>
                        <a:gd name="connsiteY5" fmla="*/ 1183347 h 2431575"/>
                        <a:gd name="connsiteX6" fmla="*/ 235021 w 1265535"/>
                        <a:gd name="connsiteY6" fmla="*/ 1168832 h 2431575"/>
                        <a:gd name="connsiteX7" fmla="*/ 176964 w 1265535"/>
                        <a:gd name="connsiteY7" fmla="*/ 1154318 h 2431575"/>
                        <a:gd name="connsiteX8" fmla="*/ 118907 w 1265535"/>
                        <a:gd name="connsiteY8" fmla="*/ 1038204 h 2431575"/>
                        <a:gd name="connsiteX9" fmla="*/ 60850 w 1265535"/>
                        <a:gd name="connsiteY9" fmla="*/ 849518 h 2431575"/>
                        <a:gd name="connsiteX10" fmla="*/ 31821 w 1265535"/>
                        <a:gd name="connsiteY10" fmla="*/ 544718 h 2431575"/>
                        <a:gd name="connsiteX11" fmla="*/ 31821 w 1265535"/>
                        <a:gd name="connsiteY11" fmla="*/ 297975 h 2431575"/>
                        <a:gd name="connsiteX12" fmla="*/ 2793 w 1265535"/>
                        <a:gd name="connsiteY12" fmla="*/ 22204 h 2431575"/>
                        <a:gd name="connsiteX13" fmla="*/ 2793 w 1265535"/>
                        <a:gd name="connsiteY13" fmla="*/ 36718 h 2431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265535" h="2431575">
                          <a:moveTo>
                            <a:pt x="1265535" y="2431575"/>
                          </a:moveTo>
                          <a:lnTo>
                            <a:pt x="917193" y="2039690"/>
                          </a:lnTo>
                          <a:cubicBezTo>
                            <a:pt x="818012" y="1925995"/>
                            <a:pt x="745440" y="1841328"/>
                            <a:pt x="670450" y="1749404"/>
                          </a:cubicBezTo>
                          <a:cubicBezTo>
                            <a:pt x="595460" y="1657480"/>
                            <a:pt x="518050" y="1563138"/>
                            <a:pt x="467250" y="1488147"/>
                          </a:cubicBezTo>
                          <a:cubicBezTo>
                            <a:pt x="416450" y="1413156"/>
                            <a:pt x="392259" y="1350261"/>
                            <a:pt x="365650" y="1299461"/>
                          </a:cubicBezTo>
                          <a:cubicBezTo>
                            <a:pt x="339041" y="1248661"/>
                            <a:pt x="307593" y="1183347"/>
                            <a:pt x="307593" y="1183347"/>
                          </a:cubicBezTo>
                          <a:cubicBezTo>
                            <a:pt x="285822" y="1161576"/>
                            <a:pt x="235021" y="1168832"/>
                            <a:pt x="235021" y="1168832"/>
                          </a:cubicBezTo>
                          <a:cubicBezTo>
                            <a:pt x="213249" y="1163994"/>
                            <a:pt x="196316" y="1176089"/>
                            <a:pt x="176964" y="1154318"/>
                          </a:cubicBezTo>
                          <a:cubicBezTo>
                            <a:pt x="157612" y="1132547"/>
                            <a:pt x="138259" y="1089004"/>
                            <a:pt x="118907" y="1038204"/>
                          </a:cubicBezTo>
                          <a:cubicBezTo>
                            <a:pt x="99555" y="987404"/>
                            <a:pt x="75364" y="931766"/>
                            <a:pt x="60850" y="849518"/>
                          </a:cubicBezTo>
                          <a:cubicBezTo>
                            <a:pt x="46336" y="767270"/>
                            <a:pt x="36659" y="636642"/>
                            <a:pt x="31821" y="544718"/>
                          </a:cubicBezTo>
                          <a:cubicBezTo>
                            <a:pt x="26983" y="452794"/>
                            <a:pt x="36659" y="385061"/>
                            <a:pt x="31821" y="297975"/>
                          </a:cubicBezTo>
                          <a:cubicBezTo>
                            <a:pt x="26983" y="210889"/>
                            <a:pt x="2793" y="22204"/>
                            <a:pt x="2793" y="22204"/>
                          </a:cubicBezTo>
                          <a:cubicBezTo>
                            <a:pt x="-2045" y="-21339"/>
                            <a:pt x="374" y="7689"/>
                            <a:pt x="2793" y="36718"/>
                          </a:cubicBezTo>
                        </a:path>
                      </a:pathLst>
                    </a:custGeom>
                    <a:noFill/>
                    <a:ln w="127000">
                      <a:solidFill>
                        <a:schemeClr val="accent2">
                          <a:alpha val="6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Freeform 17">
                      <a:extLst>
                        <a:ext uri="{FF2B5EF4-FFF2-40B4-BE49-F238E27FC236}">
                          <a16:creationId xmlns:a16="http://schemas.microsoft.com/office/drawing/2014/main" id="{41AED791-C876-F348-9D32-2E7F2DD08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8800" y="1027391"/>
                      <a:ext cx="1219200" cy="2017486"/>
                    </a:xfrm>
                    <a:custGeom>
                      <a:avLst/>
                      <a:gdLst>
                        <a:gd name="connsiteX0" fmla="*/ 1219200 w 1219200"/>
                        <a:gd name="connsiteY0" fmla="*/ 2017486 h 2017486"/>
                        <a:gd name="connsiteX1" fmla="*/ 885371 w 1219200"/>
                        <a:gd name="connsiteY1" fmla="*/ 1698171 h 2017486"/>
                        <a:gd name="connsiteX2" fmla="*/ 667657 w 1219200"/>
                        <a:gd name="connsiteY2" fmla="*/ 1451428 h 2017486"/>
                        <a:gd name="connsiteX3" fmla="*/ 406400 w 1219200"/>
                        <a:gd name="connsiteY3" fmla="*/ 1030514 h 2017486"/>
                        <a:gd name="connsiteX4" fmla="*/ 188686 w 1219200"/>
                        <a:gd name="connsiteY4" fmla="*/ 595086 h 2017486"/>
                        <a:gd name="connsiteX5" fmla="*/ 72571 w 1219200"/>
                        <a:gd name="connsiteY5" fmla="*/ 217714 h 2017486"/>
                        <a:gd name="connsiteX6" fmla="*/ 0 w 1219200"/>
                        <a:gd name="connsiteY6" fmla="*/ 0 h 20174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19200" h="2017486">
                          <a:moveTo>
                            <a:pt x="1219200" y="2017486"/>
                          </a:moveTo>
                          <a:cubicBezTo>
                            <a:pt x="1098247" y="1905000"/>
                            <a:pt x="977295" y="1792514"/>
                            <a:pt x="885371" y="1698171"/>
                          </a:cubicBezTo>
                          <a:cubicBezTo>
                            <a:pt x="793447" y="1603828"/>
                            <a:pt x="747485" y="1562704"/>
                            <a:pt x="667657" y="1451428"/>
                          </a:cubicBezTo>
                          <a:cubicBezTo>
                            <a:pt x="587829" y="1340152"/>
                            <a:pt x="486228" y="1173238"/>
                            <a:pt x="406400" y="1030514"/>
                          </a:cubicBezTo>
                          <a:cubicBezTo>
                            <a:pt x="326572" y="887790"/>
                            <a:pt x="244324" y="730553"/>
                            <a:pt x="188686" y="595086"/>
                          </a:cubicBezTo>
                          <a:cubicBezTo>
                            <a:pt x="133048" y="459619"/>
                            <a:pt x="104019" y="316895"/>
                            <a:pt x="72571" y="217714"/>
                          </a:cubicBezTo>
                          <a:cubicBezTo>
                            <a:pt x="41123" y="118533"/>
                            <a:pt x="20561" y="59266"/>
                            <a:pt x="0" y="0"/>
                          </a:cubicBezTo>
                        </a:path>
                      </a:pathLst>
                    </a:custGeom>
                    <a:noFill/>
                    <a:ln w="127000">
                      <a:solidFill>
                        <a:srgbClr val="FF0000">
                          <a:alpha val="4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B2B45558-4486-944B-84BC-FC4B721B30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92861" y="1717863"/>
                    <a:ext cx="416708" cy="1534349"/>
                  </a:xfrm>
                  <a:prstGeom prst="line">
                    <a:avLst/>
                  </a:prstGeom>
                  <a:ln w="127000">
                    <a:solidFill>
                      <a:srgbClr val="00B050">
                        <a:alpha val="58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00254344-7FE4-A346-B61E-1FD3D75167AC}"/>
                    </a:ext>
                  </a:extLst>
                </p:cNvPr>
                <p:cNvSpPr/>
                <p:nvPr/>
              </p:nvSpPr>
              <p:spPr>
                <a:xfrm>
                  <a:off x="3676207" y="2127560"/>
                  <a:ext cx="1219200" cy="2017486"/>
                </a:xfrm>
                <a:custGeom>
                  <a:avLst/>
                  <a:gdLst>
                    <a:gd name="connsiteX0" fmla="*/ 1219200 w 1219200"/>
                    <a:gd name="connsiteY0" fmla="*/ 2017486 h 2017486"/>
                    <a:gd name="connsiteX1" fmla="*/ 885371 w 1219200"/>
                    <a:gd name="connsiteY1" fmla="*/ 1698171 h 2017486"/>
                    <a:gd name="connsiteX2" fmla="*/ 667657 w 1219200"/>
                    <a:gd name="connsiteY2" fmla="*/ 1451428 h 2017486"/>
                    <a:gd name="connsiteX3" fmla="*/ 406400 w 1219200"/>
                    <a:gd name="connsiteY3" fmla="*/ 1030514 h 2017486"/>
                    <a:gd name="connsiteX4" fmla="*/ 188686 w 1219200"/>
                    <a:gd name="connsiteY4" fmla="*/ 595086 h 2017486"/>
                    <a:gd name="connsiteX5" fmla="*/ 72571 w 1219200"/>
                    <a:gd name="connsiteY5" fmla="*/ 217714 h 2017486"/>
                    <a:gd name="connsiteX6" fmla="*/ 0 w 1219200"/>
                    <a:gd name="connsiteY6" fmla="*/ 0 h 2017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9200" h="2017486">
                      <a:moveTo>
                        <a:pt x="1219200" y="2017486"/>
                      </a:moveTo>
                      <a:cubicBezTo>
                        <a:pt x="1098247" y="1905000"/>
                        <a:pt x="977295" y="1792514"/>
                        <a:pt x="885371" y="1698171"/>
                      </a:cubicBezTo>
                      <a:cubicBezTo>
                        <a:pt x="793447" y="1603828"/>
                        <a:pt x="747485" y="1562704"/>
                        <a:pt x="667657" y="1451428"/>
                      </a:cubicBezTo>
                      <a:cubicBezTo>
                        <a:pt x="587829" y="1340152"/>
                        <a:pt x="486228" y="1173238"/>
                        <a:pt x="406400" y="1030514"/>
                      </a:cubicBezTo>
                      <a:cubicBezTo>
                        <a:pt x="326572" y="887790"/>
                        <a:pt x="244324" y="730553"/>
                        <a:pt x="188686" y="595086"/>
                      </a:cubicBezTo>
                      <a:cubicBezTo>
                        <a:pt x="133048" y="459619"/>
                        <a:pt x="104019" y="316895"/>
                        <a:pt x="72571" y="217714"/>
                      </a:cubicBezTo>
                      <a:cubicBezTo>
                        <a:pt x="41123" y="118533"/>
                        <a:pt x="20561" y="59266"/>
                        <a:pt x="0" y="0"/>
                      </a:cubicBezTo>
                    </a:path>
                  </a:pathLst>
                </a:custGeom>
                <a:noFill/>
                <a:ln w="127000">
                  <a:solidFill>
                    <a:schemeClr val="accent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389B61D-89F2-614C-ACB9-75CD09944789}"/>
                      </a:ext>
                    </a:extLst>
                  </p:cNvPr>
                  <p:cNvSpPr txBox="1"/>
                  <p:nvPr/>
                </p:nvSpPr>
                <p:spPr>
                  <a:xfrm>
                    <a:off x="10606891" y="4969820"/>
                    <a:ext cx="3373956" cy="54747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400" dirty="0"/>
                      <a:t>Generic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sz="2400" dirty="0"/>
                      <a:t> </a:t>
                    </a:r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389B61D-89F2-614C-ACB9-75CD099447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06891" y="4969820"/>
                    <a:ext cx="3373956" cy="54747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767" t="-8108" b="-297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02973E-023A-A242-BE68-9CDCC62ECE40}"/>
                </a:ext>
              </a:extLst>
            </p:cNvPr>
            <p:cNvCxnSpPr>
              <a:cxnSpLocks/>
            </p:cNvCxnSpPr>
            <p:nvPr/>
          </p:nvCxnSpPr>
          <p:spPr>
            <a:xfrm>
              <a:off x="1662459" y="4356046"/>
              <a:ext cx="283419" cy="968693"/>
            </a:xfrm>
            <a:prstGeom prst="line">
              <a:avLst/>
            </a:prstGeom>
            <a:ln w="127000">
              <a:solidFill>
                <a:schemeClr val="bg1">
                  <a:lumMod val="50000"/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7D1894D-91C3-EE47-975A-7D5BC62B4E7A}"/>
                </a:ext>
              </a:extLst>
            </p:cNvPr>
            <p:cNvCxnSpPr>
              <a:cxnSpLocks/>
            </p:cNvCxnSpPr>
            <p:nvPr/>
          </p:nvCxnSpPr>
          <p:spPr>
            <a:xfrm>
              <a:off x="1771995" y="4265555"/>
              <a:ext cx="283419" cy="968693"/>
            </a:xfrm>
            <a:prstGeom prst="line">
              <a:avLst/>
            </a:prstGeom>
            <a:ln w="127000">
              <a:solidFill>
                <a:srgbClr val="7030A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F2F89D-6D76-D647-A93E-A1A685C93C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4763" y="5249037"/>
              <a:ext cx="905324" cy="518834"/>
            </a:xfrm>
            <a:prstGeom prst="line">
              <a:avLst/>
            </a:prstGeom>
            <a:ln w="127000">
              <a:solidFill>
                <a:srgbClr val="7030A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336AAB5-2041-E44B-AB65-D40F4A8617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227" y="5339528"/>
              <a:ext cx="905324" cy="518834"/>
            </a:xfrm>
            <a:prstGeom prst="line">
              <a:avLst/>
            </a:prstGeom>
            <a:ln w="127000">
              <a:solidFill>
                <a:schemeClr val="bg1">
                  <a:lumMod val="50000"/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887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0B4CF6-7931-3F48-A659-33251518FCC0}"/>
                  </a:ext>
                </a:extLst>
              </p:cNvPr>
              <p:cNvSpPr txBox="1"/>
              <p:nvPr/>
            </p:nvSpPr>
            <p:spPr>
              <a:xfrm>
                <a:off x="0" y="0"/>
                <a:ext cx="11772275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b="1" dirty="0"/>
                  <a:t>: Observations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0B4CF6-7931-3F48-A659-33251518F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1772275" cy="494751"/>
              </a:xfrm>
              <a:prstGeom prst="rect">
                <a:avLst/>
              </a:prstGeom>
              <a:blipFill>
                <a:blip r:embed="rId2"/>
                <a:stretch>
                  <a:fillRect l="-108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FAD677-93E3-C642-AFF6-CBF9070730FD}"/>
                  </a:ext>
                </a:extLst>
              </p:cNvPr>
              <p:cNvSpPr txBox="1"/>
              <p:nvPr/>
            </p:nvSpPr>
            <p:spPr>
              <a:xfrm>
                <a:off x="0" y="682150"/>
                <a:ext cx="6572250" cy="2625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Water: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At room temperature,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=44 </m:t>
                    </m:r>
                    <m:r>
                      <a:rPr lang="en-US" sz="2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𝑘𝐽</m:t>
                    </m:r>
                    <m:r>
                      <a:rPr lang="en-US" sz="2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</m:t>
                    </m:r>
                  </m:oMath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7030A0"/>
                    </a:solidFill>
                  </a:rPr>
                  <a:t>At the boiling temperature (373 K),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𝑘𝐽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</m:t>
                    </m:r>
                  </m:oMath>
                </a14:m>
                <a:endParaRPr lang="en-US" sz="2000" dirty="0">
                  <a:solidFill>
                    <a:srgbClr val="7030A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2"/>
                    </a:solidFill>
                  </a:rPr>
                  <a:t>At the critical temperature,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dirty="0"/>
                  <a:t>Other substances behave similarly – and all because the </a:t>
                </a:r>
                <a:r>
                  <a:rPr lang="en-US" sz="2000" b="1" dirty="0"/>
                  <a:t>heat capacities of liquids are bigger than the heat capacities of the corresponding gaseous forms</a:t>
                </a:r>
                <a:r>
                  <a:rPr lang="en-US" sz="2000" dirty="0"/>
                  <a:t>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FAD677-93E3-C642-AFF6-CBF90707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82150"/>
                <a:ext cx="6572250" cy="2625527"/>
              </a:xfrm>
              <a:prstGeom prst="rect">
                <a:avLst/>
              </a:prstGeom>
              <a:blipFill>
                <a:blip r:embed="rId3"/>
                <a:stretch>
                  <a:fillRect l="-965" t="-1442" r="-386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E86FBEE-3245-BC4D-9711-05C9348E5C10}"/>
              </a:ext>
            </a:extLst>
          </p:cNvPr>
          <p:cNvGrpSpPr/>
          <p:nvPr/>
        </p:nvGrpSpPr>
        <p:grpSpPr>
          <a:xfrm>
            <a:off x="6549011" y="272959"/>
            <a:ext cx="5144125" cy="4747100"/>
            <a:chOff x="5857250" y="682150"/>
            <a:chExt cx="5915025" cy="5228262"/>
          </a:xfrm>
        </p:grpSpPr>
        <p:pic>
          <p:nvPicPr>
            <p:cNvPr id="1026" name="Picture 2" descr="Image result for enthalpy of vaporization of water">
              <a:extLst>
                <a:ext uri="{FF2B5EF4-FFF2-40B4-BE49-F238E27FC236}">
                  <a16:creationId xmlns:a16="http://schemas.microsoft.com/office/drawing/2014/main" id="{E4DFD621-AAC8-7145-898D-BD7A66E53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7250" y="682150"/>
              <a:ext cx="5915025" cy="5228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4375B84-4D30-2845-B159-4CF30FBC8021}"/>
                </a:ext>
              </a:extLst>
            </p:cNvPr>
            <p:cNvSpPr/>
            <p:nvPr/>
          </p:nvSpPr>
          <p:spPr>
            <a:xfrm>
              <a:off x="7272337" y="1358785"/>
              <a:ext cx="357188" cy="332395"/>
            </a:xfrm>
            <a:prstGeom prst="ellipse">
              <a:avLst/>
            </a:prstGeom>
            <a:solidFill>
              <a:schemeClr val="bg1">
                <a:lumMod val="50000"/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7ADC339-5814-544A-81BC-99B6D8C98CCB}"/>
                </a:ext>
              </a:extLst>
            </p:cNvPr>
            <p:cNvSpPr/>
            <p:nvPr/>
          </p:nvSpPr>
          <p:spPr>
            <a:xfrm>
              <a:off x="8039104" y="1625488"/>
              <a:ext cx="357188" cy="332395"/>
            </a:xfrm>
            <a:prstGeom prst="ellipse">
              <a:avLst/>
            </a:prstGeom>
            <a:solidFill>
              <a:srgbClr val="7030A0">
                <a:alpha val="4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EB8103A-04A2-5A46-B073-55D0E083F36A}"/>
              </a:ext>
            </a:extLst>
          </p:cNvPr>
          <p:cNvSpPr/>
          <p:nvPr/>
        </p:nvSpPr>
        <p:spPr>
          <a:xfrm>
            <a:off x="11074833" y="4264402"/>
            <a:ext cx="310636" cy="301804"/>
          </a:xfrm>
          <a:prstGeom prst="ellipse">
            <a:avLst/>
          </a:prstGeom>
          <a:solidFill>
            <a:schemeClr val="accent2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E7C151-7A4B-1147-B8A7-DEC499A0D412}"/>
              </a:ext>
            </a:extLst>
          </p:cNvPr>
          <p:cNvGrpSpPr/>
          <p:nvPr/>
        </p:nvGrpSpPr>
        <p:grpSpPr>
          <a:xfrm>
            <a:off x="0" y="3615454"/>
            <a:ext cx="6696782" cy="3242546"/>
            <a:chOff x="342900" y="3615454"/>
            <a:chExt cx="6353882" cy="31282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80522D1-1998-8A44-AFA1-7B05395A1CD9}"/>
                </a:ext>
              </a:extLst>
            </p:cNvPr>
            <p:cNvGrpSpPr/>
            <p:nvPr/>
          </p:nvGrpSpPr>
          <p:grpSpPr>
            <a:xfrm>
              <a:off x="342900" y="3615454"/>
              <a:ext cx="6353882" cy="3128246"/>
              <a:chOff x="6908967" y="2116707"/>
              <a:chExt cx="7071880" cy="375087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F6D315E-D888-D34B-9CBE-78CDC76E657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08967" y="2116707"/>
                <a:ext cx="4457371" cy="3750871"/>
                <a:chOff x="540356" y="1135901"/>
                <a:chExt cx="5888240" cy="4954945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B77C639-374A-0544-A7A7-BEBCC20B93DF}"/>
                    </a:ext>
                  </a:extLst>
                </p:cNvPr>
                <p:cNvGrpSpPr/>
                <p:nvPr/>
              </p:nvGrpSpPr>
              <p:grpSpPr>
                <a:xfrm>
                  <a:off x="540356" y="1135901"/>
                  <a:ext cx="5888240" cy="4954945"/>
                  <a:chOff x="3460831" y="243067"/>
                  <a:chExt cx="5888240" cy="4954945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8F4F1C22-4CFB-5948-893C-0209846DCC0F}"/>
                      </a:ext>
                    </a:extLst>
                  </p:cNvPr>
                  <p:cNvGrpSpPr/>
                  <p:nvPr/>
                </p:nvGrpSpPr>
                <p:grpSpPr>
                  <a:xfrm>
                    <a:off x="3460831" y="243067"/>
                    <a:ext cx="5888240" cy="4954945"/>
                    <a:chOff x="3460831" y="277792"/>
                    <a:chExt cx="5888240" cy="4954945"/>
                  </a:xfrm>
                </p:grpSpPr>
                <p:pic>
                  <p:nvPicPr>
                    <p:cNvPr id="15" name="Picture 14">
                      <a:extLst>
                        <a:ext uri="{FF2B5EF4-FFF2-40B4-BE49-F238E27FC236}">
                          <a16:creationId xmlns:a16="http://schemas.microsoft.com/office/drawing/2014/main" id="{FEE9C1BD-7D7D-1F4B-B903-1F1C24EEEC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460831" y="277792"/>
                      <a:ext cx="5888240" cy="4954945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3002B4E7-CF6C-974F-9057-907B7F923B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567423" y="3310362"/>
                      <a:ext cx="1331087" cy="821800"/>
                    </a:xfrm>
                    <a:prstGeom prst="line">
                      <a:avLst/>
                    </a:prstGeom>
                    <a:ln w="127000">
                      <a:solidFill>
                        <a:srgbClr val="00B050">
                          <a:alpha val="58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Freeform 16">
                      <a:extLst>
                        <a:ext uri="{FF2B5EF4-FFF2-40B4-BE49-F238E27FC236}">
                          <a16:creationId xmlns:a16="http://schemas.microsoft.com/office/drawing/2014/main" id="{3D1A1C94-7880-F14B-9D36-1B1E8C9809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3836" y="1208387"/>
                      <a:ext cx="1265535" cy="2431575"/>
                    </a:xfrm>
                    <a:custGeom>
                      <a:avLst/>
                      <a:gdLst>
                        <a:gd name="connsiteX0" fmla="*/ 1265535 w 1265535"/>
                        <a:gd name="connsiteY0" fmla="*/ 2431575 h 2431575"/>
                        <a:gd name="connsiteX1" fmla="*/ 917193 w 1265535"/>
                        <a:gd name="connsiteY1" fmla="*/ 2039690 h 2431575"/>
                        <a:gd name="connsiteX2" fmla="*/ 670450 w 1265535"/>
                        <a:gd name="connsiteY2" fmla="*/ 1749404 h 2431575"/>
                        <a:gd name="connsiteX3" fmla="*/ 467250 w 1265535"/>
                        <a:gd name="connsiteY3" fmla="*/ 1488147 h 2431575"/>
                        <a:gd name="connsiteX4" fmla="*/ 365650 w 1265535"/>
                        <a:gd name="connsiteY4" fmla="*/ 1299461 h 2431575"/>
                        <a:gd name="connsiteX5" fmla="*/ 307593 w 1265535"/>
                        <a:gd name="connsiteY5" fmla="*/ 1183347 h 2431575"/>
                        <a:gd name="connsiteX6" fmla="*/ 235021 w 1265535"/>
                        <a:gd name="connsiteY6" fmla="*/ 1168832 h 2431575"/>
                        <a:gd name="connsiteX7" fmla="*/ 176964 w 1265535"/>
                        <a:gd name="connsiteY7" fmla="*/ 1154318 h 2431575"/>
                        <a:gd name="connsiteX8" fmla="*/ 118907 w 1265535"/>
                        <a:gd name="connsiteY8" fmla="*/ 1038204 h 2431575"/>
                        <a:gd name="connsiteX9" fmla="*/ 60850 w 1265535"/>
                        <a:gd name="connsiteY9" fmla="*/ 849518 h 2431575"/>
                        <a:gd name="connsiteX10" fmla="*/ 31821 w 1265535"/>
                        <a:gd name="connsiteY10" fmla="*/ 544718 h 2431575"/>
                        <a:gd name="connsiteX11" fmla="*/ 31821 w 1265535"/>
                        <a:gd name="connsiteY11" fmla="*/ 297975 h 2431575"/>
                        <a:gd name="connsiteX12" fmla="*/ 2793 w 1265535"/>
                        <a:gd name="connsiteY12" fmla="*/ 22204 h 2431575"/>
                        <a:gd name="connsiteX13" fmla="*/ 2793 w 1265535"/>
                        <a:gd name="connsiteY13" fmla="*/ 36718 h 2431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265535" h="2431575">
                          <a:moveTo>
                            <a:pt x="1265535" y="2431575"/>
                          </a:moveTo>
                          <a:lnTo>
                            <a:pt x="917193" y="2039690"/>
                          </a:lnTo>
                          <a:cubicBezTo>
                            <a:pt x="818012" y="1925995"/>
                            <a:pt x="745440" y="1841328"/>
                            <a:pt x="670450" y="1749404"/>
                          </a:cubicBezTo>
                          <a:cubicBezTo>
                            <a:pt x="595460" y="1657480"/>
                            <a:pt x="518050" y="1563138"/>
                            <a:pt x="467250" y="1488147"/>
                          </a:cubicBezTo>
                          <a:cubicBezTo>
                            <a:pt x="416450" y="1413156"/>
                            <a:pt x="392259" y="1350261"/>
                            <a:pt x="365650" y="1299461"/>
                          </a:cubicBezTo>
                          <a:cubicBezTo>
                            <a:pt x="339041" y="1248661"/>
                            <a:pt x="307593" y="1183347"/>
                            <a:pt x="307593" y="1183347"/>
                          </a:cubicBezTo>
                          <a:cubicBezTo>
                            <a:pt x="285822" y="1161576"/>
                            <a:pt x="235021" y="1168832"/>
                            <a:pt x="235021" y="1168832"/>
                          </a:cubicBezTo>
                          <a:cubicBezTo>
                            <a:pt x="213249" y="1163994"/>
                            <a:pt x="196316" y="1176089"/>
                            <a:pt x="176964" y="1154318"/>
                          </a:cubicBezTo>
                          <a:cubicBezTo>
                            <a:pt x="157612" y="1132547"/>
                            <a:pt x="138259" y="1089004"/>
                            <a:pt x="118907" y="1038204"/>
                          </a:cubicBezTo>
                          <a:cubicBezTo>
                            <a:pt x="99555" y="987404"/>
                            <a:pt x="75364" y="931766"/>
                            <a:pt x="60850" y="849518"/>
                          </a:cubicBezTo>
                          <a:cubicBezTo>
                            <a:pt x="46336" y="767270"/>
                            <a:pt x="36659" y="636642"/>
                            <a:pt x="31821" y="544718"/>
                          </a:cubicBezTo>
                          <a:cubicBezTo>
                            <a:pt x="26983" y="452794"/>
                            <a:pt x="36659" y="385061"/>
                            <a:pt x="31821" y="297975"/>
                          </a:cubicBezTo>
                          <a:cubicBezTo>
                            <a:pt x="26983" y="210889"/>
                            <a:pt x="2793" y="22204"/>
                            <a:pt x="2793" y="22204"/>
                          </a:cubicBezTo>
                          <a:cubicBezTo>
                            <a:pt x="-2045" y="-21339"/>
                            <a:pt x="374" y="7689"/>
                            <a:pt x="2793" y="36718"/>
                          </a:cubicBezTo>
                        </a:path>
                      </a:pathLst>
                    </a:custGeom>
                    <a:noFill/>
                    <a:ln w="127000">
                      <a:solidFill>
                        <a:schemeClr val="accent2">
                          <a:alpha val="6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Freeform 17">
                      <a:extLst>
                        <a:ext uri="{FF2B5EF4-FFF2-40B4-BE49-F238E27FC236}">
                          <a16:creationId xmlns:a16="http://schemas.microsoft.com/office/drawing/2014/main" id="{41AED791-C876-F348-9D32-2E7F2DD08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8800" y="1027391"/>
                      <a:ext cx="1219200" cy="2017486"/>
                    </a:xfrm>
                    <a:custGeom>
                      <a:avLst/>
                      <a:gdLst>
                        <a:gd name="connsiteX0" fmla="*/ 1219200 w 1219200"/>
                        <a:gd name="connsiteY0" fmla="*/ 2017486 h 2017486"/>
                        <a:gd name="connsiteX1" fmla="*/ 885371 w 1219200"/>
                        <a:gd name="connsiteY1" fmla="*/ 1698171 h 2017486"/>
                        <a:gd name="connsiteX2" fmla="*/ 667657 w 1219200"/>
                        <a:gd name="connsiteY2" fmla="*/ 1451428 h 2017486"/>
                        <a:gd name="connsiteX3" fmla="*/ 406400 w 1219200"/>
                        <a:gd name="connsiteY3" fmla="*/ 1030514 h 2017486"/>
                        <a:gd name="connsiteX4" fmla="*/ 188686 w 1219200"/>
                        <a:gd name="connsiteY4" fmla="*/ 595086 h 2017486"/>
                        <a:gd name="connsiteX5" fmla="*/ 72571 w 1219200"/>
                        <a:gd name="connsiteY5" fmla="*/ 217714 h 2017486"/>
                        <a:gd name="connsiteX6" fmla="*/ 0 w 1219200"/>
                        <a:gd name="connsiteY6" fmla="*/ 0 h 20174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19200" h="2017486">
                          <a:moveTo>
                            <a:pt x="1219200" y="2017486"/>
                          </a:moveTo>
                          <a:cubicBezTo>
                            <a:pt x="1098247" y="1905000"/>
                            <a:pt x="977295" y="1792514"/>
                            <a:pt x="885371" y="1698171"/>
                          </a:cubicBezTo>
                          <a:cubicBezTo>
                            <a:pt x="793447" y="1603828"/>
                            <a:pt x="747485" y="1562704"/>
                            <a:pt x="667657" y="1451428"/>
                          </a:cubicBezTo>
                          <a:cubicBezTo>
                            <a:pt x="587829" y="1340152"/>
                            <a:pt x="486228" y="1173238"/>
                            <a:pt x="406400" y="1030514"/>
                          </a:cubicBezTo>
                          <a:cubicBezTo>
                            <a:pt x="326572" y="887790"/>
                            <a:pt x="244324" y="730553"/>
                            <a:pt x="188686" y="595086"/>
                          </a:cubicBezTo>
                          <a:cubicBezTo>
                            <a:pt x="133048" y="459619"/>
                            <a:pt x="104019" y="316895"/>
                            <a:pt x="72571" y="217714"/>
                          </a:cubicBezTo>
                          <a:cubicBezTo>
                            <a:pt x="41123" y="118533"/>
                            <a:pt x="20561" y="59266"/>
                            <a:pt x="0" y="0"/>
                          </a:cubicBezTo>
                        </a:path>
                      </a:pathLst>
                    </a:custGeom>
                    <a:noFill/>
                    <a:ln w="127000">
                      <a:solidFill>
                        <a:srgbClr val="FF0000">
                          <a:alpha val="4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B2B45558-4486-944B-84BC-FC4B721B30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92861" y="1717863"/>
                    <a:ext cx="416708" cy="1534349"/>
                  </a:xfrm>
                  <a:prstGeom prst="line">
                    <a:avLst/>
                  </a:prstGeom>
                  <a:ln w="127000">
                    <a:solidFill>
                      <a:srgbClr val="00B050">
                        <a:alpha val="58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00254344-7FE4-A346-B61E-1FD3D75167AC}"/>
                    </a:ext>
                  </a:extLst>
                </p:cNvPr>
                <p:cNvSpPr/>
                <p:nvPr/>
              </p:nvSpPr>
              <p:spPr>
                <a:xfrm>
                  <a:off x="3676207" y="2127560"/>
                  <a:ext cx="1219200" cy="2017486"/>
                </a:xfrm>
                <a:custGeom>
                  <a:avLst/>
                  <a:gdLst>
                    <a:gd name="connsiteX0" fmla="*/ 1219200 w 1219200"/>
                    <a:gd name="connsiteY0" fmla="*/ 2017486 h 2017486"/>
                    <a:gd name="connsiteX1" fmla="*/ 885371 w 1219200"/>
                    <a:gd name="connsiteY1" fmla="*/ 1698171 h 2017486"/>
                    <a:gd name="connsiteX2" fmla="*/ 667657 w 1219200"/>
                    <a:gd name="connsiteY2" fmla="*/ 1451428 h 2017486"/>
                    <a:gd name="connsiteX3" fmla="*/ 406400 w 1219200"/>
                    <a:gd name="connsiteY3" fmla="*/ 1030514 h 2017486"/>
                    <a:gd name="connsiteX4" fmla="*/ 188686 w 1219200"/>
                    <a:gd name="connsiteY4" fmla="*/ 595086 h 2017486"/>
                    <a:gd name="connsiteX5" fmla="*/ 72571 w 1219200"/>
                    <a:gd name="connsiteY5" fmla="*/ 217714 h 2017486"/>
                    <a:gd name="connsiteX6" fmla="*/ 0 w 1219200"/>
                    <a:gd name="connsiteY6" fmla="*/ 0 h 2017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9200" h="2017486">
                      <a:moveTo>
                        <a:pt x="1219200" y="2017486"/>
                      </a:moveTo>
                      <a:cubicBezTo>
                        <a:pt x="1098247" y="1905000"/>
                        <a:pt x="977295" y="1792514"/>
                        <a:pt x="885371" y="1698171"/>
                      </a:cubicBezTo>
                      <a:cubicBezTo>
                        <a:pt x="793447" y="1603828"/>
                        <a:pt x="747485" y="1562704"/>
                        <a:pt x="667657" y="1451428"/>
                      </a:cubicBezTo>
                      <a:cubicBezTo>
                        <a:pt x="587829" y="1340152"/>
                        <a:pt x="486228" y="1173238"/>
                        <a:pt x="406400" y="1030514"/>
                      </a:cubicBezTo>
                      <a:cubicBezTo>
                        <a:pt x="326572" y="887790"/>
                        <a:pt x="244324" y="730553"/>
                        <a:pt x="188686" y="595086"/>
                      </a:cubicBezTo>
                      <a:cubicBezTo>
                        <a:pt x="133048" y="459619"/>
                        <a:pt x="104019" y="316895"/>
                        <a:pt x="72571" y="217714"/>
                      </a:cubicBezTo>
                      <a:cubicBezTo>
                        <a:pt x="41123" y="118533"/>
                        <a:pt x="20561" y="59266"/>
                        <a:pt x="0" y="0"/>
                      </a:cubicBezTo>
                    </a:path>
                  </a:pathLst>
                </a:custGeom>
                <a:noFill/>
                <a:ln w="127000">
                  <a:solidFill>
                    <a:schemeClr val="accent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389B61D-89F2-614C-ACB9-75CD09944789}"/>
                      </a:ext>
                    </a:extLst>
                  </p:cNvPr>
                  <p:cNvSpPr txBox="1"/>
                  <p:nvPr/>
                </p:nvSpPr>
                <p:spPr>
                  <a:xfrm>
                    <a:off x="10606891" y="4969820"/>
                    <a:ext cx="3373956" cy="54747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400" dirty="0"/>
                      <a:t>Generic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sz="2400" dirty="0"/>
                      <a:t> </a:t>
                    </a:r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389B61D-89F2-614C-ACB9-75CD099447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06891" y="4969820"/>
                    <a:ext cx="3373956" cy="54747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767" t="-8108" b="-297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02973E-023A-A242-BE68-9CDCC62ECE40}"/>
                </a:ext>
              </a:extLst>
            </p:cNvPr>
            <p:cNvCxnSpPr>
              <a:cxnSpLocks/>
            </p:cNvCxnSpPr>
            <p:nvPr/>
          </p:nvCxnSpPr>
          <p:spPr>
            <a:xfrm>
              <a:off x="1662459" y="4356046"/>
              <a:ext cx="283419" cy="968693"/>
            </a:xfrm>
            <a:prstGeom prst="line">
              <a:avLst/>
            </a:prstGeom>
            <a:ln w="127000">
              <a:solidFill>
                <a:schemeClr val="bg1">
                  <a:lumMod val="50000"/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7D1894D-91C3-EE47-975A-7D5BC62B4E7A}"/>
                </a:ext>
              </a:extLst>
            </p:cNvPr>
            <p:cNvCxnSpPr>
              <a:cxnSpLocks/>
            </p:cNvCxnSpPr>
            <p:nvPr/>
          </p:nvCxnSpPr>
          <p:spPr>
            <a:xfrm>
              <a:off x="1771995" y="4265555"/>
              <a:ext cx="283419" cy="968693"/>
            </a:xfrm>
            <a:prstGeom prst="line">
              <a:avLst/>
            </a:prstGeom>
            <a:ln w="127000">
              <a:solidFill>
                <a:srgbClr val="7030A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F2F89D-6D76-D647-A93E-A1A685C93C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4763" y="5249037"/>
              <a:ext cx="905324" cy="518834"/>
            </a:xfrm>
            <a:prstGeom prst="line">
              <a:avLst/>
            </a:prstGeom>
            <a:ln w="127000">
              <a:solidFill>
                <a:srgbClr val="7030A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336AAB5-2041-E44B-AB65-D40F4A8617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227" y="5339528"/>
              <a:ext cx="905324" cy="518834"/>
            </a:xfrm>
            <a:prstGeom prst="line">
              <a:avLst/>
            </a:prstGeom>
            <a:ln w="127000">
              <a:solidFill>
                <a:schemeClr val="bg1">
                  <a:lumMod val="50000"/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893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/>
              <p:nvPr/>
            </p:nvSpPr>
            <p:spPr>
              <a:xfrm>
                <a:off x="0" y="37474"/>
                <a:ext cx="117722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b="1" dirty="0"/>
                  <a:t>: </a:t>
                </a:r>
                <a:r>
                  <a:rPr lang="en-US" sz="2400" b="1" dirty="0" err="1"/>
                  <a:t>Kirchoff’s</a:t>
                </a:r>
                <a:r>
                  <a:rPr lang="en-US" sz="2400" b="1" dirty="0"/>
                  <a:t> rule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74"/>
                <a:ext cx="11772275" cy="461665"/>
              </a:xfrm>
              <a:prstGeom prst="rect">
                <a:avLst/>
              </a:prstGeom>
              <a:blipFill>
                <a:blip r:embed="rId2"/>
                <a:stretch>
                  <a:fillRect l="-108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E0B28971-37AF-DA40-92E8-99554FE27F26}"/>
              </a:ext>
            </a:extLst>
          </p:cNvPr>
          <p:cNvGrpSpPr/>
          <p:nvPr/>
        </p:nvGrpSpPr>
        <p:grpSpPr>
          <a:xfrm>
            <a:off x="8192754" y="616970"/>
            <a:ext cx="3765262" cy="3126277"/>
            <a:chOff x="7558432" y="3507294"/>
            <a:chExt cx="3449154" cy="271858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4EAB12D-2246-584F-9628-8B301DDC3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432" y="3507294"/>
              <a:ext cx="3449154" cy="2718580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3E89983-60E5-8F41-B1AD-1FFC771CBE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1072" y="4712401"/>
              <a:ext cx="29616" cy="816543"/>
            </a:xfrm>
            <a:prstGeom prst="straightConnector1">
              <a:avLst/>
            </a:prstGeom>
            <a:ln w="101600">
              <a:solidFill>
                <a:schemeClr val="bg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5074587-191D-3040-9A5B-09D33CF28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7311" y="3655880"/>
              <a:ext cx="0" cy="607027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0DC144-BB60-8D4F-A1A3-CAEC2D8534E3}"/>
                  </a:ext>
                </a:extLst>
              </p:cNvPr>
              <p:cNvSpPr txBox="1"/>
              <p:nvPr/>
            </p:nvSpPr>
            <p:spPr>
              <a:xfrm>
                <a:off x="20729" y="1602808"/>
                <a:ext cx="8037421" cy="3703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44 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𝑘𝐽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sub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𝑣𝑎𝑝𝑜𝑟</m:t>
                        </m:r>
                      </m:sup>
                    </m:sSub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𝑙𝑖𝑞𝑢𝑖𝑑</m:t>
                        </m:r>
                      </m:sup>
                    </m:sSubSup>
                  </m:oMath>
                </a14:m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endParaRPr lang="en-US" sz="2400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assumes we’re starting at the standard state (i.e.,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44 </m:t>
                    </m:r>
                    <m:r>
                      <a:rPr lang="en-US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𝑘𝐽</m:t>
                    </m:r>
                    <m:r>
                      <a:rPr lang="en-US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/>
                  <a:t> obtained from a table).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is called </a:t>
                </a:r>
                <a:r>
                  <a:rPr lang="en-US" sz="2400" b="1" dirty="0"/>
                  <a:t>“</a:t>
                </a:r>
                <a:r>
                  <a:rPr lang="en-US" sz="2400" b="1" dirty="0" err="1"/>
                  <a:t>Kirchoff’s</a:t>
                </a:r>
                <a:r>
                  <a:rPr lang="en-US" sz="2400" b="1" dirty="0"/>
                  <a:t> rule”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Look 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𝑣𝑎𝑝𝑜𝑟</m:t>
                        </m:r>
                      </m:sup>
                    </m:sSubSup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𝑙𝑖𝑞𝑢𝑖𝑑</m:t>
                        </m:r>
                      </m:sup>
                    </m:sSubSup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… treat them both as constant…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comes out of the integral, which integrates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0DC144-BB60-8D4F-A1A3-CAEC2D853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9" y="1602808"/>
                <a:ext cx="8037421" cy="3703321"/>
              </a:xfrm>
              <a:prstGeom prst="rect">
                <a:avLst/>
              </a:prstGeom>
              <a:blipFill>
                <a:blip r:embed="rId4"/>
                <a:stretch>
                  <a:fillRect l="-946" t="-17747" r="-473" b="-3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82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18387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Generalized </a:t>
            </a:r>
            <a:r>
              <a:rPr lang="en-US" sz="2400" b="1" dirty="0" err="1"/>
              <a:t>Kirchoff’s</a:t>
            </a:r>
            <a:r>
              <a:rPr lang="en-US" sz="2400" b="1" dirty="0"/>
              <a:t> rule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F8D3319-BC26-BC44-BF93-8E7FD5843201}"/>
              </a:ext>
            </a:extLst>
          </p:cNvPr>
          <p:cNvGrpSpPr/>
          <p:nvPr/>
        </p:nvGrpSpPr>
        <p:grpSpPr>
          <a:xfrm>
            <a:off x="495510" y="3626302"/>
            <a:ext cx="10835868" cy="2694219"/>
            <a:chOff x="328827" y="367850"/>
            <a:chExt cx="10835868" cy="2694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C2BF407-0152-7344-8C49-97B6FC5511EF}"/>
                    </a:ext>
                  </a:extLst>
                </p:cNvPr>
                <p:cNvSpPr txBox="1"/>
                <p:nvPr/>
              </p:nvSpPr>
              <p:spPr>
                <a:xfrm>
                  <a:off x="328827" y="946695"/>
                  <a:ext cx="7675920" cy="14807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a14:m>
                  <a:r>
                    <a:rPr lang="en-US" sz="2400" b="0" dirty="0">
                      <a:ea typeface="Cambria Math" panose="02040503050406030204" pitchFamily="18" charset="0"/>
                    </a:rPr>
                    <a:t>  </a:t>
                  </a:r>
                  <a:r>
                    <a:rPr lang="en-US" sz="2400" dirty="0">
                      <a:ea typeface="Cambria Math" panose="02040503050406030204" pitchFamily="18" charset="0"/>
                    </a:rPr>
                    <a:t>where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𝑝𝑟𝑜𝑑𝑢𝑐𝑡𝑠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𝑟𝑒𝑎𝑐𝑡𝑎𝑛𝑡𝑠</m:t>
                            </m:r>
                          </m:sup>
                        </m:sSubSup>
                      </m:oMath>
                    </m:oMathPara>
                  </a14:m>
                  <a:endParaRPr lang="en-US" sz="240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𝑝𝑟𝑜𝑑𝑢𝑐𝑡𝑠</m:t>
                            </m:r>
                          </m:sup>
                        </m:sSub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𝑟𝑒𝑎𝑐𝑡𝑎𝑛𝑡𝑠</m:t>
                            </m:r>
                          </m:sup>
                        </m:sSubSup>
                      </m:oMath>
                    </m:oMathPara>
                  </a14:m>
                  <a:endParaRPr lang="en-US" sz="24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C2BF407-0152-7344-8C49-97B6FC551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27" y="946695"/>
                  <a:ext cx="7675920" cy="1480790"/>
                </a:xfrm>
                <a:prstGeom prst="rect">
                  <a:avLst/>
                </a:prstGeom>
                <a:blipFill>
                  <a:blip r:embed="rId2"/>
                  <a:stretch>
                    <a:fillRect l="-165" t="-44068" b="-110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98C9AF9-209F-2541-B83F-3A7CBBB9D256}"/>
                </a:ext>
              </a:extLst>
            </p:cNvPr>
            <p:cNvGrpSpPr/>
            <p:nvPr/>
          </p:nvGrpSpPr>
          <p:grpSpPr>
            <a:xfrm>
              <a:off x="7715541" y="367850"/>
              <a:ext cx="3449154" cy="2694219"/>
              <a:chOff x="7558432" y="656107"/>
              <a:chExt cx="3449154" cy="269421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C38DAE2-2967-234F-9AD8-B22609F61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8432" y="656107"/>
                <a:ext cx="3449154" cy="2694219"/>
              </a:xfrm>
              <a:prstGeom prst="rect">
                <a:avLst/>
              </a:prstGeom>
            </p:spPr>
          </p:pic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7D65A4E-7058-DE48-AB57-B68204FF2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4747" y="2635588"/>
                <a:ext cx="1514007" cy="396385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00B1F0C-0AA7-DD43-BB23-67750C0C74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78297" y="2353398"/>
                <a:ext cx="864916" cy="640525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F9635B-ACC7-6844-A656-4B950E1582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2037" y="1730360"/>
                <a:ext cx="0" cy="883437"/>
              </a:xfrm>
              <a:prstGeom prst="straightConnector1">
                <a:avLst/>
              </a:prstGeom>
              <a:ln w="101600">
                <a:solidFill>
                  <a:schemeClr val="bg2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7A72696-3D7B-5F49-81DF-7D7AD6533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13118" y="1299059"/>
                <a:ext cx="29532" cy="431303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53B447C-1EDE-4242-BA28-EE836E84116D}"/>
              </a:ext>
            </a:extLst>
          </p:cNvPr>
          <p:cNvGrpSpPr/>
          <p:nvPr/>
        </p:nvGrpSpPr>
        <p:grpSpPr>
          <a:xfrm>
            <a:off x="462541" y="609851"/>
            <a:ext cx="10847192" cy="2718580"/>
            <a:chOff x="317503" y="3027388"/>
            <a:chExt cx="10847192" cy="27185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B0DC144-BB60-8D4F-A1A3-CAEC2D8534E3}"/>
                    </a:ext>
                  </a:extLst>
                </p:cNvPr>
                <p:cNvSpPr txBox="1"/>
                <p:nvPr/>
              </p:nvSpPr>
              <p:spPr>
                <a:xfrm>
                  <a:off x="317503" y="3252140"/>
                  <a:ext cx="7687244" cy="1476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</m:t>
                          </m:r>
                          <m:nary>
                            <m:nary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𝑑𝑇</m:t>
                              </m:r>
                            </m:e>
                          </m:nary>
                        </m:e>
                      </m:nary>
                    </m:oMath>
                  </a14:m>
                  <a:r>
                    <a:rPr lang="en-US" sz="2400" dirty="0">
                      <a:ea typeface="Cambria Math" panose="02040503050406030204" pitchFamily="18" charset="0"/>
                    </a:rPr>
                    <a:t> where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𝑝𝑟𝑜𝑑𝑢𝑐𝑡𝑠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𝑟𝑒𝑎𝑐𝑡𝑎𝑛𝑡𝑠</m:t>
                          </m:r>
                        </m:sup>
                      </m:sSubSup>
                    </m:oMath>
                  </a14:m>
                  <a:r>
                    <a:rPr lang="en-US" sz="2400" dirty="0">
                      <a:solidFill>
                        <a:schemeClr val="accent1"/>
                      </a:solidFill>
                      <a:ea typeface="Cambria Math" panose="02040503050406030204" pitchFamily="18" charset="0"/>
                    </a:rPr>
                    <a:t> </a:t>
                  </a:r>
                  <a:endParaRPr lang="en-US" sz="2400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𝑝𝑟𝑜𝑑𝑢𝑐𝑡𝑠</m:t>
                            </m:r>
                          </m:sup>
                        </m:sSub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𝑟𝑒𝑎𝑐𝑡𝑎𝑛𝑡𝑠</m:t>
                            </m:r>
                          </m:sup>
                        </m:sSubSup>
                      </m:oMath>
                    </m:oMathPara>
                  </a14:m>
                  <a:endParaRPr lang="en-US" sz="24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B0DC144-BB60-8D4F-A1A3-CAEC2D8534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03" y="3252140"/>
                  <a:ext cx="7687244" cy="1476558"/>
                </a:xfrm>
                <a:prstGeom prst="rect">
                  <a:avLst/>
                </a:prstGeom>
                <a:blipFill>
                  <a:blip r:embed="rId4"/>
                  <a:stretch>
                    <a:fillRect l="-165" t="-4444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6E82BE5-148A-C545-9156-BF3A1E6177F5}"/>
                </a:ext>
              </a:extLst>
            </p:cNvPr>
            <p:cNvGrpSpPr/>
            <p:nvPr/>
          </p:nvGrpSpPr>
          <p:grpSpPr>
            <a:xfrm>
              <a:off x="7715541" y="3027388"/>
              <a:ext cx="3449154" cy="2718580"/>
              <a:chOff x="7558432" y="3507294"/>
              <a:chExt cx="3449154" cy="271858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5CFB11A-70B0-9A4C-9B96-9206F5E8C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8432" y="3507294"/>
                <a:ext cx="3449154" cy="2718580"/>
              </a:xfrm>
              <a:prstGeom prst="rect">
                <a:avLst/>
              </a:prstGeom>
            </p:spPr>
          </p:pic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1CF9D23-D3A9-CF41-A82F-60CA861764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18754" y="5208681"/>
                <a:ext cx="864916" cy="640525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232EC21-869F-064E-960D-22EB6ABAD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2503" y="5528943"/>
                <a:ext cx="1247970" cy="320263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0963B5E-C7C2-7D41-B5D5-02CBEB4CDF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81019" y="4656982"/>
                <a:ext cx="29616" cy="816543"/>
              </a:xfrm>
              <a:prstGeom prst="straightConnector1">
                <a:avLst/>
              </a:prstGeom>
              <a:ln w="101600">
                <a:solidFill>
                  <a:schemeClr val="bg2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A4ECA9D-B74B-F54D-9D17-216D75E3EA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42650" y="4001178"/>
                <a:ext cx="40519" cy="55947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349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535</Words>
  <Application>Microsoft Macintosh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12</cp:revision>
  <dcterms:created xsi:type="dcterms:W3CDTF">2021-10-20T13:44:15Z</dcterms:created>
  <dcterms:modified xsi:type="dcterms:W3CDTF">2021-10-20T17:04:57Z</dcterms:modified>
</cp:coreProperties>
</file>