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2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6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9F59-A3A9-F441-87C9-670E4810D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31BD6-A6E9-F74B-B3E3-73E0FD869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7F33-E3E0-7446-90DD-BED00A21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5D53-1430-E34E-AD26-CB0D439EA7C9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7E41-0BB2-4741-9D54-9C28AACD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0E47-E958-3746-A4A4-906E667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A5E5-C985-9044-8A56-525C9847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BAB5-AB04-A544-AD2B-9CD817D3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DEB38-AB81-4345-B41E-A02D5F573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4EC2-668A-F34A-8606-5259DFAB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5D53-1430-E34E-AD26-CB0D439EA7C9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2605A-33D9-8D41-9261-8241091B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321A-3A23-7F4D-9BB7-514E6FB9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A5E5-C985-9044-8A56-525C9847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E603F-2BFD-7D46-AC8F-6E86AECD9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17407-E3FE-DB43-A6BE-4AC0DD709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400D-DC36-E842-BED2-BD05790B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5D53-1430-E34E-AD26-CB0D439EA7C9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EE38-45B5-E148-8F64-197BF18A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2036-4AA6-2C49-B117-1B1DFA17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A5E5-C985-9044-8A56-525C9847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CFCD-F440-C049-AD1D-2D7F1B3F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C0F84-E702-1345-B04A-416ECE7F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462F5-B6D1-E149-906C-2720FAF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5D53-1430-E34E-AD26-CB0D439EA7C9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3BCD-D7DD-0648-A274-29C47061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1DC6-231A-2D49-B900-53747CF9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A5E5-C985-9044-8A56-525C9847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5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C850-6642-0142-A0A6-87782DD2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9CF0F-6226-F84B-82F3-4B9E40E3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6445C-FCF4-2147-A9AB-FA084060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5D53-1430-E34E-AD26-CB0D439EA7C9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539A-992E-354D-AEB9-541D8527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B3A9-89E5-264B-B46F-7DAE88A6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A5E5-C985-9044-8A56-525C9847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99F5-0115-E241-A2E9-C205AAEB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AB4C-9E95-3141-B839-794A74DDE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161C8-1AC5-A947-8A9F-170F4C93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6CFFC-174D-364A-8B52-65058722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5D53-1430-E34E-AD26-CB0D439EA7C9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02CA3-1BCA-4F47-893F-82C29701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B9798-6C91-0847-BFBC-EA8292A1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A5E5-C985-9044-8A56-525C9847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4060-FE46-4845-95D3-25485450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ECD1F-8E4C-5E4B-9FE9-C75B13FE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93E44-3A3E-0946-805F-C69CB5E4E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AE317-F0C2-0045-A808-2032BA7F2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EE923-3893-E440-914C-2CEF20970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54DD9-8596-E94C-B5BF-1D0C8B1B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5D53-1430-E34E-AD26-CB0D439EA7C9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A7B16-3437-E544-9257-268A2DB8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45ABE-FC6B-FA46-B62A-C634CFDD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A5E5-C985-9044-8A56-525C9847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1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FA12-9CBF-F740-8484-74F1C741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0C385-10A6-AC4C-B517-7AD10D78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5D53-1430-E34E-AD26-CB0D439EA7C9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57A9D-86EF-DA44-9B47-59153C7C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0975B-038C-434C-9EDA-BBD13134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A5E5-C985-9044-8A56-525C9847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A71D0-4B1C-0147-8863-CECEAD40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5D53-1430-E34E-AD26-CB0D439EA7C9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26F54-2603-DA46-8CC6-A06E726D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AEC2-FF40-834B-9459-73352830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A5E5-C985-9044-8A56-525C9847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A5DD-F68A-0046-B00F-BAF4E7D6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E339-1F85-D742-AA27-1D30897F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BBCBF-404E-4148-AECB-0436F9C4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03FBA-490B-C54E-A2E1-6597FCD7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5D53-1430-E34E-AD26-CB0D439EA7C9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31B2E-5AB4-F942-983E-2DD54A06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1DE6C-DE1A-0B44-8171-BD16D670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A5E5-C985-9044-8A56-525C9847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6AE-BBB1-DB42-918B-1C215508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85B02-2BBC-B644-B80C-38990FAB5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44391-B40C-1C4C-8B8C-CA3621A8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F151-88FE-FC4E-BB8A-615C1B38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5D53-1430-E34E-AD26-CB0D439EA7C9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B284-4EB0-6A4E-B6CC-CA63D588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F34BF-6F78-464F-A60A-0F026A2A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A5E5-C985-9044-8A56-525C9847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6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624D3-2D90-CD48-A014-7567C51A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27F4-0D1A-4C4E-B2C0-DAA75310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540A4-0ADB-4E44-8D58-142572DF7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5D53-1430-E34E-AD26-CB0D439EA7C9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91F4C-B950-D148-AF54-66A7A45F3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D88C-48E5-B24D-9F25-0AD89A58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A5E5-C985-9044-8A56-525C9847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5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ebbook.nist.gov/chemistry/name-ser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://www.engineeringtoolbox.com/water-vapor-d_979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liquisearch.com/heat_capacity/table_of_specific_heat_capaciti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66BDB3-F038-CF45-A7C3-105F4C2560B6}"/>
              </a:ext>
            </a:extLst>
          </p:cNvPr>
          <p:cNvSpPr txBox="1"/>
          <p:nvPr/>
        </p:nvSpPr>
        <p:spPr>
          <a:xfrm>
            <a:off x="180676" y="169564"/>
            <a:ext cx="6094206" cy="132343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At 298 K, C</a:t>
            </a:r>
            <a:r>
              <a:rPr lang="en-US" sz="2000" b="1" baseline="-25000" dirty="0"/>
              <a:t>P</a:t>
            </a:r>
            <a:r>
              <a:rPr lang="en-US" sz="2000" b="1" dirty="0"/>
              <a:t> values for water are (J/mol/K):</a:t>
            </a:r>
          </a:p>
          <a:p>
            <a:r>
              <a:rPr lang="en-US" sz="2000" dirty="0"/>
              <a:t>Gas:	33.6 </a:t>
            </a:r>
          </a:p>
          <a:p>
            <a:r>
              <a:rPr lang="en-US" sz="2000" dirty="0"/>
              <a:t>Liquid: 	75.4 </a:t>
            </a:r>
          </a:p>
          <a:p>
            <a:r>
              <a:rPr lang="en-US" sz="2000" dirty="0"/>
              <a:t>Ice:	C</a:t>
            </a:r>
            <a:r>
              <a:rPr lang="en-US" sz="2000" baseline="-25000" dirty="0"/>
              <a:t>p</a:t>
            </a:r>
            <a:r>
              <a:rPr lang="en-US" sz="2000" dirty="0"/>
              <a:t> = 38.0 (this is actually at -10 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A0880F-FD17-2F4B-A648-440112DC0093}"/>
              </a:ext>
            </a:extLst>
          </p:cNvPr>
          <p:cNvGrpSpPr/>
          <p:nvPr/>
        </p:nvGrpSpPr>
        <p:grpSpPr>
          <a:xfrm>
            <a:off x="170822" y="1728732"/>
            <a:ext cx="6174396" cy="2173608"/>
            <a:chOff x="170822" y="1728732"/>
            <a:chExt cx="6174396" cy="21736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B2C6FD-FC81-914F-AFDA-3A3D15C23708}"/>
                    </a:ext>
                  </a:extLst>
                </p:cNvPr>
                <p:cNvSpPr txBox="1"/>
                <p:nvPr/>
              </p:nvSpPr>
              <p:spPr>
                <a:xfrm>
                  <a:off x="251012" y="1728732"/>
                  <a:ext cx="6094206" cy="21736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/>
                    <a:t>Vapor</a:t>
                  </a:r>
                  <a:r>
                    <a:rPr lang="en-US" sz="2000" dirty="0"/>
                    <a:t> </a:t>
                  </a:r>
                  <a:endPara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𝑣𝑎𝑝𝑜𝑟</m:t>
                          </m:r>
                        </m:sup>
                      </m:sSubSup>
                    </m:oMath>
                  </a14:m>
                  <a:r>
                    <a:rPr lang="en-US" sz="2000" dirty="0"/>
                    <a:t>= </a:t>
                  </a:r>
                  <a:r>
                    <a:rPr lang="en-US" sz="2000" dirty="0" err="1"/>
                    <a:t>C</a:t>
                  </a:r>
                  <a:r>
                    <a:rPr lang="en-US" sz="2000" baseline="-25000" dirty="0" err="1"/>
                    <a:t>P</a:t>
                  </a:r>
                  <a:r>
                    <a:rPr lang="en-US" sz="2000" baseline="30000" dirty="0" err="1"/>
                    <a:t>o</a:t>
                  </a:r>
                  <a:r>
                    <a:rPr lang="en-US" sz="2000" dirty="0"/>
                    <a:t> + m*(T-300) (J/mol/K)</a:t>
                  </a:r>
                </a:p>
                <a:p>
                  <a:r>
                    <a:rPr lang="en-US" sz="2000" dirty="0"/>
                    <a:t>Parameters for water vapor:</a:t>
                  </a:r>
                </a:p>
                <a:p>
                  <a:r>
                    <a:rPr lang="en-US" sz="2000" dirty="0" err="1"/>
                    <a:t>C</a:t>
                  </a:r>
                  <a:r>
                    <a:rPr lang="en-US" sz="2000" baseline="-25000" dirty="0" err="1"/>
                    <a:t>p</a:t>
                  </a:r>
                  <a:r>
                    <a:rPr lang="en-US" sz="2000" baseline="30000" dirty="0" err="1"/>
                    <a:t>o</a:t>
                  </a:r>
                  <a:r>
                    <a:rPr lang="en-US" sz="2000" baseline="30000" dirty="0"/>
                    <a:t> </a:t>
                  </a:r>
                  <a:r>
                    <a:rPr lang="en-US" sz="2000" dirty="0"/>
                    <a:t>= 33.58 J/mol/K</a:t>
                  </a:r>
                </a:p>
                <a:p>
                  <a:r>
                    <a:rPr lang="en-US" sz="2000" dirty="0"/>
                    <a:t>m = 0.0067 J/mol/K</a:t>
                  </a:r>
                  <a:r>
                    <a:rPr lang="en-US" sz="2000" baseline="30000" dirty="0"/>
                    <a:t>2</a:t>
                  </a:r>
                </a:p>
                <a:p>
                  <a:r>
                    <a:rPr lang="en-US" sz="1600" dirty="0">
                      <a:hlinkClick r:id="rId2"/>
                    </a:rPr>
                    <a:t>www.engineeringtoolbox.com/water-vapor-d_979.html</a:t>
                  </a:r>
                  <a:endParaRPr lang="en-US" sz="1600" dirty="0"/>
                </a:p>
                <a:p>
                  <a:endParaRPr lang="en-US" sz="2000" baseline="30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B2C6FD-FC81-914F-AFDA-3A3D15C23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12" y="1728732"/>
                  <a:ext cx="6094206" cy="2173608"/>
                </a:xfrm>
                <a:prstGeom prst="rect">
                  <a:avLst/>
                </a:prstGeom>
                <a:blipFill>
                  <a:blip r:embed="rId3"/>
                  <a:stretch>
                    <a:fillRect l="-1040" t="-17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A9D8A278-2B30-FB44-A3F8-63AF8ADE6FB6}"/>
                </a:ext>
              </a:extLst>
            </p:cNvPr>
            <p:cNvSpPr/>
            <p:nvPr/>
          </p:nvSpPr>
          <p:spPr>
            <a:xfrm>
              <a:off x="170822" y="1728732"/>
              <a:ext cx="5998866" cy="1938992"/>
            </a:xfrm>
            <a:prstGeom prst="frame">
              <a:avLst>
                <a:gd name="adj1" fmla="val 14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Frame 12">
            <a:extLst>
              <a:ext uri="{FF2B5EF4-FFF2-40B4-BE49-F238E27FC236}">
                <a16:creationId xmlns:a16="http://schemas.microsoft.com/office/drawing/2014/main" id="{5D215FBF-F647-DE4B-A824-AF33B9A022AA}"/>
              </a:ext>
            </a:extLst>
          </p:cNvPr>
          <p:cNvSpPr/>
          <p:nvPr/>
        </p:nvSpPr>
        <p:spPr>
          <a:xfrm>
            <a:off x="170822" y="3949343"/>
            <a:ext cx="6094206" cy="1396382"/>
          </a:xfrm>
          <a:prstGeom prst="frame">
            <a:avLst>
              <a:gd name="adj1" fmla="val 1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C18DD8-3137-CC42-8C35-2A62EAFFD179}"/>
                  </a:ext>
                </a:extLst>
              </p:cNvPr>
              <p:cNvSpPr txBox="1"/>
              <p:nvPr/>
            </p:nvSpPr>
            <p:spPr>
              <a:xfrm>
                <a:off x="170822" y="4039777"/>
                <a:ext cx="6174396" cy="983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Ice</a:t>
                </a:r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𝑖𝑐𝑒</m:t>
                        </m:r>
                      </m:sup>
                    </m:sSubSup>
                  </m:oMath>
                </a14:m>
                <a:r>
                  <a:rPr lang="en-US" sz="2000" dirty="0"/>
                  <a:t> = 38.0 J/mol/K</a:t>
                </a:r>
              </a:p>
              <a:p>
                <a:r>
                  <a:rPr lang="en-US" sz="1600" dirty="0">
                    <a:hlinkClick r:id="rId4"/>
                  </a:rPr>
                  <a:t>www.liquisearch.com/heat_capacity/table_of_specific_heat_capacities</a:t>
                </a:r>
                <a:endParaRPr lang="en-US" sz="1600" baseline="30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C18DD8-3137-CC42-8C35-2A62EAFF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2" y="4039777"/>
                <a:ext cx="6174396" cy="983539"/>
              </a:xfrm>
              <a:prstGeom prst="rect">
                <a:avLst/>
              </a:prstGeom>
              <a:blipFill>
                <a:blip r:embed="rId5"/>
                <a:stretch>
                  <a:fillRect l="-1027" t="-3846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BA621FD-539A-5F47-A157-23BADAE8CF27}"/>
              </a:ext>
            </a:extLst>
          </p:cNvPr>
          <p:cNvGrpSpPr/>
          <p:nvPr/>
        </p:nvGrpSpPr>
        <p:grpSpPr>
          <a:xfrm>
            <a:off x="6653684" y="141509"/>
            <a:ext cx="6219525" cy="5837260"/>
            <a:chOff x="6653684" y="141509"/>
            <a:chExt cx="6219525" cy="5837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D6E417-6E38-EF47-B522-527947BB0FD8}"/>
                </a:ext>
              </a:extLst>
            </p:cNvPr>
            <p:cNvGrpSpPr/>
            <p:nvPr/>
          </p:nvGrpSpPr>
          <p:grpSpPr>
            <a:xfrm>
              <a:off x="6653684" y="141509"/>
              <a:ext cx="5538316" cy="5837260"/>
              <a:chOff x="6653684" y="141509"/>
              <a:chExt cx="5538316" cy="583726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06599-A218-D640-8491-09D1CBE6B2DE}"/>
                  </a:ext>
                </a:extLst>
              </p:cNvPr>
              <p:cNvGrpSpPr/>
              <p:nvPr/>
            </p:nvGrpSpPr>
            <p:grpSpPr>
              <a:xfrm>
                <a:off x="6778885" y="169564"/>
                <a:ext cx="5413115" cy="5116483"/>
                <a:chOff x="6778885" y="169564"/>
                <a:chExt cx="5413115" cy="511648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9F7C5690-90D0-8B44-BF95-71E06E665E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8885" y="169564"/>
                      <a:ext cx="5413115" cy="13887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2000" b="1" dirty="0"/>
                        <a:t>Liquid</a:t>
                      </a:r>
                      <a:endParaRPr lang="en-US" sz="2000" dirty="0"/>
                    </a:p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𝑙𝑖𝑞</m:t>
                              </m:r>
                            </m:sup>
                          </m:sSubSup>
                        </m:oMath>
                      </a14:m>
                      <a:r>
                        <a:rPr lang="en-US" sz="2000" dirty="0"/>
                        <a:t> = A + B*t + C*t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dirty="0"/>
                        <a:t> + D*t</a:t>
                      </a:r>
                      <a:r>
                        <a:rPr lang="en-US" sz="2000" baseline="30000" dirty="0"/>
                        <a:t>3</a:t>
                      </a:r>
                      <a:r>
                        <a:rPr lang="en-US" sz="2000" dirty="0"/>
                        <a:t> + E/t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dirty="0"/>
                        <a:t> (J/mol/K)</a:t>
                      </a:r>
                    </a:p>
                    <a:p>
                      <a:r>
                        <a:rPr lang="en-US" sz="2000" dirty="0"/>
                        <a:t>where t is in </a:t>
                      </a:r>
                      <a:r>
                        <a:rPr lang="en-US" sz="2000" dirty="0" err="1"/>
                        <a:t>milliKelvins</a:t>
                      </a:r>
                      <a:r>
                        <a:rPr lang="en-US" sz="2000" dirty="0"/>
                        <a:t>, T(K)/1000</a:t>
                      </a:r>
                    </a:p>
                    <a:p>
                      <a:r>
                        <a:rPr lang="en-US" sz="2000" dirty="0"/>
                        <a:t>Shomate parameters for liquid water:</a:t>
                      </a:r>
                    </a:p>
                  </p:txBody>
                </p:sp>
              </mc:Choice>
              <mc:Fallback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9F7C5690-90D0-8B44-BF95-71E06E665E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8885" y="169564"/>
                      <a:ext cx="5413115" cy="138877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168" t="-2727"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76F7E10C-D0CA-B44A-8A7B-FE12832D3E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8885" y="1493003"/>
                  <a:ext cx="3881943" cy="3793044"/>
                </a:xfrm>
                <a:prstGeom prst="rect">
                  <a:avLst/>
                </a:prstGeom>
              </p:spPr>
            </p:pic>
          </p:grpSp>
          <p:sp>
            <p:nvSpPr>
              <p:cNvPr id="11" name="Frame 10">
                <a:extLst>
                  <a:ext uri="{FF2B5EF4-FFF2-40B4-BE49-F238E27FC236}">
                    <a16:creationId xmlns:a16="http://schemas.microsoft.com/office/drawing/2014/main" id="{F4D0B8FE-2038-2F4B-AC3A-3B771534EC40}"/>
                  </a:ext>
                </a:extLst>
              </p:cNvPr>
              <p:cNvSpPr/>
              <p:nvPr/>
            </p:nvSpPr>
            <p:spPr>
              <a:xfrm>
                <a:off x="6653684" y="141509"/>
                <a:ext cx="5413115" cy="5837260"/>
              </a:xfrm>
              <a:prstGeom prst="frame">
                <a:avLst>
                  <a:gd name="adj1" fmla="val 53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7EF4A1-7C59-C343-BBCF-B061A85A5F76}"/>
                </a:ext>
              </a:extLst>
            </p:cNvPr>
            <p:cNvSpPr txBox="1"/>
            <p:nvPr/>
          </p:nvSpPr>
          <p:spPr>
            <a:xfrm>
              <a:off x="6778885" y="5406983"/>
              <a:ext cx="609432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hlinkClick r:id="rId8"/>
                </a:rPr>
                <a:t>https://webbook.nist.gov/chemistry/name-ser/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36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0" y="37474"/>
                <a:ext cx="11772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: </a:t>
                </a:r>
                <a:r>
                  <a:rPr lang="en-US" sz="2400" b="1" dirty="0" err="1"/>
                  <a:t>Kirchoff’s</a:t>
                </a:r>
                <a:r>
                  <a:rPr lang="en-US" sz="2400" b="1" dirty="0"/>
                  <a:t> rule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74"/>
                <a:ext cx="11772275" cy="461665"/>
              </a:xfrm>
              <a:prstGeom prst="rect">
                <a:avLst/>
              </a:prstGeom>
              <a:blipFill>
                <a:blip r:embed="rId2"/>
                <a:stretch>
                  <a:fillRect l="-108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0B28971-37AF-DA40-92E8-99554FE27F26}"/>
              </a:ext>
            </a:extLst>
          </p:cNvPr>
          <p:cNvGrpSpPr/>
          <p:nvPr/>
        </p:nvGrpSpPr>
        <p:grpSpPr>
          <a:xfrm>
            <a:off x="8192754" y="616970"/>
            <a:ext cx="3765262" cy="3126277"/>
            <a:chOff x="7558432" y="3507294"/>
            <a:chExt cx="3449154" cy="271858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4EAB12D-2246-584F-9628-8B301DDC3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432" y="3507294"/>
              <a:ext cx="3449154" cy="271858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3E89983-60E5-8F41-B1AD-1FFC771CBE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1072" y="4712401"/>
              <a:ext cx="29616" cy="816543"/>
            </a:xfrm>
            <a:prstGeom prst="straightConnector1">
              <a:avLst/>
            </a:prstGeom>
            <a:ln w="101600">
              <a:solidFill>
                <a:schemeClr val="bg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5074587-191D-3040-9A5B-09D33CF28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7311" y="3655880"/>
              <a:ext cx="0" cy="607027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/>
              <p:nvPr/>
            </p:nvSpPr>
            <p:spPr>
              <a:xfrm>
                <a:off x="20729" y="1602808"/>
                <a:ext cx="8037421" cy="3703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44 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𝑣𝑎𝑝𝑜𝑟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𝑙𝑖𝑞𝑢𝑖𝑑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assumes we’re starting at the standard state (i.e.,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44 </m:t>
                    </m:r>
                    <m:r>
                      <a:rPr lang="en-US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obtained from a table).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called </a:t>
                </a:r>
                <a:r>
                  <a:rPr lang="en-US" sz="2400" b="1" dirty="0"/>
                  <a:t>“</a:t>
                </a:r>
                <a:r>
                  <a:rPr lang="en-US" sz="2400" b="1" dirty="0" err="1"/>
                  <a:t>Kirchoff’s</a:t>
                </a:r>
                <a:r>
                  <a:rPr lang="en-US" sz="2400" b="1" dirty="0"/>
                  <a:t> rule”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Look 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𝑣𝑎𝑝𝑜𝑟</m:t>
                        </m:r>
                      </m:sup>
                    </m:sSub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𝑙𝑖𝑞𝑢𝑖𝑑</m:t>
                        </m:r>
                      </m:sup>
                    </m:sSub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… treat them both as constant…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comes out of the integral, which integrates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" y="1602808"/>
                <a:ext cx="8037421" cy="3703321"/>
              </a:xfrm>
              <a:prstGeom prst="rect">
                <a:avLst/>
              </a:prstGeom>
              <a:blipFill>
                <a:blip r:embed="rId4"/>
                <a:stretch>
                  <a:fillRect l="-1104" t="-18151" r="-631" b="-3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82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249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</cp:revision>
  <dcterms:created xsi:type="dcterms:W3CDTF">2021-10-20T17:04:33Z</dcterms:created>
  <dcterms:modified xsi:type="dcterms:W3CDTF">2021-10-21T19:55:04Z</dcterms:modified>
</cp:coreProperties>
</file>