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321" r:id="rId3"/>
    <p:sldId id="327" r:id="rId4"/>
    <p:sldId id="292" r:id="rId5"/>
    <p:sldId id="329" r:id="rId6"/>
    <p:sldId id="330" r:id="rId7"/>
    <p:sldId id="3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5"/>
    <p:restoredTop sz="94671"/>
  </p:normalViewPr>
  <p:slideViewPr>
    <p:cSldViewPr snapToGrid="0" snapToObjects="1">
      <p:cViewPr>
        <p:scale>
          <a:sx n="81" d="100"/>
          <a:sy n="81" d="100"/>
        </p:scale>
        <p:origin x="13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EC1-D8B7-A949-A40F-F2765644E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B5154-1BAD-E040-BA12-D388FCF0A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85DA-AA3E-E644-B676-C927820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95A1-3E5A-6E44-8913-AFC54FC0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EE64-726A-2445-928D-2A9D56CF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EDCF-7385-CE4B-8178-8EEDF329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5E97B-2830-484D-A450-F7232561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A841-58A3-D743-83E4-9A1E5A1C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FFC2-BB6A-3B4F-AD1D-2F0F6FE4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786D-17EB-6648-840B-37CDFE54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3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C5EFC-826F-0149-8CB7-B9DB039C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9FE0-EFFB-924F-A055-5AD46D26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696B9-2D78-BF4C-A2B0-B7A3619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9AAA-1B14-1447-826B-4C7243BA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ED9E2-4761-EE4E-82A1-63AD0423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7D2-F0FE-9844-A747-813895CF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84E4-2B1E-FE41-8F83-B717181B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A450-419A-A945-B721-80234A9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ED82-C883-F743-8D98-C49734CB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F40B-657A-DF4D-B1A8-3EC3B299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C6A1-E02C-C941-9C11-1B809103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ABA23-64A6-7E4E-B423-6652BEE4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4B27-0397-624D-89CE-3960F13E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44B4-B0C6-EE45-A531-3F6D33E3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80AC-0D0C-804B-959C-478CBA10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DF77-2F68-0249-A620-F58C29AF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B8B4-0B97-C244-A42B-7C8608BFD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EB11-5722-244A-92BF-B1F90D77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4023A-2772-4043-8ED2-CE69603D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811D0-FE5D-DD43-907E-11A5E5B5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41D55-9234-3243-BB68-309AA60E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0E71-FB9D-DA4A-AB96-FCCCEFB5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8CB0-BFD3-A84C-92FD-3EB73150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0E551-0864-2C47-9122-C5E7DB36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91760-5D92-2B4F-B62D-0FB548289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9469B-7678-8441-AF6D-5532BAD10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22BCD-46A8-214D-BDB7-F73260DB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7BA03-A99B-ED4F-B80A-D5208C7E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C1D44-16A2-6447-B44F-3AEA33C7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50CD-3247-C041-922B-4DEBC6F6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B5866-9B7B-8F42-96FD-47E321B8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B47FB-8322-5B48-9AC9-70891413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970C0-8FD5-084B-A295-49FD5E1B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9C44-7E46-334A-956E-44AFED78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10B1F-5D42-574B-B0E3-12D1ED6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A902F-5C62-184E-9422-9D952859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6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2E8D-A0A7-BC44-B298-3BB553E2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084-A2C2-9249-B882-8139D8A8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EA41E-355F-614A-9F8E-A00E9DC88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96BE-8FFC-7D4C-B4F6-5592D54E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7F40-DCEA-9745-85E3-B2BB0A21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EC47C-207F-674D-AF2A-27E8D77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4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DCA9-ECB1-EA4F-9BBA-E4A0C5C7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A7F5E-571D-D74E-97DE-9CD6A5FF3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B81D-CEBA-0A4F-ABE3-E3D08490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A6198-631E-D24E-9ADA-0425E9E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49B8-5137-3344-A99D-9C5311B7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02A7-0B23-B847-8394-76696510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CFA0-617D-1C46-ADB4-0F41E54F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0157E-EC3A-AC45-A681-6EE77E88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CD94-9747-A64C-B4DA-0F360989E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11C7-1182-A140-A568-86E17CB74B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AB5A-95CC-424E-BBD0-C8D9E578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9FFF-E7DF-CF4D-9310-89AE9C2FA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BDA4-80EB-3045-91AC-D103F54C7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.gif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2" y="25523"/>
            <a:ext cx="886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Clapeyron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89B1EB-29D9-C849-B9DF-06B279169A66}"/>
                  </a:ext>
                </a:extLst>
              </p:cNvPr>
              <p:cNvSpPr/>
              <p:nvPr/>
            </p:nvSpPr>
            <p:spPr>
              <a:xfrm>
                <a:off x="199293" y="842648"/>
                <a:ext cx="5287107" cy="3441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The</a:t>
                </a:r>
                <a:r>
                  <a:rPr lang="en-US" sz="2400" b="1" dirty="0">
                    <a:ea typeface="Cambria Math" panose="02040503050406030204" pitchFamily="18" charset="0"/>
                  </a:rPr>
                  <a:t> Clapeyron Equation</a:t>
                </a:r>
                <a:r>
                  <a:rPr lang="en-US" sz="2400" dirty="0">
                    <a:ea typeface="Cambria Math" panose="02040503050406030204" pitchFamily="18" charset="0"/>
                  </a:rPr>
                  <a:t> gives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slope</a:t>
                </a:r>
                <a:r>
                  <a:rPr lang="en-US" sz="2400" dirty="0">
                    <a:ea typeface="Cambria Math" panose="02040503050406030204" pitchFamily="18" charset="0"/>
                  </a:rPr>
                  <a:t> of the phase boundary lines: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𝒕𝒓𝒔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𝒕𝒓𝒔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where </a:t>
                </a:r>
                <a:r>
                  <a:rPr lang="en-US" sz="2400" dirty="0" err="1"/>
                  <a:t>trs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fus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vap</a:t>
                </a:r>
                <a:r>
                  <a:rPr lang="en-US" sz="2400" dirty="0"/>
                  <a:t>, or sub. For example, see the slope of the the liquid/vapor phase  boundary shown at right.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89B1EB-29D9-C849-B9DF-06B279169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3" y="842648"/>
                <a:ext cx="5287107" cy="3441327"/>
              </a:xfrm>
              <a:prstGeom prst="rect">
                <a:avLst/>
              </a:prstGeom>
              <a:blipFill>
                <a:blip r:embed="rId2"/>
                <a:stretch>
                  <a:fillRect l="-1679" t="-1103" r="-263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54677-EFAB-7546-B51C-8A168540C335}"/>
              </a:ext>
            </a:extLst>
          </p:cNvPr>
          <p:cNvGrpSpPr/>
          <p:nvPr/>
        </p:nvGrpSpPr>
        <p:grpSpPr>
          <a:xfrm>
            <a:off x="6353071" y="1697632"/>
            <a:ext cx="3507902" cy="2739762"/>
            <a:chOff x="6106886" y="1756247"/>
            <a:chExt cx="3507902" cy="2739762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037B16D8-AA68-6443-B9B6-E1FD2AFD59F8}"/>
                </a:ext>
              </a:extLst>
            </p:cNvPr>
            <p:cNvSpPr/>
            <p:nvPr/>
          </p:nvSpPr>
          <p:spPr>
            <a:xfrm>
              <a:off x="8606605" y="3051856"/>
              <a:ext cx="433753" cy="443051"/>
            </a:xfrm>
            <a:prstGeom prst="arc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33013C6-0C8A-4342-90FB-5C62C4AF9635}"/>
                </a:ext>
              </a:extLst>
            </p:cNvPr>
            <p:cNvGrpSpPr/>
            <p:nvPr/>
          </p:nvGrpSpPr>
          <p:grpSpPr>
            <a:xfrm>
              <a:off x="6106886" y="1756247"/>
              <a:ext cx="3507902" cy="2739762"/>
              <a:chOff x="7523513" y="1932093"/>
              <a:chExt cx="3507902" cy="2739762"/>
            </a:xfrm>
          </p:grpSpPr>
          <p:pic>
            <p:nvPicPr>
              <p:cNvPr id="26" name="Picture 2" descr="Image result for phase diagrams">
                <a:extLst>
                  <a:ext uri="{FF2B5EF4-FFF2-40B4-BE49-F238E27FC236}">
                    <a16:creationId xmlns:a16="http://schemas.microsoft.com/office/drawing/2014/main" id="{A691D461-D6D7-5C45-84A5-42A4BA928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7523513" y="1932093"/>
                <a:ext cx="3507902" cy="2739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934C4BE7-17E2-C44D-8DF6-7749E2CB8DF9}"/>
                      </a:ext>
                    </a:extLst>
                  </p:cNvPr>
                  <p:cNvSpPr/>
                  <p:nvPr/>
                </p:nvSpPr>
                <p:spPr>
                  <a:xfrm>
                    <a:off x="9581489" y="2820338"/>
                    <a:ext cx="875496" cy="6960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𝒗𝒂𝒑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934C4BE7-17E2-C44D-8DF6-7749E2CB8D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1489" y="2820338"/>
                    <a:ext cx="875496" cy="6960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9CBD76-78D9-A248-BD35-8A24A825A19D}"/>
              </a:ext>
            </a:extLst>
          </p:cNvPr>
          <p:cNvCxnSpPr>
            <a:cxnSpLocks/>
          </p:cNvCxnSpPr>
          <p:nvPr/>
        </p:nvCxnSpPr>
        <p:spPr>
          <a:xfrm flipH="1">
            <a:off x="8848795" y="2585877"/>
            <a:ext cx="677619" cy="97793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4F58393-2D85-5947-8843-A9811AFB2677}"/>
              </a:ext>
            </a:extLst>
          </p:cNvPr>
          <p:cNvGrpSpPr/>
          <p:nvPr/>
        </p:nvGrpSpPr>
        <p:grpSpPr>
          <a:xfrm>
            <a:off x="131351" y="3564809"/>
            <a:ext cx="5539450" cy="3323250"/>
            <a:chOff x="-671374" y="3615454"/>
            <a:chExt cx="5019094" cy="31282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40CA171-5BFD-7F40-9C7D-27F691762385}"/>
                </a:ext>
              </a:extLst>
            </p:cNvPr>
            <p:cNvGrpSpPr/>
            <p:nvPr/>
          </p:nvGrpSpPr>
          <p:grpSpPr>
            <a:xfrm>
              <a:off x="-671374" y="3615454"/>
              <a:ext cx="5019094" cy="3128246"/>
              <a:chOff x="5780079" y="2116707"/>
              <a:chExt cx="5586259" cy="3750871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4864421-4E00-C146-8001-B9E41D237073}"/>
                  </a:ext>
                </a:extLst>
              </p:cNvPr>
              <p:cNvGrpSpPr/>
              <p:nvPr/>
            </p:nvGrpSpPr>
            <p:grpSpPr>
              <a:xfrm>
                <a:off x="6908967" y="2116707"/>
                <a:ext cx="4457371" cy="3750871"/>
                <a:chOff x="3460831" y="277792"/>
                <a:chExt cx="5888240" cy="4954945"/>
              </a:xfrm>
            </p:grpSpPr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81FCDB77-552B-744F-A4F5-DCC84C447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F44494D-8182-654C-8878-5279A12AC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8323" y="2976355"/>
                  <a:ext cx="669146" cy="36898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B5CEE9E-1398-164E-B340-5050AEC40A67}"/>
                  </a:ext>
                </a:extLst>
              </p:cNvPr>
              <p:cNvSpPr txBox="1"/>
              <p:nvPr/>
            </p:nvSpPr>
            <p:spPr>
              <a:xfrm>
                <a:off x="5780079" y="2546013"/>
                <a:ext cx="1638510" cy="125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Generic indicator diagram</a:t>
                </a:r>
              </a:p>
            </p:txBody>
          </p: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E3B2D8-3862-9E47-AD23-449B273386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3788" y="5031127"/>
              <a:ext cx="397174" cy="183326"/>
            </a:xfrm>
            <a:prstGeom prst="line">
              <a:avLst/>
            </a:prstGeom>
            <a:ln w="127000">
              <a:solidFill>
                <a:srgbClr val="00B050">
                  <a:alpha val="5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4FF310-A1A4-0740-8F32-6D5B86FBF9FA}"/>
              </a:ext>
            </a:extLst>
          </p:cNvPr>
          <p:cNvSpPr txBox="1"/>
          <p:nvPr/>
        </p:nvSpPr>
        <p:spPr>
          <a:xfrm>
            <a:off x="50622" y="25522"/>
            <a:ext cx="1126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ways of thinking about the liquid-vapor phase boundary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7D037C-2F79-B045-8ACA-1D2C934E705C}"/>
                  </a:ext>
                </a:extLst>
              </p:cNvPr>
              <p:cNvSpPr txBox="1"/>
              <p:nvPr/>
            </p:nvSpPr>
            <p:spPr>
              <a:xfrm>
                <a:off x="4172494" y="431735"/>
                <a:ext cx="798929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pressure that forms the liquid/vapor phase boundary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200" dirty="0"/>
                  <a:t>) …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b="0" dirty="0"/>
                  <a:t>Is</a:t>
                </a:r>
                <a:r>
                  <a:rPr lang="en-US" sz="2200" dirty="0"/>
                  <a:t> the pressure of the gaseous form of a substance in equilibrium with its liquid form.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Is also the pressure that we indicate in the two-phase region of a generic indicator diagram.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Is strongly temperature dependent: warm air “holds more water vapor” than cold air, even though you don’t need air to come to this conclusion.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Is sometimes referred to as the “Clausius-Clapeyron” curve, even though Clausius-Clapeyron is really a theoretical result.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7D037C-2F79-B045-8ACA-1D2C934E7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94" y="431735"/>
                <a:ext cx="7989298" cy="3477875"/>
              </a:xfrm>
              <a:prstGeom prst="rect">
                <a:avLst/>
              </a:prstGeom>
              <a:blipFill>
                <a:blip r:embed="rId3"/>
                <a:stretch>
                  <a:fillRect l="-952" t="-1460" r="-317" b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5A1BE4C-4F4F-9744-9915-78ADAADB3699}"/>
              </a:ext>
            </a:extLst>
          </p:cNvPr>
          <p:cNvGrpSpPr/>
          <p:nvPr/>
        </p:nvGrpSpPr>
        <p:grpSpPr>
          <a:xfrm>
            <a:off x="522142" y="703746"/>
            <a:ext cx="3241477" cy="2947795"/>
            <a:chOff x="569686" y="580615"/>
            <a:chExt cx="4148646" cy="469900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A58A6D-925D-2343-9CD6-88B02908C370}"/>
                </a:ext>
              </a:extLst>
            </p:cNvPr>
            <p:cNvSpPr txBox="1"/>
            <p:nvPr/>
          </p:nvSpPr>
          <p:spPr>
            <a:xfrm>
              <a:off x="643933" y="2818715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AA7134-4B24-3A4D-BF7F-A5389D9194F1}"/>
                </a:ext>
              </a:extLst>
            </p:cNvPr>
            <p:cNvGrpSpPr/>
            <p:nvPr/>
          </p:nvGrpSpPr>
          <p:grpSpPr>
            <a:xfrm>
              <a:off x="569686" y="580615"/>
              <a:ext cx="4148646" cy="4699000"/>
              <a:chOff x="584200" y="1193800"/>
              <a:chExt cx="4148646" cy="46990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3734826-4DDE-6543-9FCB-345424C6CF4A}"/>
                  </a:ext>
                </a:extLst>
              </p:cNvPr>
              <p:cNvGrpSpPr/>
              <p:nvPr/>
            </p:nvGrpSpPr>
            <p:grpSpPr>
              <a:xfrm>
                <a:off x="584200" y="1193800"/>
                <a:ext cx="4148646" cy="4699000"/>
                <a:chOff x="3009900" y="1244600"/>
                <a:chExt cx="5740400" cy="4610100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391AAF2-63EE-8D44-B1A8-6570EC23E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500" y="325120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rame 43">
                  <a:extLst>
                    <a:ext uri="{FF2B5EF4-FFF2-40B4-BE49-F238E27FC236}">
                      <a16:creationId xmlns:a16="http://schemas.microsoft.com/office/drawing/2014/main" id="{5FE8912C-FFE9-154D-BC45-24A0E64577E5}"/>
                    </a:ext>
                  </a:extLst>
                </p:cNvPr>
                <p:cNvSpPr/>
                <p:nvPr/>
              </p:nvSpPr>
              <p:spPr>
                <a:xfrm>
                  <a:off x="3009900" y="1244600"/>
                  <a:ext cx="5740400" cy="4610100"/>
                </a:xfrm>
                <a:prstGeom prst="frame">
                  <a:avLst>
                    <a:gd name="adj1" fmla="val 1205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ED5DA9-AF06-654E-BB08-9DD19D3DD707}"/>
                    </a:ext>
                  </a:extLst>
                </p:cNvPr>
                <p:cNvSpPr txBox="1"/>
                <p:nvPr/>
              </p:nvSpPr>
              <p:spPr>
                <a:xfrm>
                  <a:off x="5199577" y="4789958"/>
                  <a:ext cx="22479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Pure A</a:t>
                  </a:r>
                  <a:r>
                    <a:rPr lang="en-US" sz="2400" i="1" dirty="0"/>
                    <a:t>(l)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F5CE0CF-570B-1B4D-B631-C311793942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2579" y="1667283"/>
                      <a:ext cx="27354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F5CE0CF-570B-1B4D-B631-C311793942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42579" y="1667283"/>
                      <a:ext cx="2735425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794" b="-481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7EE6067-0274-ED4A-A46B-716C59332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200" y="315595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4B829E2-3FA7-B64E-BB9C-BAAD6AF1225B}"/>
                    </a:ext>
                  </a:extLst>
                </p:cNvPr>
                <p:cNvSpPr txBox="1"/>
                <p:nvPr/>
              </p:nvSpPr>
              <p:spPr>
                <a:xfrm>
                  <a:off x="3948627" y="266923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C54BFE1-E500-9C4C-908B-8668194D447E}"/>
                    </a:ext>
                  </a:extLst>
                </p:cNvPr>
                <p:cNvSpPr txBox="1"/>
                <p:nvPr/>
              </p:nvSpPr>
              <p:spPr>
                <a:xfrm>
                  <a:off x="4546063" y="278142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CB1502C-017C-2A4E-9F58-0E12994A5E22}"/>
                    </a:ext>
                  </a:extLst>
                </p:cNvPr>
                <p:cNvSpPr txBox="1"/>
                <p:nvPr/>
              </p:nvSpPr>
              <p:spPr>
                <a:xfrm>
                  <a:off x="5270501" y="3804506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B98EA51-3EC7-4945-BDC0-B4B243628EE7}"/>
                    </a:ext>
                  </a:extLst>
                </p:cNvPr>
                <p:cNvSpPr txBox="1"/>
                <p:nvPr/>
              </p:nvSpPr>
              <p:spPr>
                <a:xfrm>
                  <a:off x="5974771" y="3953643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A15E763-8F20-404D-A267-CCAC907AF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937" y="3080606"/>
                  <a:ext cx="0" cy="7239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13804D32-FD2A-7A40-9D0D-F691275E3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0837" y="3181350"/>
                  <a:ext cx="0" cy="7239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B4AEE7A-119F-6F49-8A01-8158FF2DDC10}"/>
                  </a:ext>
                </a:extLst>
              </p:cNvPr>
              <p:cNvSpPr/>
              <p:nvPr/>
            </p:nvSpPr>
            <p:spPr>
              <a:xfrm>
                <a:off x="765970" y="1518131"/>
                <a:ext cx="707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i="1" dirty="0"/>
                  <a:t>g</a:t>
                </a:r>
                <a:r>
                  <a:rPr lang="en-US" sz="2400" dirty="0"/>
                  <a:t>)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5D319D4-1775-9E41-8429-D05CA1FE51FE}"/>
                </a:ext>
              </a:extLst>
            </p:cNvPr>
            <p:cNvGrpSpPr/>
            <p:nvPr/>
          </p:nvGrpSpPr>
          <p:grpSpPr>
            <a:xfrm>
              <a:off x="1302280" y="3131991"/>
              <a:ext cx="2986654" cy="1906393"/>
              <a:chOff x="1302280" y="3131991"/>
              <a:chExt cx="2986654" cy="190639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CADD66-537A-4D42-97EF-004CAEFAD9AC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545E0E-CBB1-1C49-9317-836243CD902B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FE5B06-7373-924F-AD01-33E81A8585AE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B60B72-FF19-874A-B3EA-94CE14AB089A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6C4330-1776-B94C-BB5D-7F3CA2EA2D03}"/>
              </a:ext>
            </a:extLst>
          </p:cNvPr>
          <p:cNvGrpSpPr/>
          <p:nvPr/>
        </p:nvGrpSpPr>
        <p:grpSpPr>
          <a:xfrm>
            <a:off x="6096000" y="3908155"/>
            <a:ext cx="4845220" cy="3072065"/>
            <a:chOff x="4195746" y="533971"/>
            <a:chExt cx="3566114" cy="25459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0078579-8C3A-224B-A81D-A91A4717262D}"/>
                </a:ext>
              </a:extLst>
            </p:cNvPr>
            <p:cNvGrpSpPr/>
            <p:nvPr/>
          </p:nvGrpSpPr>
          <p:grpSpPr>
            <a:xfrm>
              <a:off x="4195746" y="533971"/>
              <a:ext cx="3566114" cy="2545953"/>
              <a:chOff x="8036632" y="1069180"/>
              <a:chExt cx="4091370" cy="2872746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885F7F7-5B35-604D-8AF8-0DE8F0E1E87A}"/>
                  </a:ext>
                </a:extLst>
              </p:cNvPr>
              <p:cNvGrpSpPr/>
              <p:nvPr/>
            </p:nvGrpSpPr>
            <p:grpSpPr>
              <a:xfrm>
                <a:off x="8036632" y="1069180"/>
                <a:ext cx="4091370" cy="2872746"/>
                <a:chOff x="151061" y="1828307"/>
                <a:chExt cx="3482295" cy="2855250"/>
              </a:xfrm>
            </p:grpSpPr>
            <p:pic>
              <p:nvPicPr>
                <p:cNvPr id="62" name="Picture 2" descr="Image result for phase diagrams">
                  <a:extLst>
                    <a:ext uri="{FF2B5EF4-FFF2-40B4-BE49-F238E27FC236}">
                      <a16:creationId xmlns:a16="http://schemas.microsoft.com/office/drawing/2014/main" id="{CDE9E034-98ED-0D43-B62D-1A97354420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406438" y="1828307"/>
                  <a:ext cx="2891481" cy="26324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75F3DED-549D-8945-AD74-6435DB1B05E8}"/>
                    </a:ext>
                  </a:extLst>
                </p:cNvPr>
                <p:cNvSpPr/>
                <p:nvPr/>
              </p:nvSpPr>
              <p:spPr>
                <a:xfrm>
                  <a:off x="151061" y="2242001"/>
                  <a:ext cx="3433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P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CB8D77A-6873-EF4D-B1EC-B01D76204339}"/>
                    </a:ext>
                  </a:extLst>
                </p:cNvPr>
                <p:cNvSpPr/>
                <p:nvPr/>
              </p:nvSpPr>
              <p:spPr>
                <a:xfrm>
                  <a:off x="3298008" y="4221892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DE7DD1E-11C0-0447-BE40-8BCBFB5C2427}"/>
                  </a:ext>
                </a:extLst>
              </p:cNvPr>
              <p:cNvSpPr/>
              <p:nvPr/>
            </p:nvSpPr>
            <p:spPr>
              <a:xfrm>
                <a:off x="9483213" y="1968497"/>
                <a:ext cx="1823428" cy="1241951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3180E10-7E3B-F648-8FC4-9DC0A6031504}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 flipV="1">
              <a:off x="6806386" y="1228099"/>
              <a:ext cx="300338" cy="510811"/>
            </a:xfrm>
            <a:prstGeom prst="straightConnector1">
              <a:avLst/>
            </a:prstGeom>
            <a:ln w="1016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07ADAE-9783-6C43-ADFE-6517497BD1DA}"/>
                  </a:ext>
                </a:extLst>
              </p:cNvPr>
              <p:cNvSpPr txBox="1"/>
              <p:nvPr/>
            </p:nvSpPr>
            <p:spPr>
              <a:xfrm>
                <a:off x="9643033" y="4980797"/>
                <a:ext cx="1234146" cy="46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07ADAE-9783-6C43-ADFE-6517497BD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033" y="4980797"/>
                <a:ext cx="1234146" cy="469809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2" y="25523"/>
            <a:ext cx="1140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Integrating the Clapeyron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132029" y="1741255"/>
                <a:ext cx="6170792" cy="110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ice-liquid phase boundary: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itchFamily="2" charset="2"/>
                  </a:rPr>
                  <a:t>Thomson Equation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9" y="1741255"/>
                <a:ext cx="6170792" cy="1104854"/>
              </a:xfrm>
              <a:prstGeom prst="rect">
                <a:avLst/>
              </a:prstGeom>
              <a:blipFill>
                <a:blip r:embed="rId2"/>
                <a:stretch>
                  <a:fillRect l="-9240" t="-25000" r="-616" b="-8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E45D1E-F7CE-E74B-BBB3-81CC677D4EE4}"/>
                  </a:ext>
                </a:extLst>
              </p:cNvPr>
              <p:cNvSpPr/>
              <p:nvPr/>
            </p:nvSpPr>
            <p:spPr>
              <a:xfrm>
                <a:off x="132029" y="3122243"/>
                <a:ext cx="9996198" cy="1034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liquid/vapor phase boundary: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dirty="0">
                    <a:solidFill>
                      <a:srgbClr val="00B050"/>
                    </a:solidFill>
                    <a:sym typeface="Wingdings" pitchFamily="2" charset="2"/>
                  </a:rPr>
                  <a:t>Clausius-Clapeyron equation for liquid-vapor equilibria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E45D1E-F7CE-E74B-BBB3-81CC677D4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9" y="3122243"/>
                <a:ext cx="9996198" cy="1034579"/>
              </a:xfrm>
              <a:prstGeom prst="rect">
                <a:avLst/>
              </a:prstGeom>
              <a:blipFill>
                <a:blip r:embed="rId3"/>
                <a:stretch>
                  <a:fillRect l="-5711" t="-25301" r="-127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4D0DD2-416E-434C-8572-9749D0B40886}"/>
                  </a:ext>
                </a:extLst>
              </p:cNvPr>
              <p:cNvSpPr/>
              <p:nvPr/>
            </p:nvSpPr>
            <p:spPr>
              <a:xfrm>
                <a:off x="132029" y="4640032"/>
                <a:ext cx="9886104" cy="1012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ice/vapor phase boundary: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b="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dirty="0">
                    <a:solidFill>
                      <a:schemeClr val="accent2"/>
                    </a:solidFill>
                    <a:sym typeface="Wingdings" pitchFamily="2" charset="2"/>
                  </a:rPr>
                  <a:t>Clausius-Clapeyron equation for solid-vapor equilibria</a:t>
                </a:r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4D0DD2-416E-434C-8572-9749D0B40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9" y="4640032"/>
                <a:ext cx="9886104" cy="1012906"/>
              </a:xfrm>
              <a:prstGeom prst="rect">
                <a:avLst/>
              </a:prstGeom>
              <a:blipFill>
                <a:blip r:embed="rId4"/>
                <a:stretch>
                  <a:fillRect l="-5777" t="-30000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/>
              <p:nvPr/>
            </p:nvSpPr>
            <p:spPr>
              <a:xfrm>
                <a:off x="0" y="780229"/>
                <a:ext cx="3471463" cy="671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Clapeyron: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  <m:r>
                      <a:rPr lang="en-US" sz="24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𝑡𝑟𝑠</m:t>
                            </m:r>
                          </m:sub>
                        </m:sSub>
                      </m:num>
                      <m:den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1B779-468A-9A47-B7EA-A36423EA23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80229"/>
                <a:ext cx="3471463" cy="671787"/>
              </a:xfrm>
              <a:prstGeom prst="rect">
                <a:avLst/>
              </a:prstGeom>
              <a:blipFill>
                <a:blip r:embed="rId6"/>
                <a:stretch>
                  <a:fillRect l="-292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657397" y="811389"/>
            <a:ext cx="10613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we’ve learned …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ways of thinking about the liquid-vapor phase boundary.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integrate Clapeyron to get Thomson and Clausius-Clapeyron.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phase diagrams are related to these equations.</a:t>
            </a:r>
          </a:p>
        </p:txBody>
      </p:sp>
    </p:spTree>
    <p:extLst>
      <p:ext uri="{BB962C8B-B14F-4D97-AF65-F5344CB8AC3E}">
        <p14:creationId xmlns:p14="http://schemas.microsoft.com/office/powerpoint/2010/main" val="116291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2" y="25523"/>
            <a:ext cx="1140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Thomson (for the ice-liquid phase boundary)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803576" y="1062205"/>
                <a:ext cx="6170792" cy="3867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ice-liquid phase boundary:</a:t>
                </a:r>
              </a:p>
              <a:p>
                <a:endPara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𝑓𝑢𝑠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𝑓𝑢𝑠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𝑓𝑢𝑠</m:t>
                            </m:r>
                          </m:sub>
                        </m:sSub>
                      </m:den>
                    </m:f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>
                            <a:sym typeface="Wingdings" pitchFamily="2" charset="2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  <m:r>
                      <a:rPr lang="en-US" sz="24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𝐥𝐧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6" y="1062205"/>
                <a:ext cx="6170792" cy="3867662"/>
              </a:xfrm>
              <a:prstGeom prst="rect">
                <a:avLst/>
              </a:prstGeom>
              <a:blipFill>
                <a:blip r:embed="rId2"/>
                <a:stretch>
                  <a:fillRect l="-9240" t="-1307" r="-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1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2" y="25523"/>
            <a:ext cx="1140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Clausius-Clapeyron (for the liquid-vapor phase boundary)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843404" y="1114193"/>
                <a:ext cx="6527493" cy="5050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liquid-vapor phase boundary:</a:t>
                </a:r>
              </a:p>
              <a:p>
                <a:endParaRPr lang="en-US" sz="24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den>
                    </m:f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4" y="1114193"/>
                <a:ext cx="6527493" cy="5050678"/>
              </a:xfrm>
              <a:prstGeom prst="rect">
                <a:avLst/>
              </a:prstGeom>
              <a:blipFill>
                <a:blip r:embed="rId2"/>
                <a:stretch>
                  <a:fillRect l="-8738" t="-752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12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50622" y="25523"/>
            <a:ext cx="1140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Clausius-Clapeyron (for the solid-vapor phase boundary)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/>
              <p:nvPr/>
            </p:nvSpPr>
            <p:spPr>
              <a:xfrm>
                <a:off x="843404" y="1114193"/>
                <a:ext cx="6527493" cy="5050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Integrating along the liquid-vapor phase boundary:</a:t>
                </a:r>
              </a:p>
              <a:p>
                <a:endParaRPr lang="en-US" sz="240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𝑑𝑃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nary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den>
                    </m:f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:endParaRPr lang="en-US" sz="24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Wingdings" pitchFamily="2" charset="2"/>
                  </a:rPr>
                  <a:t> </a:t>
                </a:r>
              </a:p>
              <a:p>
                <a:endParaRPr lang="en-US" sz="2400" dirty="0">
                  <a:solidFill>
                    <a:schemeClr val="accent2"/>
                  </a:solidFill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  <a:p>
                <a:endParaRPr lang="en-US" sz="24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5EDA7B-00BE-5343-ABC0-1447496ED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04" y="1114193"/>
                <a:ext cx="6527493" cy="5050678"/>
              </a:xfrm>
              <a:prstGeom prst="rect">
                <a:avLst/>
              </a:prstGeom>
              <a:blipFill>
                <a:blip r:embed="rId2"/>
                <a:stretch>
                  <a:fillRect l="-8738" t="-752" r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834-F414-7942-AF4E-35E6FBAD1E2C}"/>
              </a:ext>
            </a:extLst>
          </p:cNvPr>
          <p:cNvGrpSpPr/>
          <p:nvPr/>
        </p:nvGrpSpPr>
        <p:grpSpPr>
          <a:xfrm>
            <a:off x="7946574" y="650550"/>
            <a:ext cx="3148181" cy="2988982"/>
            <a:chOff x="5752033" y="2076249"/>
            <a:chExt cx="3148181" cy="2988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71276-5825-554D-9C15-0254CE2FC022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1227735-1BEB-7D4D-98FC-4F9471A4285E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39BBF00-0384-9446-BBFB-E714FCBBE04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31" name="Picture 2" descr="Image result for phase diagrams">
                    <a:extLst>
                      <a:ext uri="{FF2B5EF4-FFF2-40B4-BE49-F238E27FC236}">
                        <a16:creationId xmlns:a16="http://schemas.microsoft.com/office/drawing/2014/main" id="{44D1A258-6F21-4148-BCE2-A2D902B1F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F0F2BFE-F0A4-BD44-B6CE-52E938B5455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B568F3-25CF-1844-B1AE-24D21E9E69C4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277215AB-BC0E-614B-AF9F-7B16C3FC12B3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544BB8C0-A6F2-2642-BC20-48F6DE4ABCE8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EB14925-C632-0A4F-B959-634D2B5B3AA6}"/>
                  </a:ext>
                </a:extLst>
              </p:cNvPr>
              <p:cNvCxnSpPr>
                <a:cxnSpLocks/>
                <a:stCxn id="2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6D2646-3B49-E241-BBE6-3A7FD6ADD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E66DFA-8DFC-1048-B916-3809F0A6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70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378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89</cp:revision>
  <cp:lastPrinted>2018-09-07T17:35:05Z</cp:lastPrinted>
  <dcterms:created xsi:type="dcterms:W3CDTF">2018-08-27T04:38:29Z</dcterms:created>
  <dcterms:modified xsi:type="dcterms:W3CDTF">2021-10-27T15:56:51Z</dcterms:modified>
</cp:coreProperties>
</file>