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6" r:id="rId2"/>
    <p:sldId id="320" r:id="rId3"/>
    <p:sldId id="317" r:id="rId4"/>
    <p:sldId id="318" r:id="rId5"/>
    <p:sldId id="313" r:id="rId6"/>
    <p:sldId id="294" r:id="rId7"/>
    <p:sldId id="322" r:id="rId8"/>
    <p:sldId id="314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30"/>
    <p:restoredTop sz="95964"/>
  </p:normalViewPr>
  <p:slideViewPr>
    <p:cSldViewPr snapToGrid="0" snapToObjects="1">
      <p:cViewPr varScale="1">
        <p:scale>
          <a:sx n="107" d="100"/>
          <a:sy n="107" d="100"/>
        </p:scale>
        <p:origin x="1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5CDD-8423-FB46-9063-1F8D8465A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006FD-A646-EC40-86EF-7127A53FD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AEADE-3B9B-D246-8ECE-3258EC025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2B9F-7B5C-E047-B6C3-E980F7D5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7486-B356-464A-98A6-7888579E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175C-46DC-384F-89BB-7369D7B0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0C98E-62FC-7C43-A0B2-9C8C75F1F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F6509-CC82-3345-9E7A-2B234B7D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98285-D8E6-8046-8AD3-CA63FC41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2252-0B04-D642-BAF5-CAFC7F89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5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4D6FD-36FF-C44E-9E58-0B7B2275A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D96E1-AF1D-7747-9D6F-5D06892AB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FA86-96A0-C54F-A0B5-D81A9DA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46DA-7268-9547-94C4-F76F8BCB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71E9-E91A-B743-B822-DD6AB168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86F9-2DF2-344F-8091-EFD2D9AD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10FB-ED4A-A44B-B9A3-EACD1873B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EA41-98E5-DE4D-9313-2C4FA6C4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D8F0-9689-1649-86A5-D7FEF307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5271-2E03-D045-8D8C-482D2A48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7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D20D-FE84-294E-BD12-9F2CC0D2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4342E-5FC1-654C-BC0C-C14D25A1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6538C-A417-DD4A-8EB2-2E71772E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D7EF-3B87-AD40-BDBB-E8A08B75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15C84-7097-EA41-8764-D53C6618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1A83-5537-844B-93BF-288C60E6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F1E2-22F6-8E44-920A-6D302F74F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7767D-0DCD-9F4F-AF7F-84A800636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FDD4D-FA62-4A47-8E63-AA6BED1F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23573-7CEE-F44C-BE2C-B755FFB1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D1ED0-AD3A-9D43-AFF2-5C1350A4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7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DDAA-BFA1-B34F-849B-19C9C588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332EE-F990-724B-90A2-F0636F967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142FB-3A4C-2347-BCB7-F752E3864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71DC7-A211-1A44-9A58-83D1ED1AA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2A2C2-CB64-A543-B6DC-D673D27D9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74ECE2-4832-1F49-BAA5-E0274DD5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E2546-6EEF-9847-A0F7-9B4B5198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8FAEA-65E8-2643-924E-5AC42B1F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0F98-15A0-DC4B-AD82-4834AFEC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91628-54A8-BA47-B101-8FEFEAD3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0094E-0D19-ED40-BAFB-6504997A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923CC-AE73-CF45-AEDD-48D013EF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95D33-CF4C-ED41-9121-2243C45F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FB66E-DA11-454A-A823-854C9FAE9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025A-872C-0F45-819C-40FCD82A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6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E9BA-5586-634A-ACD3-278F047D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B49F-92B0-5343-97E6-EF1BA746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57ED8-E163-FB48-9F29-395E47B6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5E710-AE99-4C42-AC8F-7F50AE39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4638E-2661-754A-88CD-8B0B25F7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A1632-B8F2-F446-B9F0-6E0BD955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3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F563-C4BB-714D-803E-CBC797AB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AEC68-3766-B341-931D-6F5DEA7E9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946E1-BB3D-0F46-AFC7-17700FAD6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BB128-0B2E-0E4C-9AC9-9CBF6A25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A919C-F3E3-7543-A7A8-6F0F918CD69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8C8B9-6588-3647-98BE-177541FA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E1BAC-5BC9-E943-8416-D74A84D7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60582-3CA5-9542-8776-6059F0784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1DDDE-9DCE-A641-9036-6EA0FFB87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8CB-D608-574A-BADA-B6A0A088C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A919C-F3E3-7543-A7A8-6F0F918CD698}" type="datetimeFigureOut">
              <a:rPr lang="en-US" smtClean="0"/>
              <a:t>10/29/21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0677-54C4-004D-8931-CEA95FE5D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F80C-4FA5-CD42-9336-8D7ABFDD9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A929C-40D6-6A4C-9936-58C985A4E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1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4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10" Type="http://schemas.openxmlformats.org/officeDocument/2006/relationships/image" Target="../media/image18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37474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Melting as an endothermic process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F89251-22E7-BF4E-9F4B-C26A4467C2DA}"/>
              </a:ext>
            </a:extLst>
          </p:cNvPr>
          <p:cNvGrpSpPr/>
          <p:nvPr/>
        </p:nvGrpSpPr>
        <p:grpSpPr>
          <a:xfrm>
            <a:off x="2436855" y="487187"/>
            <a:ext cx="4567675" cy="5242177"/>
            <a:chOff x="1376694" y="1157097"/>
            <a:chExt cx="4672414" cy="47010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D53B2F5-FB0B-384D-97B2-D7E6560C97CF}"/>
                </a:ext>
              </a:extLst>
            </p:cNvPr>
            <p:cNvGrpSpPr/>
            <p:nvPr/>
          </p:nvGrpSpPr>
          <p:grpSpPr>
            <a:xfrm>
              <a:off x="1376694" y="1157097"/>
              <a:ext cx="4672414" cy="4701092"/>
              <a:chOff x="4270169" y="240930"/>
              <a:chExt cx="3148181" cy="298898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5F2FD3-6E24-D14A-9990-22090A7E99E3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988982"/>
                <a:chOff x="8122016" y="738525"/>
                <a:chExt cx="3611879" cy="3372641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3E5CED6-3AA7-834F-BB54-533E5E420676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3372641"/>
                  <a:chOff x="223734" y="1499666"/>
                  <a:chExt cx="3074185" cy="3352100"/>
                </a:xfrm>
              </p:grpSpPr>
              <p:pic>
                <p:nvPicPr>
                  <p:cNvPr id="20" name="Picture 2" descr="Image result for phase diagrams">
                    <a:extLst>
                      <a:ext uri="{FF2B5EF4-FFF2-40B4-BE49-F238E27FC236}">
                        <a16:creationId xmlns:a16="http://schemas.microsoft.com/office/drawing/2014/main" id="{3D260896-E505-1B43-889C-820A554C3FE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241ABFB4-5A37-2B47-AA1F-48ED64EF01E1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3F6F47F0-C04D-994B-97AB-FF1A5C18BEF2}"/>
                      </a:ext>
                    </a:extLst>
                  </p:cNvPr>
                  <p:cNvSpPr/>
                  <p:nvPr/>
                </p:nvSpPr>
                <p:spPr>
                  <a:xfrm>
                    <a:off x="2347899" y="4390101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B23E8D0-F57F-0949-B5B5-BA9E8B898092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B7C6F06-3C22-B747-B0F8-512F0E883F68}"/>
                  </a:ext>
                </a:extLst>
              </p:cNvPr>
              <p:cNvCxnSpPr>
                <a:cxnSpLocks/>
                <a:stCxn id="19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D6DB466-5F6C-684D-991F-060BBF8E952A}"/>
                </a:ext>
              </a:extLst>
            </p:cNvPr>
            <p:cNvSpPr/>
            <p:nvPr/>
          </p:nvSpPr>
          <p:spPr>
            <a:xfrm>
              <a:off x="2679701" y="3023942"/>
              <a:ext cx="2969102" cy="1929057"/>
            </a:xfrm>
            <a:custGeom>
              <a:avLst/>
              <a:gdLst>
                <a:gd name="connsiteX0" fmla="*/ 0 w 1823428"/>
                <a:gd name="connsiteY0" fmla="*/ 1241951 h 1241951"/>
                <a:gd name="connsiteX1" fmla="*/ 353961 w 1823428"/>
                <a:gd name="connsiteY1" fmla="*/ 1153461 h 1241951"/>
                <a:gd name="connsiteX2" fmla="*/ 693174 w 1823428"/>
                <a:gd name="connsiteY2" fmla="*/ 1064970 h 1241951"/>
                <a:gd name="connsiteX3" fmla="*/ 988142 w 1823428"/>
                <a:gd name="connsiteY3" fmla="*/ 917486 h 1241951"/>
                <a:gd name="connsiteX4" fmla="*/ 1283110 w 1823428"/>
                <a:gd name="connsiteY4" fmla="*/ 725757 h 1241951"/>
                <a:gd name="connsiteX5" fmla="*/ 1548581 w 1823428"/>
                <a:gd name="connsiteY5" fmla="*/ 460286 h 1241951"/>
                <a:gd name="connsiteX6" fmla="*/ 1799303 w 1823428"/>
                <a:gd name="connsiteY6" fmla="*/ 32583 h 1241951"/>
                <a:gd name="connsiteX7" fmla="*/ 1799303 w 1823428"/>
                <a:gd name="connsiteY7" fmla="*/ 62080 h 124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3428" h="1241951">
                  <a:moveTo>
                    <a:pt x="0" y="1241951"/>
                  </a:moveTo>
                  <a:lnTo>
                    <a:pt x="353961" y="1153461"/>
                  </a:lnTo>
                  <a:cubicBezTo>
                    <a:pt x="469490" y="1123964"/>
                    <a:pt x="587477" y="1104299"/>
                    <a:pt x="693174" y="1064970"/>
                  </a:cubicBezTo>
                  <a:cubicBezTo>
                    <a:pt x="798871" y="1025641"/>
                    <a:pt x="889819" y="974021"/>
                    <a:pt x="988142" y="917486"/>
                  </a:cubicBezTo>
                  <a:cubicBezTo>
                    <a:pt x="1086465" y="860950"/>
                    <a:pt x="1189704" y="801957"/>
                    <a:pt x="1283110" y="725757"/>
                  </a:cubicBezTo>
                  <a:cubicBezTo>
                    <a:pt x="1376517" y="649557"/>
                    <a:pt x="1462549" y="575815"/>
                    <a:pt x="1548581" y="460286"/>
                  </a:cubicBezTo>
                  <a:cubicBezTo>
                    <a:pt x="1634613" y="344757"/>
                    <a:pt x="1757516" y="98951"/>
                    <a:pt x="1799303" y="32583"/>
                  </a:cubicBezTo>
                  <a:cubicBezTo>
                    <a:pt x="1841090" y="-33785"/>
                    <a:pt x="1820196" y="14147"/>
                    <a:pt x="1799303" y="62080"/>
                  </a:cubicBezTo>
                </a:path>
              </a:pathLst>
            </a:custGeom>
            <a:noFill/>
            <a:ln w="1016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0FD0DA-45DF-A647-A08D-763FD4533145}"/>
              </a:ext>
            </a:extLst>
          </p:cNvPr>
          <p:cNvCxnSpPr>
            <a:cxnSpLocks/>
          </p:cNvCxnSpPr>
          <p:nvPr/>
        </p:nvCxnSpPr>
        <p:spPr>
          <a:xfrm flipV="1">
            <a:off x="4082060" y="3114394"/>
            <a:ext cx="0" cy="2253983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A7F656-6C74-7040-A84E-05115B24365D}"/>
              </a:ext>
            </a:extLst>
          </p:cNvPr>
          <p:cNvCxnSpPr>
            <a:cxnSpLocks/>
          </p:cNvCxnSpPr>
          <p:nvPr/>
        </p:nvCxnSpPr>
        <p:spPr>
          <a:xfrm flipV="1">
            <a:off x="3710653" y="3152494"/>
            <a:ext cx="0" cy="3188929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9A504C-3C41-114A-8F6D-28277628D18A}"/>
                  </a:ext>
                </a:extLst>
              </p:cNvPr>
              <p:cNvSpPr txBox="1"/>
              <p:nvPr/>
            </p:nvSpPr>
            <p:spPr>
              <a:xfrm>
                <a:off x="3918857" y="5368377"/>
                <a:ext cx="3616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 ℃ </m:t>
                    </m:r>
                  </m:oMath>
                </a14:m>
                <a:r>
                  <a:rPr lang="en-US" sz="2000" b="1" dirty="0"/>
                  <a:t>was</a:t>
                </a:r>
                <a:r>
                  <a:rPr lang="en-US" sz="2000" dirty="0"/>
                  <a:t> in equilibrium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9A504C-3C41-114A-8F6D-28277628D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7" y="5368377"/>
                <a:ext cx="3616588" cy="400110"/>
              </a:xfrm>
              <a:prstGeom prst="rect">
                <a:avLst/>
              </a:prstGeom>
              <a:blipFill>
                <a:blip r:embed="rId3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185FC34-A8DE-C046-8055-DBA080091585}"/>
              </a:ext>
            </a:extLst>
          </p:cNvPr>
          <p:cNvSpPr txBox="1"/>
          <p:nvPr/>
        </p:nvSpPr>
        <p:spPr>
          <a:xfrm>
            <a:off x="3768300" y="6068717"/>
            <a:ext cx="6848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After we added salt, the system found itself </a:t>
            </a:r>
            <a:r>
              <a:rPr lang="en-US" sz="2000" b="1" dirty="0"/>
              <a:t>warmer</a:t>
            </a:r>
            <a:r>
              <a:rPr lang="en-US" sz="2000" dirty="0"/>
              <a:t> than its (new) melting temperature. So some of the ice </a:t>
            </a:r>
            <a:r>
              <a:rPr lang="en-US" sz="2000" b="1" dirty="0"/>
              <a:t>melted</a:t>
            </a:r>
            <a:r>
              <a:rPr lang="en-US" sz="2000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C0E55E-42D2-0E45-BA4E-6C4994CCF4D7}"/>
              </a:ext>
            </a:extLst>
          </p:cNvPr>
          <p:cNvSpPr txBox="1"/>
          <p:nvPr/>
        </p:nvSpPr>
        <p:spPr>
          <a:xfrm>
            <a:off x="11365" y="1289954"/>
            <a:ext cx="27527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Melting is an </a:t>
            </a:r>
            <a:r>
              <a:rPr lang="en-US" sz="2000" b="1" dirty="0"/>
              <a:t>endothermic</a:t>
            </a:r>
            <a:r>
              <a:rPr lang="en-US" sz="2000" dirty="0"/>
              <a:t> process.</a:t>
            </a:r>
          </a:p>
          <a:p>
            <a:endParaRPr lang="en-US" sz="2000" b="1" dirty="0"/>
          </a:p>
          <a:p>
            <a:r>
              <a:rPr lang="en-US" sz="2000" dirty="0"/>
              <a:t>Endothermic processes  draw heat out of the surroundings.</a:t>
            </a:r>
          </a:p>
          <a:p>
            <a:endParaRPr lang="en-US" sz="2000" b="1" dirty="0"/>
          </a:p>
          <a:p>
            <a:r>
              <a:rPr lang="en-US" sz="2000" dirty="0"/>
              <a:t>-&gt; Adding salt to an ice-water mixture drives the temperature down.</a:t>
            </a:r>
          </a:p>
        </p:txBody>
      </p:sp>
      <p:pic>
        <p:nvPicPr>
          <p:cNvPr id="25" name="Picture 2" descr="Glass of Ice Water by Window Picture | Free Photograph | Photos Public Domain">
            <a:extLst>
              <a:ext uri="{FF2B5EF4-FFF2-40B4-BE49-F238E27FC236}">
                <a16:creationId xmlns:a16="http://schemas.microsoft.com/office/drawing/2014/main" id="{488E69F7-5B94-9F4A-BBEF-29A595DF2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926" y="1266179"/>
            <a:ext cx="2567837" cy="38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FF9C8F-6801-8446-815E-A920D4C8C749}"/>
                  </a:ext>
                </a:extLst>
              </p:cNvPr>
              <p:cNvSpPr txBox="1"/>
              <p:nvPr/>
            </p:nvSpPr>
            <p:spPr>
              <a:xfrm>
                <a:off x="5898839" y="3649897"/>
                <a:ext cx="3616581" cy="43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FF9C8F-6801-8446-815E-A920D4C8C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839" y="3649897"/>
                <a:ext cx="3616581" cy="435312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35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49287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Endothermic and exothermic more generally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C0E55E-42D2-0E45-BA4E-6C4994CCF4D7}"/>
                  </a:ext>
                </a:extLst>
              </p:cNvPr>
              <p:cNvSpPr txBox="1"/>
              <p:nvPr/>
            </p:nvSpPr>
            <p:spPr>
              <a:xfrm>
                <a:off x="0" y="2033875"/>
                <a:ext cx="5320139" cy="4708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>
                    <a:solidFill>
                      <a:schemeClr val="accent1"/>
                    </a:solidFill>
                  </a:rPr>
                  <a:t>Endothermic processes: </a:t>
                </a:r>
              </a:p>
              <a:p>
                <a:r>
                  <a:rPr lang="en-US" sz="2000" b="1" dirty="0">
                    <a:solidFill>
                      <a:schemeClr val="accent1"/>
                    </a:solidFill>
                  </a:rPr>
                  <a:t>Melting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vaporization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, and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sublimation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Dissolving ammonium nitrate in water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Generally,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bond-breaking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 </a:t>
                </a:r>
              </a:p>
              <a:p>
                <a:endParaRPr lang="en-US" sz="2000" b="1" dirty="0">
                  <a:solidFill>
                    <a:schemeClr val="accent1"/>
                  </a:solidFill>
                </a:endParaRPr>
              </a:p>
              <a:p>
                <a:r>
                  <a:rPr lang="en-US" sz="2000" dirty="0">
                    <a:solidFill>
                      <a:schemeClr val="accent1"/>
                    </a:solidFill>
                  </a:rPr>
                  <a:t>All endothermic processes have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, draw heat out of the surroundings, making surroundings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colder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sz="2000" b="1" dirty="0"/>
              </a:p>
              <a:p>
                <a:r>
                  <a:rPr lang="en-US" sz="2000" u="sng" dirty="0">
                    <a:solidFill>
                      <a:srgbClr val="FF0000"/>
                    </a:solidFill>
                  </a:rPr>
                  <a:t>Exothermic processes: </a:t>
                </a:r>
              </a:p>
              <a:p>
                <a:r>
                  <a:rPr lang="en-US" sz="2000" b="1" dirty="0">
                    <a:solidFill>
                      <a:srgbClr val="FF0000"/>
                    </a:solidFill>
                  </a:rPr>
                  <a:t>Freezing</a:t>
                </a:r>
                <a:r>
                  <a:rPr lang="en-US" sz="2000" dirty="0">
                    <a:solidFill>
                      <a:srgbClr val="FF0000"/>
                    </a:solidFill>
                  </a:rPr>
                  <a:t>,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condensation</a:t>
                </a:r>
                <a:r>
                  <a:rPr lang="en-US" sz="2000" dirty="0">
                    <a:solidFill>
                      <a:srgbClr val="FF0000"/>
                    </a:solidFill>
                  </a:rPr>
                  <a:t>, and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deposition</a:t>
                </a:r>
                <a:r>
                  <a:rPr lang="en-US" sz="2000" dirty="0">
                    <a:solidFill>
                      <a:srgbClr val="FF0000"/>
                    </a:solidFill>
                  </a:rPr>
                  <a:t>.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Combustion</a:t>
                </a:r>
                <a:r>
                  <a:rPr lang="en-US" sz="2000" dirty="0">
                    <a:solidFill>
                      <a:srgbClr val="FF0000"/>
                    </a:solidFill>
                  </a:rPr>
                  <a:t>. Generally,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bond formation</a:t>
                </a:r>
                <a:r>
                  <a:rPr lang="en-US" sz="2000" dirty="0">
                    <a:solidFill>
                      <a:srgbClr val="FF0000"/>
                    </a:solidFill>
                  </a:rPr>
                  <a:t>.</a:t>
                </a:r>
                <a:endParaRPr lang="en-US" sz="2000" b="1" dirty="0">
                  <a:solidFill>
                    <a:srgbClr val="FF0000"/>
                  </a:solidFill>
                </a:endParaRPr>
              </a:p>
              <a:p>
                <a:endParaRPr lang="en-US" sz="2000" b="1" dirty="0">
                  <a:solidFill>
                    <a:srgbClr val="FF0000"/>
                  </a:solidFill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All exothermic processes have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, make surroundings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warmer</a:t>
                </a:r>
                <a:r>
                  <a:rPr lang="en-US" sz="20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FC0E55E-42D2-0E45-BA4E-6C4994CCF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3875"/>
                <a:ext cx="5320139" cy="4708981"/>
              </a:xfrm>
              <a:prstGeom prst="rect">
                <a:avLst/>
              </a:prstGeom>
              <a:blipFill>
                <a:blip r:embed="rId2"/>
                <a:stretch>
                  <a:fillRect l="-1190" t="-809" b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" descr="Glass of Ice Water by Window Picture | Free Photograph | Photos Public Domain">
            <a:extLst>
              <a:ext uri="{FF2B5EF4-FFF2-40B4-BE49-F238E27FC236}">
                <a16:creationId xmlns:a16="http://schemas.microsoft.com/office/drawing/2014/main" id="{488E69F7-5B94-9F4A-BBEF-29A595DF2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926" y="1266179"/>
            <a:ext cx="2567837" cy="3851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11.1 The Dissolution Process - Chemistry">
            <a:extLst>
              <a:ext uri="{FF2B5EF4-FFF2-40B4-BE49-F238E27FC236}">
                <a16:creationId xmlns:a16="http://schemas.microsoft.com/office/drawing/2014/main" id="{E8C168AC-1976-BF4C-9A44-8E5E96481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892" y="665911"/>
            <a:ext cx="1857053" cy="152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19D3EA4-DC46-A346-865B-E5715CD9824B}"/>
              </a:ext>
            </a:extLst>
          </p:cNvPr>
          <p:cNvGrpSpPr/>
          <p:nvPr/>
        </p:nvGrpSpPr>
        <p:grpSpPr>
          <a:xfrm>
            <a:off x="5118265" y="2042607"/>
            <a:ext cx="2280249" cy="1797264"/>
            <a:chOff x="3052719" y="447618"/>
            <a:chExt cx="2280249" cy="179726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D8661B5-B22C-D840-B9F5-D5BBA2016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719" y="447618"/>
              <a:ext cx="2280249" cy="1797264"/>
            </a:xfrm>
            <a:prstGeom prst="rect">
              <a:avLst/>
            </a:prstGeom>
          </p:spPr>
        </p:pic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DDB3DA1-121B-BF45-8A0C-E78FB008C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1237" y="1078163"/>
              <a:ext cx="0" cy="750641"/>
            </a:xfrm>
            <a:prstGeom prst="straightConnector1">
              <a:avLst/>
            </a:prstGeom>
            <a:ln w="101600">
              <a:solidFill>
                <a:schemeClr val="accent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2165EB-4284-ED48-883D-1661F7AF75D9}"/>
              </a:ext>
            </a:extLst>
          </p:cNvPr>
          <p:cNvGrpSpPr/>
          <p:nvPr/>
        </p:nvGrpSpPr>
        <p:grpSpPr>
          <a:xfrm>
            <a:off x="5118265" y="4958542"/>
            <a:ext cx="2280249" cy="1797264"/>
            <a:chOff x="3052719" y="447618"/>
            <a:chExt cx="2280249" cy="179726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463E703-F857-8A47-91F7-098A4054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52719" y="447618"/>
              <a:ext cx="2280249" cy="1797264"/>
            </a:xfrm>
            <a:prstGeom prst="rect">
              <a:avLst/>
            </a:prstGeom>
          </p:spPr>
        </p:pic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E1152F9-FCE0-F140-B5ED-72FC4B1F9C4B}"/>
                </a:ext>
              </a:extLst>
            </p:cNvPr>
            <p:cNvCxnSpPr>
              <a:cxnSpLocks/>
            </p:cNvCxnSpPr>
            <p:nvPr/>
          </p:nvCxnSpPr>
          <p:spPr>
            <a:xfrm>
              <a:off x="3351237" y="1134539"/>
              <a:ext cx="0" cy="788154"/>
            </a:xfrm>
            <a:prstGeom prst="straightConnector1">
              <a:avLst/>
            </a:prstGeom>
            <a:ln w="1016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rc 4">
            <a:extLst>
              <a:ext uri="{FF2B5EF4-FFF2-40B4-BE49-F238E27FC236}">
                <a16:creationId xmlns:a16="http://schemas.microsoft.com/office/drawing/2014/main" id="{882588EC-56DA-2A4E-A7D6-DDFFD6222A56}"/>
              </a:ext>
            </a:extLst>
          </p:cNvPr>
          <p:cNvSpPr/>
          <p:nvPr/>
        </p:nvSpPr>
        <p:spPr>
          <a:xfrm>
            <a:off x="9427445" y="2274397"/>
            <a:ext cx="1150382" cy="917660"/>
          </a:xfrm>
          <a:prstGeom prst="arc">
            <a:avLst>
              <a:gd name="adj1" fmla="val 4418400"/>
              <a:gd name="adj2" fmla="val 15789639"/>
            </a:avLst>
          </a:prstGeom>
          <a:ln w="1270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CA8B0B5F-C3E2-3C44-B88F-3BE796D31FA9}"/>
              </a:ext>
            </a:extLst>
          </p:cNvPr>
          <p:cNvSpPr/>
          <p:nvPr/>
        </p:nvSpPr>
        <p:spPr>
          <a:xfrm flipH="1" flipV="1">
            <a:off x="10367127" y="2305318"/>
            <a:ext cx="1042048" cy="855818"/>
          </a:xfrm>
          <a:prstGeom prst="arc">
            <a:avLst>
              <a:gd name="adj1" fmla="val 4418400"/>
              <a:gd name="adj2" fmla="val 15789639"/>
            </a:avLst>
          </a:prstGeom>
          <a:ln w="1270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630CF3C3-20A9-CC4C-BEDE-273121ED0867}"/>
              </a:ext>
            </a:extLst>
          </p:cNvPr>
          <p:cNvSpPr/>
          <p:nvPr/>
        </p:nvSpPr>
        <p:spPr>
          <a:xfrm>
            <a:off x="9780301" y="726595"/>
            <a:ext cx="444670" cy="10916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5682427A-CAF6-2948-A15F-FB35C0EE215B}"/>
              </a:ext>
            </a:extLst>
          </p:cNvPr>
          <p:cNvSpPr/>
          <p:nvPr/>
        </p:nvSpPr>
        <p:spPr>
          <a:xfrm rot="10800000">
            <a:off x="10324434" y="708183"/>
            <a:ext cx="444670" cy="109163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B1A55F27-A7E7-A740-AD0F-4B6C96D9C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672" y="665911"/>
            <a:ext cx="3053814" cy="11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Selina ICSE Solutions for Class 9 Chemistry - Atomic Structure Archives - A Plus Topper">
            <a:extLst>
              <a:ext uri="{FF2B5EF4-FFF2-40B4-BE49-F238E27FC236}">
                <a16:creationId xmlns:a16="http://schemas.microsoft.com/office/drawing/2014/main" id="{5487E02B-4538-B745-BB09-CD50494D9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729" y="5390612"/>
            <a:ext cx="3581565" cy="118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370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5CD4677F-2A3D-7041-AF62-99AB06B3A94E}"/>
              </a:ext>
            </a:extLst>
          </p:cNvPr>
          <p:cNvSpPr txBox="1"/>
          <p:nvPr/>
        </p:nvSpPr>
        <p:spPr>
          <a:xfrm>
            <a:off x="50623" y="25522"/>
            <a:ext cx="627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Boiling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8CF01-924A-B541-8280-0485F61AEFC1}"/>
              </a:ext>
            </a:extLst>
          </p:cNvPr>
          <p:cNvSpPr txBox="1"/>
          <p:nvPr/>
        </p:nvSpPr>
        <p:spPr>
          <a:xfrm>
            <a:off x="7865081" y="4456140"/>
            <a:ext cx="4093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Boiling happens when the vapor pressure of bubbles equals (or exceeds) atmospheric pressure.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A2598A-429E-234E-BAEA-B1941676C874}"/>
              </a:ext>
            </a:extLst>
          </p:cNvPr>
          <p:cNvGrpSpPr/>
          <p:nvPr/>
        </p:nvGrpSpPr>
        <p:grpSpPr>
          <a:xfrm>
            <a:off x="2436857" y="487187"/>
            <a:ext cx="5191770" cy="5024893"/>
            <a:chOff x="5961537" y="935166"/>
            <a:chExt cx="5191770" cy="4583309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BEFB79-1C0D-3E4A-AE41-E3F3CF208DD3}"/>
                </a:ext>
              </a:extLst>
            </p:cNvPr>
            <p:cNvGrpSpPr/>
            <p:nvPr/>
          </p:nvGrpSpPr>
          <p:grpSpPr>
            <a:xfrm>
              <a:off x="5961537" y="935166"/>
              <a:ext cx="5191770" cy="4583309"/>
              <a:chOff x="4270170" y="240930"/>
              <a:chExt cx="3578326" cy="2865091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4F845E6-0F97-7E4B-90C0-7192EE1008C9}"/>
                  </a:ext>
                </a:extLst>
              </p:cNvPr>
              <p:cNvGrpSpPr/>
              <p:nvPr/>
            </p:nvGrpSpPr>
            <p:grpSpPr>
              <a:xfrm>
                <a:off x="4270170" y="240930"/>
                <a:ext cx="3578326" cy="2865091"/>
                <a:chOff x="8122016" y="738525"/>
                <a:chExt cx="4105380" cy="323284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125C1BE-00EE-3142-903C-A8DFAC7A27C5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4105380" cy="3232848"/>
                  <a:chOff x="223734" y="1499666"/>
                  <a:chExt cx="3494219" cy="3213158"/>
                </a:xfrm>
              </p:grpSpPr>
              <p:pic>
                <p:nvPicPr>
                  <p:cNvPr id="64" name="Picture 2" descr="Image result for phase diagrams">
                    <a:extLst>
                      <a:ext uri="{FF2B5EF4-FFF2-40B4-BE49-F238E27FC236}">
                        <a16:creationId xmlns:a16="http://schemas.microsoft.com/office/drawing/2014/main" id="{8F07B9DE-311E-714A-BF11-6544EABF38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89A7E48-05D9-A34F-894D-1AA4B40FD70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DE5AF975-7037-9A4B-BACB-4359625B0BE4}"/>
                      </a:ext>
                    </a:extLst>
                  </p:cNvPr>
                  <p:cNvSpPr/>
                  <p:nvPr/>
                </p:nvSpPr>
                <p:spPr>
                  <a:xfrm>
                    <a:off x="3382605" y="4251159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</p:grp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7C73C1BD-831B-9B40-A50E-84FC2DE5A2A1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3A53E11-778B-F943-B64C-0805AD05AF47}"/>
                  </a:ext>
                </a:extLst>
              </p:cNvPr>
              <p:cNvCxnSpPr>
                <a:cxnSpLocks/>
                <a:stCxn id="63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E4E456C-AFF5-9A42-A2EB-EBA328EAF9B3}"/>
                </a:ext>
              </a:extLst>
            </p:cNvPr>
            <p:cNvCxnSpPr>
              <a:cxnSpLocks/>
            </p:cNvCxnSpPr>
            <p:nvPr/>
          </p:nvCxnSpPr>
          <p:spPr>
            <a:xfrm>
              <a:off x="6253801" y="3137495"/>
              <a:ext cx="3510745" cy="0"/>
            </a:xfrm>
            <a:prstGeom prst="line">
              <a:avLst/>
            </a:prstGeom>
            <a:ln w="635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CDC0005-BEAC-CB45-9D6D-9D89458F4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7524" y="3162075"/>
              <a:ext cx="11252" cy="1957114"/>
            </a:xfrm>
            <a:prstGeom prst="line">
              <a:avLst/>
            </a:prstGeom>
            <a:ln w="63500">
              <a:solidFill>
                <a:srgbClr val="FF0000">
                  <a:alpha val="45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44A4FC-EDFA-0442-9D10-4E6CC325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02" y="1725361"/>
            <a:ext cx="4551521" cy="260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20751F6-4499-3241-93C0-482E5C5B125F}"/>
              </a:ext>
            </a:extLst>
          </p:cNvPr>
          <p:cNvSpPr txBox="1"/>
          <p:nvPr/>
        </p:nvSpPr>
        <p:spPr>
          <a:xfrm>
            <a:off x="295660" y="2574706"/>
            <a:ext cx="251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</a:t>
            </a:r>
            <a:r>
              <a:rPr lang="en-US" sz="2000" b="0" dirty="0">
                <a:solidFill>
                  <a:srgbClr val="FF0000"/>
                </a:solidFill>
              </a:rPr>
              <a:t>tmospheric pressure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7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5CD4677F-2A3D-7041-AF62-99AB06B3A94E}"/>
              </a:ext>
            </a:extLst>
          </p:cNvPr>
          <p:cNvSpPr txBox="1"/>
          <p:nvPr/>
        </p:nvSpPr>
        <p:spPr>
          <a:xfrm>
            <a:off x="50623" y="25522"/>
            <a:ext cx="627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Boiling on Mt. Rainier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8CF01-924A-B541-8280-0485F61AEFC1}"/>
              </a:ext>
            </a:extLst>
          </p:cNvPr>
          <p:cNvSpPr txBox="1"/>
          <p:nvPr/>
        </p:nvSpPr>
        <p:spPr>
          <a:xfrm>
            <a:off x="7897339" y="4418866"/>
            <a:ext cx="3946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Boiling happens at a lower temperature on Mt. Rainier because atmospheric pressure is lower there.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A2598A-429E-234E-BAEA-B1941676C874}"/>
              </a:ext>
            </a:extLst>
          </p:cNvPr>
          <p:cNvGrpSpPr/>
          <p:nvPr/>
        </p:nvGrpSpPr>
        <p:grpSpPr>
          <a:xfrm>
            <a:off x="295660" y="487187"/>
            <a:ext cx="6708870" cy="4630748"/>
            <a:chOff x="3820340" y="935166"/>
            <a:chExt cx="6708870" cy="422380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BEFB79-1C0D-3E4A-AE41-E3F3CF208DD3}"/>
                </a:ext>
              </a:extLst>
            </p:cNvPr>
            <p:cNvGrpSpPr/>
            <p:nvPr/>
          </p:nvGrpSpPr>
          <p:grpSpPr>
            <a:xfrm>
              <a:off x="5961535" y="935166"/>
              <a:ext cx="4567675" cy="4223801"/>
              <a:chOff x="4270169" y="240930"/>
              <a:chExt cx="3148181" cy="264035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A4F845E6-0F97-7E4B-90C0-7192EE1008C9}"/>
                  </a:ext>
                </a:extLst>
              </p:cNvPr>
              <p:cNvGrpSpPr/>
              <p:nvPr/>
            </p:nvGrpSpPr>
            <p:grpSpPr>
              <a:xfrm>
                <a:off x="4270169" y="240930"/>
                <a:ext cx="3148181" cy="2640358"/>
                <a:chOff x="8122016" y="738525"/>
                <a:chExt cx="3611879" cy="2979268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125C1BE-00EE-3142-903C-A8DFAC7A27C5}"/>
                    </a:ext>
                  </a:extLst>
                </p:cNvPr>
                <p:cNvGrpSpPr/>
                <p:nvPr/>
              </p:nvGrpSpPr>
              <p:grpSpPr>
                <a:xfrm>
                  <a:off x="8122016" y="738525"/>
                  <a:ext cx="3611879" cy="2979268"/>
                  <a:chOff x="223734" y="1499666"/>
                  <a:chExt cx="3074185" cy="2961123"/>
                </a:xfrm>
              </p:grpSpPr>
              <p:pic>
                <p:nvPicPr>
                  <p:cNvPr id="64" name="Picture 2" descr="Image result for phase diagrams">
                    <a:extLst>
                      <a:ext uri="{FF2B5EF4-FFF2-40B4-BE49-F238E27FC236}">
                        <a16:creationId xmlns:a16="http://schemas.microsoft.com/office/drawing/2014/main" id="{8F07B9DE-311E-714A-BF11-6544EABF38A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3773" b="5795"/>
                  <a:stretch/>
                </p:blipFill>
                <p:spPr bwMode="auto">
                  <a:xfrm>
                    <a:off x="406438" y="1828307"/>
                    <a:ext cx="2891481" cy="263248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89A7E48-05D9-A34F-894D-1AA4B40FD707}"/>
                      </a:ext>
                    </a:extLst>
                  </p:cNvPr>
                  <p:cNvSpPr/>
                  <p:nvPr/>
                </p:nvSpPr>
                <p:spPr>
                  <a:xfrm>
                    <a:off x="223734" y="1499666"/>
                    <a:ext cx="34336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P</a:t>
                    </a:r>
                  </a:p>
                </p:txBody>
              </p:sp>
            </p:grp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7C73C1BD-831B-9B40-A50E-84FC2DE5A2A1}"/>
                    </a:ext>
                  </a:extLst>
                </p:cNvPr>
                <p:cNvSpPr/>
                <p:nvPr/>
              </p:nvSpPr>
              <p:spPr>
                <a:xfrm>
                  <a:off x="9483213" y="1968497"/>
                  <a:ext cx="1823428" cy="1241951"/>
                </a:xfrm>
                <a:custGeom>
                  <a:avLst/>
                  <a:gdLst>
                    <a:gd name="connsiteX0" fmla="*/ 0 w 1823428"/>
                    <a:gd name="connsiteY0" fmla="*/ 1241951 h 1241951"/>
                    <a:gd name="connsiteX1" fmla="*/ 353961 w 1823428"/>
                    <a:gd name="connsiteY1" fmla="*/ 1153461 h 1241951"/>
                    <a:gd name="connsiteX2" fmla="*/ 693174 w 1823428"/>
                    <a:gd name="connsiteY2" fmla="*/ 1064970 h 1241951"/>
                    <a:gd name="connsiteX3" fmla="*/ 988142 w 1823428"/>
                    <a:gd name="connsiteY3" fmla="*/ 917486 h 1241951"/>
                    <a:gd name="connsiteX4" fmla="*/ 1283110 w 1823428"/>
                    <a:gd name="connsiteY4" fmla="*/ 725757 h 1241951"/>
                    <a:gd name="connsiteX5" fmla="*/ 1548581 w 1823428"/>
                    <a:gd name="connsiteY5" fmla="*/ 460286 h 1241951"/>
                    <a:gd name="connsiteX6" fmla="*/ 1799303 w 1823428"/>
                    <a:gd name="connsiteY6" fmla="*/ 32583 h 1241951"/>
                    <a:gd name="connsiteX7" fmla="*/ 1799303 w 1823428"/>
                    <a:gd name="connsiteY7" fmla="*/ 62080 h 1241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23428" h="1241951">
                      <a:moveTo>
                        <a:pt x="0" y="1241951"/>
                      </a:moveTo>
                      <a:lnTo>
                        <a:pt x="353961" y="1153461"/>
                      </a:lnTo>
                      <a:cubicBezTo>
                        <a:pt x="469490" y="1123964"/>
                        <a:pt x="587477" y="1104299"/>
                        <a:pt x="693174" y="1064970"/>
                      </a:cubicBezTo>
                      <a:cubicBezTo>
                        <a:pt x="798871" y="1025641"/>
                        <a:pt x="889819" y="974021"/>
                        <a:pt x="988142" y="917486"/>
                      </a:cubicBezTo>
                      <a:cubicBezTo>
                        <a:pt x="1086465" y="860950"/>
                        <a:pt x="1189704" y="801957"/>
                        <a:pt x="1283110" y="725757"/>
                      </a:cubicBezTo>
                      <a:cubicBezTo>
                        <a:pt x="1376517" y="649557"/>
                        <a:pt x="1462549" y="575815"/>
                        <a:pt x="1548581" y="460286"/>
                      </a:cubicBezTo>
                      <a:cubicBezTo>
                        <a:pt x="1634613" y="344757"/>
                        <a:pt x="1757516" y="98951"/>
                        <a:pt x="1799303" y="32583"/>
                      </a:cubicBezTo>
                      <a:cubicBezTo>
                        <a:pt x="1841090" y="-33785"/>
                        <a:pt x="1820196" y="14147"/>
                        <a:pt x="1799303" y="62080"/>
                      </a:cubicBezTo>
                    </a:path>
                  </a:pathLst>
                </a:custGeom>
                <a:noFill/>
                <a:ln w="1016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3A53E11-778B-F943-B64C-0805AD05AF47}"/>
                  </a:ext>
                </a:extLst>
              </p:cNvPr>
              <p:cNvCxnSpPr>
                <a:cxnSpLocks/>
                <a:stCxn id="63" idx="5"/>
              </p:cNvCxnSpPr>
              <p:nvPr/>
            </p:nvCxnSpPr>
            <p:spPr>
              <a:xfrm flipV="1">
                <a:off x="6806386" y="1228099"/>
                <a:ext cx="300338" cy="510811"/>
              </a:xfrm>
              <a:prstGeom prst="straightConnector1">
                <a:avLst/>
              </a:prstGeom>
              <a:ln w="1016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1E9859-89E1-1C46-BB79-B4655AA448F1}"/>
                </a:ext>
              </a:extLst>
            </p:cNvPr>
            <p:cNvGrpSpPr/>
            <p:nvPr/>
          </p:nvGrpSpPr>
          <p:grpSpPr>
            <a:xfrm>
              <a:off x="3820340" y="2839235"/>
              <a:ext cx="5944206" cy="364948"/>
              <a:chOff x="3761929" y="2851935"/>
              <a:chExt cx="5870309" cy="36494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4E456C-AFF5-9A42-A2EB-EBA328EAF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5138" y="3150195"/>
                <a:ext cx="3467100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5197762-08DF-774E-A8A9-C98E20483E7A}"/>
                  </a:ext>
                </a:extLst>
              </p:cNvPr>
              <p:cNvSpPr txBox="1"/>
              <p:nvPr/>
            </p:nvSpPr>
            <p:spPr>
              <a:xfrm>
                <a:off x="3761929" y="2851935"/>
                <a:ext cx="2487920" cy="364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Atmospheric pressure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CDC0005-BEAC-CB45-9D6D-9D89458F4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7524" y="3162075"/>
              <a:ext cx="11252" cy="1957114"/>
            </a:xfrm>
            <a:prstGeom prst="line">
              <a:avLst/>
            </a:prstGeom>
            <a:ln w="63500">
              <a:solidFill>
                <a:srgbClr val="FF0000">
                  <a:alpha val="45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0E4928-CBD4-074D-BFE3-A16BE71A1446}"/>
              </a:ext>
            </a:extLst>
          </p:cNvPr>
          <p:cNvCxnSpPr>
            <a:cxnSpLocks/>
          </p:cNvCxnSpPr>
          <p:nvPr/>
        </p:nvCxnSpPr>
        <p:spPr>
          <a:xfrm flipV="1">
            <a:off x="5931483" y="3429000"/>
            <a:ext cx="0" cy="1643345"/>
          </a:xfrm>
          <a:prstGeom prst="line">
            <a:avLst/>
          </a:prstGeom>
          <a:ln w="63500">
            <a:solidFill>
              <a:srgbClr val="FF0000">
                <a:alpha val="45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32814B-0AFC-9645-9AFD-FE8278557938}"/>
              </a:ext>
            </a:extLst>
          </p:cNvPr>
          <p:cNvCxnSpPr>
            <a:cxnSpLocks/>
          </p:cNvCxnSpPr>
          <p:nvPr/>
        </p:nvCxnSpPr>
        <p:spPr>
          <a:xfrm>
            <a:off x="2729121" y="3429000"/>
            <a:ext cx="3218479" cy="0"/>
          </a:xfrm>
          <a:prstGeom prst="line">
            <a:avLst/>
          </a:prstGeom>
          <a:ln w="635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3429983-8ECB-FC49-9352-2D6C32F03361}"/>
              </a:ext>
            </a:extLst>
          </p:cNvPr>
          <p:cNvSpPr txBox="1"/>
          <p:nvPr/>
        </p:nvSpPr>
        <p:spPr>
          <a:xfrm>
            <a:off x="828587" y="3206031"/>
            <a:ext cx="2519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</a:rPr>
              <a:t>On Mt. Rainier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665FB1-DE85-1941-8D7B-81F3323E93C2}"/>
              </a:ext>
            </a:extLst>
          </p:cNvPr>
          <p:cNvSpPr/>
          <p:nvPr/>
        </p:nvSpPr>
        <p:spPr>
          <a:xfrm>
            <a:off x="7130361" y="4790106"/>
            <a:ext cx="498266" cy="721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</a:t>
            </a:r>
          </a:p>
        </p:txBody>
      </p:sp>
      <p:pic>
        <p:nvPicPr>
          <p:cNvPr id="1026" name="Picture 2" descr="Camping Food Safety Tips : TripHobo Travel Blog">
            <a:extLst>
              <a:ext uri="{FF2B5EF4-FFF2-40B4-BE49-F238E27FC236}">
                <a16:creationId xmlns:a16="http://schemas.microsoft.com/office/drawing/2014/main" id="{6193E7DA-BC21-C943-8E5B-49F4A7282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824" y="869474"/>
            <a:ext cx="4033711" cy="302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5CD4677F-2A3D-7041-AF62-99AB06B3A94E}"/>
              </a:ext>
            </a:extLst>
          </p:cNvPr>
          <p:cNvSpPr txBox="1"/>
          <p:nvPr/>
        </p:nvSpPr>
        <p:spPr>
          <a:xfrm>
            <a:off x="50623" y="25522"/>
            <a:ext cx="6272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How </a:t>
            </a:r>
            <a:r>
              <a:rPr lang="en-US" sz="2400" b="1" dirty="0" err="1"/>
              <a:t>Raoult</a:t>
            </a:r>
            <a:r>
              <a:rPr lang="en-US" sz="2400" b="1" dirty="0"/>
              <a:t> explains boiling point elevation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4823A2C-9067-CC4A-A8BA-03AA04C2061B}"/>
              </a:ext>
            </a:extLst>
          </p:cNvPr>
          <p:cNvCxnSpPr>
            <a:cxnSpLocks/>
          </p:cNvCxnSpPr>
          <p:nvPr/>
        </p:nvCxnSpPr>
        <p:spPr>
          <a:xfrm>
            <a:off x="6194096" y="5236709"/>
            <a:ext cx="35829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8CF01-924A-B541-8280-0485F61AEFC1}"/>
                  </a:ext>
                </a:extLst>
              </p:cNvPr>
              <p:cNvSpPr txBox="1"/>
              <p:nvPr/>
            </p:nvSpPr>
            <p:spPr>
              <a:xfrm>
                <a:off x="159516" y="5470672"/>
                <a:ext cx="11863449" cy="772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you add salt to boiling water, it’ll stop boiling (for a moment, anyway) because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</m:sSub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With the burner on, the </a:t>
                </a:r>
                <a:r>
                  <a:rPr lang="en-US" sz="2000" b="1" dirty="0"/>
                  <a:t>temperature will go up </a:t>
                </a:r>
                <a:r>
                  <a:rPr lang="en-US" sz="2000" dirty="0"/>
                  <a:t>until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2000" dirty="0"/>
                  <a:t> reaches atmospheric pressure again.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8CF01-924A-B541-8280-0485F61A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16" y="5470672"/>
                <a:ext cx="11863449" cy="772391"/>
              </a:xfrm>
              <a:prstGeom prst="rect">
                <a:avLst/>
              </a:prstGeom>
              <a:blipFill>
                <a:blip r:embed="rId2"/>
                <a:stretch>
                  <a:fillRect l="-428" t="-3226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BA2598A-429E-234E-BAEA-B1941676C874}"/>
              </a:ext>
            </a:extLst>
          </p:cNvPr>
          <p:cNvGrpSpPr/>
          <p:nvPr/>
        </p:nvGrpSpPr>
        <p:grpSpPr>
          <a:xfrm>
            <a:off x="2436855" y="487187"/>
            <a:ext cx="4567675" cy="5242177"/>
            <a:chOff x="5961535" y="935166"/>
            <a:chExt cx="4567675" cy="478149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73010B7-A005-214E-8E39-20D152E081D5}"/>
                </a:ext>
              </a:extLst>
            </p:cNvPr>
            <p:cNvGrpSpPr/>
            <p:nvPr/>
          </p:nvGrpSpPr>
          <p:grpSpPr>
            <a:xfrm>
              <a:off x="5961535" y="935166"/>
              <a:ext cx="4567675" cy="4781498"/>
              <a:chOff x="1376694" y="1157097"/>
              <a:chExt cx="4672414" cy="4701092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E2BEFB79-1C0D-3E4A-AE41-E3F3CF208DD3}"/>
                  </a:ext>
                </a:extLst>
              </p:cNvPr>
              <p:cNvGrpSpPr/>
              <p:nvPr/>
            </p:nvGrpSpPr>
            <p:grpSpPr>
              <a:xfrm>
                <a:off x="1376694" y="1157097"/>
                <a:ext cx="4672414" cy="4701092"/>
                <a:chOff x="4270169" y="240930"/>
                <a:chExt cx="3148181" cy="2988982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A4F845E6-0F97-7E4B-90C0-7192EE1008C9}"/>
                    </a:ext>
                  </a:extLst>
                </p:cNvPr>
                <p:cNvGrpSpPr/>
                <p:nvPr/>
              </p:nvGrpSpPr>
              <p:grpSpPr>
                <a:xfrm>
                  <a:off x="4270169" y="240930"/>
                  <a:ext cx="3148181" cy="2988982"/>
                  <a:chOff x="8122016" y="738525"/>
                  <a:chExt cx="3611879" cy="3372641"/>
                </a:xfrm>
              </p:grpSpPr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6125C1BE-00EE-3142-903C-A8DFAC7A27C5}"/>
                      </a:ext>
                    </a:extLst>
                  </p:cNvPr>
                  <p:cNvGrpSpPr/>
                  <p:nvPr/>
                </p:nvGrpSpPr>
                <p:grpSpPr>
                  <a:xfrm>
                    <a:off x="8122016" y="738525"/>
                    <a:ext cx="3611879" cy="3372641"/>
                    <a:chOff x="223734" y="1499666"/>
                    <a:chExt cx="3074185" cy="3352100"/>
                  </a:xfrm>
                </p:grpSpPr>
                <p:pic>
                  <p:nvPicPr>
                    <p:cNvPr id="64" name="Picture 2" descr="Image result for phase diagrams">
                      <a:extLst>
                        <a:ext uri="{FF2B5EF4-FFF2-40B4-BE49-F238E27FC236}">
                          <a16:creationId xmlns:a16="http://schemas.microsoft.com/office/drawing/2014/main" id="{8F07B9DE-311E-714A-BF11-6544EABF38A6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773" b="5795"/>
                    <a:stretch/>
                  </p:blipFill>
                  <p:spPr bwMode="auto">
                    <a:xfrm>
                      <a:off x="406438" y="1828307"/>
                      <a:ext cx="2891481" cy="263248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889A7E48-05D9-A34F-894D-1AA4B40FD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3734" y="1499666"/>
                      <a:ext cx="34336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P</a:t>
                      </a:r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DE5AF975-7037-9A4B-BACB-4359625B0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47899" y="4390101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</p:grp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7C73C1BD-831B-9B40-A50E-84FC2DE5A2A1}"/>
                      </a:ext>
                    </a:extLst>
                  </p:cNvPr>
                  <p:cNvSpPr/>
                  <p:nvPr/>
                </p:nvSpPr>
                <p:spPr>
                  <a:xfrm>
                    <a:off x="9483213" y="1968497"/>
                    <a:ext cx="1823428" cy="1241951"/>
                  </a:xfrm>
                  <a:custGeom>
                    <a:avLst/>
                    <a:gdLst>
                      <a:gd name="connsiteX0" fmla="*/ 0 w 1823428"/>
                      <a:gd name="connsiteY0" fmla="*/ 1241951 h 1241951"/>
                      <a:gd name="connsiteX1" fmla="*/ 353961 w 1823428"/>
                      <a:gd name="connsiteY1" fmla="*/ 1153461 h 1241951"/>
                      <a:gd name="connsiteX2" fmla="*/ 693174 w 1823428"/>
                      <a:gd name="connsiteY2" fmla="*/ 1064970 h 1241951"/>
                      <a:gd name="connsiteX3" fmla="*/ 988142 w 1823428"/>
                      <a:gd name="connsiteY3" fmla="*/ 917486 h 1241951"/>
                      <a:gd name="connsiteX4" fmla="*/ 1283110 w 1823428"/>
                      <a:gd name="connsiteY4" fmla="*/ 725757 h 1241951"/>
                      <a:gd name="connsiteX5" fmla="*/ 1548581 w 1823428"/>
                      <a:gd name="connsiteY5" fmla="*/ 460286 h 1241951"/>
                      <a:gd name="connsiteX6" fmla="*/ 1799303 w 1823428"/>
                      <a:gd name="connsiteY6" fmla="*/ 32583 h 1241951"/>
                      <a:gd name="connsiteX7" fmla="*/ 1799303 w 1823428"/>
                      <a:gd name="connsiteY7" fmla="*/ 62080 h 1241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823428" h="1241951">
                        <a:moveTo>
                          <a:pt x="0" y="1241951"/>
                        </a:moveTo>
                        <a:lnTo>
                          <a:pt x="353961" y="1153461"/>
                        </a:lnTo>
                        <a:cubicBezTo>
                          <a:pt x="469490" y="1123964"/>
                          <a:pt x="587477" y="1104299"/>
                          <a:pt x="693174" y="1064970"/>
                        </a:cubicBezTo>
                        <a:cubicBezTo>
                          <a:pt x="798871" y="1025641"/>
                          <a:pt x="889819" y="974021"/>
                          <a:pt x="988142" y="917486"/>
                        </a:cubicBezTo>
                        <a:cubicBezTo>
                          <a:pt x="1086465" y="860950"/>
                          <a:pt x="1189704" y="801957"/>
                          <a:pt x="1283110" y="725757"/>
                        </a:cubicBezTo>
                        <a:cubicBezTo>
                          <a:pt x="1376517" y="649557"/>
                          <a:pt x="1462549" y="575815"/>
                          <a:pt x="1548581" y="460286"/>
                        </a:cubicBezTo>
                        <a:cubicBezTo>
                          <a:pt x="1634613" y="344757"/>
                          <a:pt x="1757516" y="98951"/>
                          <a:pt x="1799303" y="32583"/>
                        </a:cubicBezTo>
                        <a:cubicBezTo>
                          <a:pt x="1841090" y="-33785"/>
                          <a:pt x="1820196" y="14147"/>
                          <a:pt x="1799303" y="62080"/>
                        </a:cubicBezTo>
                      </a:path>
                    </a:pathLst>
                  </a:custGeom>
                  <a:noFill/>
                  <a:ln w="1016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F3A53E11-778B-F943-B64C-0805AD05AF47}"/>
                    </a:ext>
                  </a:extLst>
                </p:cNvPr>
                <p:cNvCxnSpPr>
                  <a:cxnSpLocks/>
                  <a:stCxn id="63" idx="5"/>
                </p:cNvCxnSpPr>
                <p:nvPr/>
              </p:nvCxnSpPr>
              <p:spPr>
                <a:xfrm flipV="1">
                  <a:off x="6806386" y="1228099"/>
                  <a:ext cx="300338" cy="510811"/>
                </a:xfrm>
                <a:prstGeom prst="straightConnector1">
                  <a:avLst/>
                </a:prstGeom>
                <a:ln w="1016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10B9B29D-F3BE-904E-AA18-306809DB9066}"/>
                  </a:ext>
                </a:extLst>
              </p:cNvPr>
              <p:cNvSpPr/>
              <p:nvPr/>
            </p:nvSpPr>
            <p:spPr>
              <a:xfrm>
                <a:off x="2679701" y="3023942"/>
                <a:ext cx="2969102" cy="1929057"/>
              </a:xfrm>
              <a:custGeom>
                <a:avLst/>
                <a:gdLst>
                  <a:gd name="connsiteX0" fmla="*/ 0 w 1823428"/>
                  <a:gd name="connsiteY0" fmla="*/ 1241951 h 1241951"/>
                  <a:gd name="connsiteX1" fmla="*/ 353961 w 1823428"/>
                  <a:gd name="connsiteY1" fmla="*/ 1153461 h 1241951"/>
                  <a:gd name="connsiteX2" fmla="*/ 693174 w 1823428"/>
                  <a:gd name="connsiteY2" fmla="*/ 1064970 h 1241951"/>
                  <a:gd name="connsiteX3" fmla="*/ 988142 w 1823428"/>
                  <a:gd name="connsiteY3" fmla="*/ 917486 h 1241951"/>
                  <a:gd name="connsiteX4" fmla="*/ 1283110 w 1823428"/>
                  <a:gd name="connsiteY4" fmla="*/ 725757 h 1241951"/>
                  <a:gd name="connsiteX5" fmla="*/ 1548581 w 1823428"/>
                  <a:gd name="connsiteY5" fmla="*/ 460286 h 1241951"/>
                  <a:gd name="connsiteX6" fmla="*/ 1799303 w 1823428"/>
                  <a:gd name="connsiteY6" fmla="*/ 32583 h 1241951"/>
                  <a:gd name="connsiteX7" fmla="*/ 1799303 w 1823428"/>
                  <a:gd name="connsiteY7" fmla="*/ 62080 h 124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3428" h="1241951">
                    <a:moveTo>
                      <a:pt x="0" y="1241951"/>
                    </a:moveTo>
                    <a:lnTo>
                      <a:pt x="353961" y="1153461"/>
                    </a:lnTo>
                    <a:cubicBezTo>
                      <a:pt x="469490" y="1123964"/>
                      <a:pt x="587477" y="1104299"/>
                      <a:pt x="693174" y="1064970"/>
                    </a:cubicBezTo>
                    <a:cubicBezTo>
                      <a:pt x="798871" y="1025641"/>
                      <a:pt x="889819" y="974021"/>
                      <a:pt x="988142" y="917486"/>
                    </a:cubicBezTo>
                    <a:cubicBezTo>
                      <a:pt x="1086465" y="860950"/>
                      <a:pt x="1189704" y="801957"/>
                      <a:pt x="1283110" y="725757"/>
                    </a:cubicBezTo>
                    <a:cubicBezTo>
                      <a:pt x="1376517" y="649557"/>
                      <a:pt x="1462549" y="575815"/>
                      <a:pt x="1548581" y="460286"/>
                    </a:cubicBezTo>
                    <a:cubicBezTo>
                      <a:pt x="1634613" y="344757"/>
                      <a:pt x="1757516" y="98951"/>
                      <a:pt x="1799303" y="32583"/>
                    </a:cubicBezTo>
                    <a:cubicBezTo>
                      <a:pt x="1841090" y="-33785"/>
                      <a:pt x="1820196" y="14147"/>
                      <a:pt x="1799303" y="62080"/>
                    </a:cubicBezTo>
                  </a:path>
                </a:pathLst>
              </a:custGeom>
              <a:noFill/>
              <a:ln w="10160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1E9859-89E1-1C46-BB79-B4655AA448F1}"/>
                </a:ext>
              </a:extLst>
            </p:cNvPr>
            <p:cNvGrpSpPr/>
            <p:nvPr/>
          </p:nvGrpSpPr>
          <p:grpSpPr>
            <a:xfrm>
              <a:off x="6372550" y="3137495"/>
              <a:ext cx="3617832" cy="1957114"/>
              <a:chOff x="6282411" y="3150195"/>
              <a:chExt cx="3572856" cy="1957114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4E456C-AFF5-9A42-A2EB-EBA328EAF9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2411" y="3150195"/>
                <a:ext cx="3467100" cy="0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AC17D44A-2FBF-0B4E-91D7-544B2D01DF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44015" y="3150195"/>
                <a:ext cx="11252" cy="1957114"/>
              </a:xfrm>
              <a:prstGeom prst="line">
                <a:avLst/>
              </a:prstGeom>
              <a:ln w="63500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CDC0005-BEAC-CB45-9D6D-9D89458F4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7524" y="3162075"/>
              <a:ext cx="11252" cy="1957114"/>
            </a:xfrm>
            <a:prstGeom prst="line">
              <a:avLst/>
            </a:prstGeom>
            <a:ln w="63500">
              <a:solidFill>
                <a:srgbClr val="FF0000">
                  <a:alpha val="45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44A4FC-EDFA-0442-9D10-4E6CC325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202" y="1725361"/>
            <a:ext cx="4551521" cy="2603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176F2D-B36F-5B4F-8047-E5B85FF61262}"/>
              </a:ext>
            </a:extLst>
          </p:cNvPr>
          <p:cNvSpPr txBox="1"/>
          <p:nvPr/>
        </p:nvSpPr>
        <p:spPr>
          <a:xfrm>
            <a:off x="295660" y="2574706"/>
            <a:ext cx="2519239" cy="707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Standard atmospheric pressure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59A62-9005-364E-8C88-6B02680CA431}"/>
              </a:ext>
            </a:extLst>
          </p:cNvPr>
          <p:cNvSpPr txBox="1"/>
          <p:nvPr/>
        </p:nvSpPr>
        <p:spPr>
          <a:xfrm>
            <a:off x="8422589" y="2810161"/>
            <a:ext cx="2173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/>
              <a:t>NaCl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522EAB-5A4F-B442-8E35-42B0800833D7}"/>
                  </a:ext>
                </a:extLst>
              </p:cNvPr>
              <p:cNvSpPr txBox="1"/>
              <p:nvPr/>
            </p:nvSpPr>
            <p:spPr>
              <a:xfrm>
                <a:off x="4526223" y="3893580"/>
                <a:ext cx="3616581" cy="43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sSub>
                        <m:sSub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522EAB-5A4F-B442-8E35-42B080083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223" y="3893580"/>
                <a:ext cx="3616581" cy="435312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DFB579-B048-7841-9413-CC04DF21685E}"/>
                  </a:ext>
                </a:extLst>
              </p:cNvPr>
              <p:cNvSpPr txBox="1"/>
              <p:nvPr/>
            </p:nvSpPr>
            <p:spPr>
              <a:xfrm>
                <a:off x="4033817" y="2412429"/>
                <a:ext cx="3616581" cy="43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DFB579-B048-7841-9413-CC04DF216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817" y="2412429"/>
                <a:ext cx="3616581" cy="435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47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37474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1. Isobaric thermal expansivity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D2CAB4-2A6F-9040-AC7D-FB7E5583349C}"/>
                  </a:ext>
                </a:extLst>
              </p:cNvPr>
              <p:cNvSpPr/>
              <p:nvPr/>
            </p:nvSpPr>
            <p:spPr>
              <a:xfrm>
                <a:off x="143436" y="1729341"/>
                <a:ext cx="11772275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Before, we said liquid water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=0.00021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. Although this value has resulted in a sea level rise of 20 cm,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0.00021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is still  pretty small.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We’d expect the thermal expansivity of </a:t>
                </a:r>
                <a:r>
                  <a:rPr lang="en-US" sz="2400" b="1" dirty="0"/>
                  <a:t>gases</a:t>
                </a:r>
                <a:r>
                  <a:rPr lang="en-US" sz="2400" dirty="0"/>
                  <a:t> to be </a:t>
                </a:r>
                <a:r>
                  <a:rPr lang="en-US" sz="2400" b="1" dirty="0"/>
                  <a:t>a lot bigger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Your tasks: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Derive an 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dirty="0"/>
                  <a:t>, assuming an ideal gas.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Get a numerical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dirty="0"/>
                  <a:t> under typical Earthly conditions.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D2CAB4-2A6F-9040-AC7D-FB7E5583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1729341"/>
                <a:ext cx="11772275" cy="3416320"/>
              </a:xfrm>
              <a:prstGeom prst="rect">
                <a:avLst/>
              </a:prstGeom>
              <a:blipFill>
                <a:blip r:embed="rId2"/>
                <a:stretch>
                  <a:fillRect l="-862" t="-1111" r="-647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2FF52-0C0E-D344-A820-2DED01BD77DC}"/>
                  </a:ext>
                </a:extLst>
              </p:cNvPr>
              <p:cNvSpPr/>
              <p:nvPr/>
            </p:nvSpPr>
            <p:spPr>
              <a:xfrm>
                <a:off x="3314612" y="724291"/>
                <a:ext cx="1946157" cy="693138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2FF52-0C0E-D344-A820-2DED01BD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12" y="724291"/>
                <a:ext cx="1946157" cy="693138"/>
              </a:xfrm>
              <a:prstGeom prst="rect">
                <a:avLst/>
              </a:prstGeom>
              <a:blipFill>
                <a:blip r:embed="rId3"/>
                <a:stretch>
                  <a:fillRect b="-17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45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37474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2. Isothermal compressibility of an ideal gas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D2CAB4-2A6F-9040-AC7D-FB7E5583349C}"/>
                  </a:ext>
                </a:extLst>
              </p:cNvPr>
              <p:cNvSpPr/>
              <p:nvPr/>
            </p:nvSpPr>
            <p:spPr>
              <a:xfrm>
                <a:off x="143436" y="1729341"/>
                <a:ext cx="11772275" cy="34204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Before, we said liquid water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, and we used it to show that water should be 5% denser at the bottom of the ocean.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We’d expect the isothermal compressibility of </a:t>
                </a:r>
                <a:r>
                  <a:rPr lang="en-US" sz="2400" b="1" dirty="0"/>
                  <a:t>gases</a:t>
                </a:r>
                <a:r>
                  <a:rPr lang="en-US" sz="2400" dirty="0"/>
                  <a:t> to be </a:t>
                </a:r>
                <a:r>
                  <a:rPr lang="en-US" sz="2400" b="1" dirty="0"/>
                  <a:t>a lot bigger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Your tasks: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Derive an 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, assuming an ideal gas.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Get a numerical value for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under typical Earthly conditions.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CD2CAB4-2A6F-9040-AC7D-FB7E5583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1729341"/>
                <a:ext cx="11772275" cy="3420488"/>
              </a:xfrm>
              <a:prstGeom prst="rect">
                <a:avLst/>
              </a:prstGeom>
              <a:blipFill>
                <a:blip r:embed="rId2"/>
                <a:stretch>
                  <a:fillRect l="-862" t="-1111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2FF52-0C0E-D344-A820-2DED01BD77DC}"/>
                  </a:ext>
                </a:extLst>
              </p:cNvPr>
              <p:cNvSpPr/>
              <p:nvPr/>
            </p:nvSpPr>
            <p:spPr>
              <a:xfrm>
                <a:off x="3314612" y="724291"/>
                <a:ext cx="2781388" cy="693138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den>
                    </m:f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B2FF52-0C0E-D344-A820-2DED01BD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12" y="724291"/>
                <a:ext cx="2781388" cy="693138"/>
              </a:xfrm>
              <a:prstGeom prst="rect">
                <a:avLst/>
              </a:prstGeom>
              <a:blipFill>
                <a:blip r:embed="rId3"/>
                <a:stretch>
                  <a:fillRect b="-175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12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37474"/>
            <a:ext cx="11772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3. Molality and mole fraction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/>
              <p:nvPr/>
            </p:nvSpPr>
            <p:spPr>
              <a:xfrm>
                <a:off x="215152" y="839387"/>
                <a:ext cx="11557123" cy="5264454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is a </a:t>
                </a:r>
                <a:r>
                  <a:rPr lang="en-US" sz="2400" b="1" dirty="0"/>
                  <a:t>solute’s molality</a:t>
                </a:r>
                <a:r>
                  <a:rPr lang="en-US" sz="2400" dirty="0"/>
                  <a:t>, usually given in moles/kg.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mole fraction of the solvent</a:t>
                </a:r>
                <a:r>
                  <a:rPr lang="en-US" sz="2400" dirty="0"/>
                  <a:t>. From this, we said that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(3)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Your tasks: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Derive (3) from (1) and (2)? </a:t>
                </a:r>
                <a:r>
                  <a:rPr lang="en-US" sz="2400" i="1" dirty="0"/>
                  <a:t>Hint</a:t>
                </a:r>
                <a:r>
                  <a:rPr lang="en-US" sz="2400" dirty="0"/>
                  <a:t>: Start with (2), insert (1). You’ll eventually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Evaluate (3) when the solvent is water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𝑘𝑔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b="1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3C8ABB6-B1AB-F144-A138-B03D987BC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2" y="839387"/>
                <a:ext cx="11557123" cy="5264454"/>
              </a:xfrm>
              <a:prstGeom prst="rect">
                <a:avLst/>
              </a:prstGeom>
              <a:blipFill>
                <a:blip r:embed="rId2"/>
                <a:stretch>
                  <a:fillRect l="-65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8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37474"/>
            <a:ext cx="83507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Deriving </a:t>
            </a:r>
            <a:r>
              <a:rPr lang="en-US" sz="2400" b="1" dirty="0" err="1"/>
              <a:t>Blagdon’s</a:t>
            </a:r>
            <a:r>
              <a:rPr lang="en-US" sz="2400" b="1" dirty="0"/>
              <a:t> Law by dimensional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8640A1-1F37-6F43-8CC3-E993D47EED8D}"/>
              </a:ext>
            </a:extLst>
          </p:cNvPr>
          <p:cNvGrpSpPr/>
          <p:nvPr/>
        </p:nvGrpSpPr>
        <p:grpSpPr>
          <a:xfrm>
            <a:off x="106077" y="784929"/>
            <a:ext cx="3607990" cy="3182749"/>
            <a:chOff x="1654383" y="1617994"/>
            <a:chExt cx="4394724" cy="383716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160B6-E73C-F447-8E57-94790D4CCAFB}"/>
                </a:ext>
              </a:extLst>
            </p:cNvPr>
            <p:cNvGrpSpPr/>
            <p:nvPr/>
          </p:nvGrpSpPr>
          <p:grpSpPr>
            <a:xfrm>
              <a:off x="1654383" y="1617994"/>
              <a:ext cx="4394724" cy="3837168"/>
              <a:chOff x="406437" y="1828307"/>
              <a:chExt cx="2891481" cy="2736082"/>
            </a:xfrm>
          </p:grpSpPr>
          <p:pic>
            <p:nvPicPr>
              <p:cNvPr id="12" name="Picture 2" descr="Image result for phase diagrams">
                <a:extLst>
                  <a:ext uri="{FF2B5EF4-FFF2-40B4-BE49-F238E27FC236}">
                    <a16:creationId xmlns:a16="http://schemas.microsoft.com/office/drawing/2014/main" id="{8DE4C621-6608-C245-9A00-D8ACD526C3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73" b="5795"/>
              <a:stretch/>
            </p:blipFill>
            <p:spPr bwMode="auto">
              <a:xfrm>
                <a:off x="406437" y="1828307"/>
                <a:ext cx="2891481" cy="26324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936F1C3-96CF-1141-9BF8-C01E52C4B834}"/>
                  </a:ext>
                </a:extLst>
              </p:cNvPr>
              <p:cNvSpPr/>
              <p:nvPr/>
            </p:nvSpPr>
            <p:spPr>
              <a:xfrm>
                <a:off x="524012" y="1860175"/>
                <a:ext cx="3433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P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5E7E2A3-C93F-1F46-8927-070D1E7196C2}"/>
                  </a:ext>
                </a:extLst>
              </p:cNvPr>
              <p:cNvSpPr/>
              <p:nvPr/>
            </p:nvSpPr>
            <p:spPr>
              <a:xfrm>
                <a:off x="2842920" y="4102724"/>
                <a:ext cx="3353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T</a:t>
                </a:r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D023584-0BC8-1E49-8305-4001944FC628}"/>
                </a:ext>
              </a:extLst>
            </p:cNvPr>
            <p:cNvSpPr/>
            <p:nvPr/>
          </p:nvSpPr>
          <p:spPr>
            <a:xfrm>
              <a:off x="2679701" y="3023942"/>
              <a:ext cx="2969102" cy="1929057"/>
            </a:xfrm>
            <a:custGeom>
              <a:avLst/>
              <a:gdLst>
                <a:gd name="connsiteX0" fmla="*/ 0 w 1823428"/>
                <a:gd name="connsiteY0" fmla="*/ 1241951 h 1241951"/>
                <a:gd name="connsiteX1" fmla="*/ 353961 w 1823428"/>
                <a:gd name="connsiteY1" fmla="*/ 1153461 h 1241951"/>
                <a:gd name="connsiteX2" fmla="*/ 693174 w 1823428"/>
                <a:gd name="connsiteY2" fmla="*/ 1064970 h 1241951"/>
                <a:gd name="connsiteX3" fmla="*/ 988142 w 1823428"/>
                <a:gd name="connsiteY3" fmla="*/ 917486 h 1241951"/>
                <a:gd name="connsiteX4" fmla="*/ 1283110 w 1823428"/>
                <a:gd name="connsiteY4" fmla="*/ 725757 h 1241951"/>
                <a:gd name="connsiteX5" fmla="*/ 1548581 w 1823428"/>
                <a:gd name="connsiteY5" fmla="*/ 460286 h 1241951"/>
                <a:gd name="connsiteX6" fmla="*/ 1799303 w 1823428"/>
                <a:gd name="connsiteY6" fmla="*/ 32583 h 1241951"/>
                <a:gd name="connsiteX7" fmla="*/ 1799303 w 1823428"/>
                <a:gd name="connsiteY7" fmla="*/ 62080 h 124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3428" h="1241951">
                  <a:moveTo>
                    <a:pt x="0" y="1241951"/>
                  </a:moveTo>
                  <a:lnTo>
                    <a:pt x="353961" y="1153461"/>
                  </a:lnTo>
                  <a:cubicBezTo>
                    <a:pt x="469490" y="1123964"/>
                    <a:pt x="587477" y="1104299"/>
                    <a:pt x="693174" y="1064970"/>
                  </a:cubicBezTo>
                  <a:cubicBezTo>
                    <a:pt x="798871" y="1025641"/>
                    <a:pt x="889819" y="974021"/>
                    <a:pt x="988142" y="917486"/>
                  </a:cubicBezTo>
                  <a:cubicBezTo>
                    <a:pt x="1086465" y="860950"/>
                    <a:pt x="1189704" y="801957"/>
                    <a:pt x="1283110" y="725757"/>
                  </a:cubicBezTo>
                  <a:cubicBezTo>
                    <a:pt x="1376517" y="649557"/>
                    <a:pt x="1462549" y="575815"/>
                    <a:pt x="1548581" y="460286"/>
                  </a:cubicBezTo>
                  <a:cubicBezTo>
                    <a:pt x="1634613" y="344757"/>
                    <a:pt x="1757516" y="98951"/>
                    <a:pt x="1799303" y="32583"/>
                  </a:cubicBezTo>
                  <a:cubicBezTo>
                    <a:pt x="1841090" y="-33785"/>
                    <a:pt x="1820196" y="14147"/>
                    <a:pt x="1799303" y="62080"/>
                  </a:cubicBezTo>
                </a:path>
              </a:pathLst>
            </a:custGeom>
            <a:noFill/>
            <a:ln w="1016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84B186-D4F9-8441-816B-10078DDDFC20}"/>
                  </a:ext>
                </a:extLst>
              </p:cNvPr>
              <p:cNvSpPr txBox="1"/>
              <p:nvPr/>
            </p:nvSpPr>
            <p:spPr>
              <a:xfrm>
                <a:off x="4310614" y="646782"/>
                <a:ext cx="7628599" cy="3475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You already showed that 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b="1" dirty="0"/>
                  <a:t> </a:t>
                </a:r>
              </a:p>
              <a:p>
                <a:endParaRPr lang="en-US" sz="22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It’s reasonable to guess that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lvl="1"/>
                <a:r>
                  <a:rPr lang="en-US" sz="2000" i="1" dirty="0"/>
                  <a:t>Why?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000" i="1" dirty="0"/>
                  <a:t> will be </a:t>
                </a:r>
                <a:r>
                  <a:rPr lang="en-US" sz="2000" b="1" i="1" dirty="0"/>
                  <a:t>bigger</a:t>
                </a:r>
                <a:r>
                  <a:rPr lang="en-US" sz="2000" i="1" dirty="0"/>
                  <a:t> when the difference between sublimation and vaporization slopes is </a:t>
                </a:r>
                <a:r>
                  <a:rPr lang="en-US" sz="2000" b="1" i="1" dirty="0"/>
                  <a:t>small</a:t>
                </a:r>
                <a:r>
                  <a:rPr lang="en-US" sz="2000" i="1" dirty="0"/>
                  <a:t>. According to Clapeyron, these slopes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𝑠𝑢𝑏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000" i="1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𝑣𝑎𝑝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000" i="1" dirty="0"/>
                  <a:t> at the triple point, so the difference between slopes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∝∆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𝑓𝑢𝑠</m:t>
                        </m:r>
                      </m:sub>
                    </m:sSub>
                  </m:oMath>
                </a14:m>
                <a:r>
                  <a:rPr lang="en-US" sz="2000" i="1" dirty="0"/>
                  <a:t>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84B186-D4F9-8441-816B-10078DDDF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614" y="646782"/>
                <a:ext cx="7628599" cy="3475118"/>
              </a:xfrm>
              <a:prstGeom prst="rect">
                <a:avLst/>
              </a:prstGeom>
              <a:blipFill>
                <a:blip r:embed="rId3"/>
                <a:stretch>
                  <a:fillRect l="-831" t="-727" b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nut 16">
            <a:extLst>
              <a:ext uri="{FF2B5EF4-FFF2-40B4-BE49-F238E27FC236}">
                <a16:creationId xmlns:a16="http://schemas.microsoft.com/office/drawing/2014/main" id="{ED02BBAF-B3A6-A34E-B02E-5538D4CDF1AF}"/>
              </a:ext>
            </a:extLst>
          </p:cNvPr>
          <p:cNvSpPr/>
          <p:nvPr/>
        </p:nvSpPr>
        <p:spPr>
          <a:xfrm>
            <a:off x="937910" y="2925898"/>
            <a:ext cx="704394" cy="658004"/>
          </a:xfrm>
          <a:prstGeom prst="donut">
            <a:avLst>
              <a:gd name="adj" fmla="val 105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09BD91-9238-7942-8D2B-4E74D91FC32E}"/>
              </a:ext>
            </a:extLst>
          </p:cNvPr>
          <p:cNvGrpSpPr/>
          <p:nvPr/>
        </p:nvGrpSpPr>
        <p:grpSpPr>
          <a:xfrm>
            <a:off x="9329819" y="199136"/>
            <a:ext cx="2419912" cy="1485178"/>
            <a:chOff x="6594134" y="3406843"/>
            <a:chExt cx="4086660" cy="285983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EF1218-EE49-D144-86E6-45C09D59B0BF}"/>
                </a:ext>
              </a:extLst>
            </p:cNvPr>
            <p:cNvGrpSpPr/>
            <p:nvPr/>
          </p:nvGrpSpPr>
          <p:grpSpPr>
            <a:xfrm>
              <a:off x="6594134" y="3406843"/>
              <a:ext cx="4086660" cy="2859837"/>
              <a:chOff x="6308476" y="3897886"/>
              <a:chExt cx="4086660" cy="285983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7682FAF-8038-7F4B-B647-3EAF9906EFE7}"/>
                  </a:ext>
                </a:extLst>
              </p:cNvPr>
              <p:cNvGrpSpPr/>
              <p:nvPr/>
            </p:nvGrpSpPr>
            <p:grpSpPr>
              <a:xfrm>
                <a:off x="6668396" y="4643304"/>
                <a:ext cx="2845474" cy="1732125"/>
                <a:chOff x="6626831" y="4463192"/>
                <a:chExt cx="2845474" cy="1732125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A8B1B06-9988-A34D-9B16-1E31B33A1C01}"/>
                    </a:ext>
                  </a:extLst>
                </p:cNvPr>
                <p:cNvCxnSpPr/>
                <p:nvPr/>
              </p:nvCxnSpPr>
              <p:spPr>
                <a:xfrm>
                  <a:off x="6626831" y="4463192"/>
                  <a:ext cx="0" cy="17321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07C6480-5ACE-9D4E-8DDB-23DD314F5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26832" y="6184945"/>
                  <a:ext cx="2845473" cy="1037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7A31761-8601-0541-A2D5-E4E637481A59}"/>
                      </a:ext>
                    </a:extLst>
                  </p:cNvPr>
                  <p:cNvSpPr txBox="1"/>
                  <p:nvPr/>
                </p:nvSpPr>
                <p:spPr>
                  <a:xfrm>
                    <a:off x="9372027" y="6134224"/>
                    <a:ext cx="1023109" cy="6234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200" b="1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oMath>
                      </m:oMathPara>
                    </a14:m>
                    <a:endParaRPr lang="en-US" sz="2200" b="1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0FBFBDAB-EC97-AF47-97A1-5D2D9EAE27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2027" y="6134224"/>
                    <a:ext cx="1023109" cy="6234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30D2331-947A-1642-8460-CA7883723C7D}"/>
                      </a:ext>
                    </a:extLst>
                  </p:cNvPr>
                  <p:cNvSpPr txBox="1"/>
                  <p:nvPr/>
                </p:nvSpPr>
                <p:spPr>
                  <a:xfrm>
                    <a:off x="6308476" y="3897886"/>
                    <a:ext cx="711116" cy="6234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2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oMath>
                    </a14:m>
                    <a:r>
                      <a:rPr lang="en-US" sz="2200" dirty="0">
                        <a:solidFill>
                          <a:srgbClr val="7030A0"/>
                        </a:solidFill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130D2331-947A-1642-8460-CA7883723C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8476" y="3897886"/>
                    <a:ext cx="711116" cy="6234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41" r="-41176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B53B1D3-DEE6-A444-A6FA-8AE5470285C3}"/>
                  </a:ext>
                </a:extLst>
              </p:cNvPr>
              <p:cNvSpPr/>
              <p:nvPr/>
            </p:nvSpPr>
            <p:spPr>
              <a:xfrm>
                <a:off x="7038109" y="5985162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0408546-0560-4741-BA93-AFF5F8113159}"/>
                  </a:ext>
                </a:extLst>
              </p:cNvPr>
              <p:cNvSpPr/>
              <p:nvPr/>
            </p:nvSpPr>
            <p:spPr>
              <a:xfrm>
                <a:off x="6594762" y="6289967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0D84631-EAD3-ED4D-9D1E-3EC19F2ADCC8}"/>
                  </a:ext>
                </a:extLst>
              </p:cNvPr>
              <p:cNvSpPr/>
              <p:nvPr/>
            </p:nvSpPr>
            <p:spPr>
              <a:xfrm>
                <a:off x="7620002" y="5694214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1CE6550-9638-774A-B6A1-D4B7B5253BC3}"/>
                  </a:ext>
                </a:extLst>
              </p:cNvPr>
              <p:cNvSpPr/>
              <p:nvPr/>
            </p:nvSpPr>
            <p:spPr>
              <a:xfrm>
                <a:off x="8077202" y="5472540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3E26D75-A7C2-AD4C-8DBF-D2254E07B2F4}"/>
                  </a:ext>
                </a:extLst>
              </p:cNvPr>
              <p:cNvSpPr/>
              <p:nvPr/>
            </p:nvSpPr>
            <p:spPr>
              <a:xfrm>
                <a:off x="8589820" y="5250866"/>
                <a:ext cx="138546" cy="15018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1DB6E81-197D-734D-8271-151E9F5C1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2110" y="4644900"/>
              <a:ext cx="2364192" cy="1266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4CD1C3-F9C4-8B4F-87F0-678FB3794A69}"/>
                  </a:ext>
                </a:extLst>
              </p:cNvPr>
              <p:cNvSpPr txBox="1"/>
              <p:nvPr/>
            </p:nvSpPr>
            <p:spPr>
              <a:xfrm>
                <a:off x="465012" y="4611969"/>
                <a:ext cx="11190859" cy="2235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Combining these,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𝒇𝒖𝒔</m:t>
                            </m:r>
                          </m:sub>
                        </m:sSub>
                      </m:den>
                    </m:f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200" dirty="0"/>
                  <a:t>. Assuming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 is some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2200" dirty="0"/>
                  <a:t>, 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2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200" dirty="0"/>
                  <a:t>, your tasks are:</a:t>
                </a:r>
              </a:p>
              <a:p>
                <a:endParaRPr lang="en-US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Use dimensional analysis to find an algebraic expression for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Evaluate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𝑓𝑢𝑠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/>
                  <a:t> numerically to see if you come close to the known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  </a:t>
                </a:r>
                <a:endParaRPr lang="en-US" sz="2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4CD1C3-F9C4-8B4F-87F0-678FB3794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12" y="4611969"/>
                <a:ext cx="11190859" cy="2235292"/>
              </a:xfrm>
              <a:prstGeom prst="rect">
                <a:avLst/>
              </a:prstGeom>
              <a:blipFill>
                <a:blip r:embed="rId10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78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647</Words>
  <Application>Microsoft Macintosh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37</cp:revision>
  <dcterms:created xsi:type="dcterms:W3CDTF">2021-10-25T15:06:30Z</dcterms:created>
  <dcterms:modified xsi:type="dcterms:W3CDTF">2021-10-29T15:43:06Z</dcterms:modified>
</cp:coreProperties>
</file>