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3" r:id="rId2"/>
    <p:sldId id="315" r:id="rId3"/>
    <p:sldId id="316" r:id="rId4"/>
    <p:sldId id="317" r:id="rId5"/>
    <p:sldId id="278" r:id="rId6"/>
    <p:sldId id="318" r:id="rId7"/>
    <p:sldId id="319" r:id="rId8"/>
    <p:sldId id="320" r:id="rId9"/>
    <p:sldId id="321" r:id="rId10"/>
    <p:sldId id="257" r:id="rId11"/>
    <p:sldId id="258" r:id="rId12"/>
    <p:sldId id="322" r:id="rId13"/>
    <p:sldId id="275" r:id="rId14"/>
    <p:sldId id="262" r:id="rId15"/>
    <p:sldId id="264" r:id="rId16"/>
    <p:sldId id="277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94635"/>
  </p:normalViewPr>
  <p:slideViewPr>
    <p:cSldViewPr snapToGrid="0" snapToObjects="1">
      <p:cViewPr varScale="1">
        <p:scale>
          <a:sx n="98" d="100"/>
          <a:sy n="98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  <a:p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350 </m:t>
                        </m:r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p>
                    </m:sSubSup>
                    <m: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</m:e>
                    </m:d>
                    <m: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=70+75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350</m:t>
                            </m:r>
                          </m:num>
                          <m:den>
                            <m:r>
                              <a:rPr lang="en-US" sz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298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=82</m:t>
                    </m:r>
                    <m:f>
                      <m:fPr>
                        <m:ctrlP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1200" dirty="0"/>
                  <a:t> (see HW)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/>
              </a:p>
              <a:p>
                <a:r>
                  <a:rPr lang="en-US" sz="1200" dirty="0"/>
                  <a:t> 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S(350 K)=S_f^o+C_P ln(T/298)=70+75 ln(350/298)=82 𝐽/𝐾</a:t>
                </a:r>
                <a:r>
                  <a:rPr lang="en-US" sz="1200" dirty="0"/>
                  <a:t> (see HW)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1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𝟓𝟕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𝑆=</a:t>
                </a:r>
                <a:r>
                  <a:rPr lang="en-US" sz="1200" b="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𝑅𝑙𝑛(1000/1)=</a:t>
                </a:r>
                <a:r>
                  <a:rPr lang="en-US" sz="1200" b="1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+𝟓𝟕 𝑱/𝑲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differential equation of state –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132835" y="2459475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5" y="2459475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120039" y="1290897"/>
                <a:ext cx="6147486" cy="662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39" y="1290897"/>
                <a:ext cx="6147486" cy="662617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8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594F6-616A-FB4B-AE44-3F17B6FCA6F7}"/>
              </a:ext>
            </a:extLst>
          </p:cNvPr>
          <p:cNvSpPr txBox="1"/>
          <p:nvPr/>
        </p:nvSpPr>
        <p:spPr>
          <a:xfrm>
            <a:off x="-2" y="42502"/>
            <a:ext cx="1219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 long as the heat capacity is constant, entropy is a logarithmic function of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7027E2-0838-FF4F-B21A-219A7EC8E25E}"/>
                  </a:ext>
                </a:extLst>
              </p:cNvPr>
              <p:cNvSpPr txBox="1"/>
              <p:nvPr/>
            </p:nvSpPr>
            <p:spPr>
              <a:xfrm>
                <a:off x="862202" y="1397297"/>
                <a:ext cx="4491194" cy="21092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Heating on an </a:t>
                </a:r>
                <a:r>
                  <a:rPr lang="en-US" sz="2400" b="1" dirty="0"/>
                  <a:t>isobar</a:t>
                </a:r>
                <a:r>
                  <a:rPr lang="en-US" sz="2400" b="0" dirty="0"/>
                  <a:t>: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is constant)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𝒊𝒏𝒊𝒕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7027E2-0838-FF4F-B21A-219A7EC8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2" y="1397297"/>
                <a:ext cx="4491194" cy="2109232"/>
              </a:xfrm>
              <a:prstGeom prst="rect">
                <a:avLst/>
              </a:prstGeom>
              <a:blipFill>
                <a:blip r:embed="rId2"/>
                <a:stretch>
                  <a:fillRect l="-1966" t="-178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EA899-BE0C-B744-9B74-E35914D571C3}"/>
                  </a:ext>
                </a:extLst>
              </p:cNvPr>
              <p:cNvSpPr txBox="1"/>
              <p:nvPr/>
            </p:nvSpPr>
            <p:spPr>
              <a:xfrm>
                <a:off x="5761466" y="1397297"/>
                <a:ext cx="4779072" cy="21092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Heating on an </a:t>
                </a:r>
                <a:r>
                  <a:rPr lang="en-US" sz="2400" b="1" dirty="0"/>
                  <a:t>isochore</a:t>
                </a:r>
                <a:r>
                  <a:rPr lang="en-US" sz="2400" dirty="0"/>
                  <a:t> is similar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So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constant)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𝒊𝒏𝒊𝒕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1EA899-BE0C-B744-9B74-E35914D5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66" y="1397297"/>
                <a:ext cx="4779072" cy="2109232"/>
              </a:xfrm>
              <a:prstGeom prst="rect">
                <a:avLst/>
              </a:prstGeom>
              <a:blipFill>
                <a:blip r:embed="rId3"/>
                <a:stretch>
                  <a:fillRect l="-2116" t="-178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E2BDE-F8DE-A546-9D50-D1A04BABFA75}"/>
              </a:ext>
            </a:extLst>
          </p:cNvPr>
          <p:cNvGrpSpPr/>
          <p:nvPr/>
        </p:nvGrpSpPr>
        <p:grpSpPr>
          <a:xfrm>
            <a:off x="4069030" y="4178531"/>
            <a:ext cx="5519249" cy="2859578"/>
            <a:chOff x="4069030" y="4178531"/>
            <a:chExt cx="5519249" cy="2859578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71E019B-7CE6-3742-8989-01E3FD2A6936}"/>
                </a:ext>
              </a:extLst>
            </p:cNvPr>
            <p:cNvSpPr/>
            <p:nvPr/>
          </p:nvSpPr>
          <p:spPr>
            <a:xfrm>
              <a:off x="4832653" y="4178531"/>
              <a:ext cx="4755626" cy="2859578"/>
            </a:xfrm>
            <a:prstGeom prst="arc">
              <a:avLst>
                <a:gd name="adj1" fmla="val 11406114"/>
                <a:gd name="adj2" fmla="val 14388122"/>
              </a:avLst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6BC535-2A6E-1E43-9EEC-0E9B0DAC0A50}"/>
                </a:ext>
              </a:extLst>
            </p:cNvPr>
            <p:cNvCxnSpPr/>
            <p:nvPr/>
          </p:nvCxnSpPr>
          <p:spPr>
            <a:xfrm>
              <a:off x="4705005" y="5428211"/>
              <a:ext cx="237781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66C95-FC80-2543-981D-18FBCC87D288}"/>
                </a:ext>
              </a:extLst>
            </p:cNvPr>
            <p:cNvSpPr txBox="1"/>
            <p:nvPr/>
          </p:nvSpPr>
          <p:spPr>
            <a:xfrm>
              <a:off x="5412921" y="5428211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478F0BE-6551-B34F-A36C-9EDA3DF10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005" y="4178531"/>
              <a:ext cx="0" cy="12496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56C752-D212-664E-8842-5045AE3A5E6F}"/>
                </a:ext>
              </a:extLst>
            </p:cNvPr>
            <p:cNvSpPr txBox="1"/>
            <p:nvPr/>
          </p:nvSpPr>
          <p:spPr>
            <a:xfrm>
              <a:off x="4069030" y="4294544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28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FA13C6-94EE-0F4E-808C-B69BC243334E}"/>
                  </a:ext>
                </a:extLst>
              </p:cNvPr>
              <p:cNvSpPr/>
              <p:nvPr/>
            </p:nvSpPr>
            <p:spPr>
              <a:xfrm>
                <a:off x="211779" y="698171"/>
                <a:ext cx="5507378" cy="303871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Increasing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: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Ideal gases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sz="2400" dirty="0">
                    <a:ea typeface="Cambria Math" panose="02040503050406030204" pitchFamily="18" charset="0"/>
                  </a:rPr>
                  <a:t>so</a:t>
                </a:r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Hence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𝒊𝒏𝒊𝒕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FA13C6-94EE-0F4E-808C-B69BC2433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9" y="698171"/>
                <a:ext cx="5507378" cy="3038717"/>
              </a:xfrm>
              <a:prstGeom prst="rect">
                <a:avLst/>
              </a:prstGeom>
              <a:blipFill>
                <a:blip r:embed="rId2"/>
                <a:stretch>
                  <a:fillRect l="-1609" t="-16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BBEA82-589B-404E-8D43-166116B17297}"/>
              </a:ext>
            </a:extLst>
          </p:cNvPr>
          <p:cNvSpPr txBox="1"/>
          <p:nvPr/>
        </p:nvSpPr>
        <p:spPr>
          <a:xfrm>
            <a:off x="-1" y="42501"/>
            <a:ext cx="1082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gases, isotherms are also logarithmic!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F75ACB-5A7E-DC4C-A377-B0F129CCA153}"/>
                  </a:ext>
                </a:extLst>
              </p:cNvPr>
              <p:cNvSpPr/>
              <p:nvPr/>
            </p:nvSpPr>
            <p:spPr>
              <a:xfrm>
                <a:off x="5892140" y="682159"/>
                <a:ext cx="6096000" cy="326063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Increasing </a:t>
                </a:r>
                <a:r>
                  <a:rPr lang="en-US" sz="2400" b="1" dirty="0"/>
                  <a:t>volume: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Ideal gases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Hence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𝒊𝒏𝒊𝒕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F75ACB-5A7E-DC4C-A377-B0F129CCA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40" y="682159"/>
                <a:ext cx="6096000" cy="3260636"/>
              </a:xfrm>
              <a:prstGeom prst="rect">
                <a:avLst/>
              </a:prstGeom>
              <a:blipFill>
                <a:blip r:embed="rId3"/>
                <a:stretch>
                  <a:fillRect l="-1452" t="-15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5FB964F-300A-244F-A363-0CEC81574464}"/>
              </a:ext>
            </a:extLst>
          </p:cNvPr>
          <p:cNvGrpSpPr/>
          <p:nvPr/>
        </p:nvGrpSpPr>
        <p:grpSpPr>
          <a:xfrm>
            <a:off x="1089419" y="2312477"/>
            <a:ext cx="5564585" cy="3399799"/>
            <a:chOff x="4069030" y="2490077"/>
            <a:chExt cx="5564585" cy="3399799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E2C0685-5021-F244-8DFC-7A37BEE52707}"/>
                </a:ext>
              </a:extLst>
            </p:cNvPr>
            <p:cNvSpPr/>
            <p:nvPr/>
          </p:nvSpPr>
          <p:spPr>
            <a:xfrm flipV="1">
              <a:off x="4877989" y="2490077"/>
              <a:ext cx="4755626" cy="2824763"/>
            </a:xfrm>
            <a:prstGeom prst="arc">
              <a:avLst>
                <a:gd name="adj1" fmla="val 11406114"/>
                <a:gd name="adj2" fmla="val 14388122"/>
              </a:avLst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135087-770A-E544-A590-86E861FBD719}"/>
                </a:ext>
              </a:extLst>
            </p:cNvPr>
            <p:cNvCxnSpPr/>
            <p:nvPr/>
          </p:nvCxnSpPr>
          <p:spPr>
            <a:xfrm>
              <a:off x="4705005" y="5428211"/>
              <a:ext cx="237781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E401C9-43BE-394B-A3B0-518140939198}"/>
                </a:ext>
              </a:extLst>
            </p:cNvPr>
            <p:cNvSpPr txBox="1"/>
            <p:nvPr/>
          </p:nvSpPr>
          <p:spPr>
            <a:xfrm>
              <a:off x="5412921" y="5428211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256974-9266-EC4E-85F8-58E9106B1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005" y="4178531"/>
              <a:ext cx="0" cy="12496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6C3295-7832-964F-9000-3D6120F227D2}"/>
                </a:ext>
              </a:extLst>
            </p:cNvPr>
            <p:cNvSpPr txBox="1"/>
            <p:nvPr/>
          </p:nvSpPr>
          <p:spPr>
            <a:xfrm>
              <a:off x="4069030" y="4294544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38811-B689-B148-88F3-42669B690A2C}"/>
              </a:ext>
            </a:extLst>
          </p:cNvPr>
          <p:cNvGrpSpPr/>
          <p:nvPr/>
        </p:nvGrpSpPr>
        <p:grpSpPr>
          <a:xfrm>
            <a:off x="6180515" y="4000931"/>
            <a:ext cx="5519249" cy="2859578"/>
            <a:chOff x="4069030" y="4178531"/>
            <a:chExt cx="5519249" cy="2859578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C547CB1-CE29-7A4E-9BB0-E3C89DDBB1C5}"/>
                </a:ext>
              </a:extLst>
            </p:cNvPr>
            <p:cNvSpPr/>
            <p:nvPr/>
          </p:nvSpPr>
          <p:spPr>
            <a:xfrm>
              <a:off x="4832653" y="4178531"/>
              <a:ext cx="4755626" cy="2859578"/>
            </a:xfrm>
            <a:prstGeom prst="arc">
              <a:avLst>
                <a:gd name="adj1" fmla="val 11406114"/>
                <a:gd name="adj2" fmla="val 14388122"/>
              </a:avLst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CEB8FC-826C-AF4B-8E5C-3D8244237216}"/>
                </a:ext>
              </a:extLst>
            </p:cNvPr>
            <p:cNvCxnSpPr/>
            <p:nvPr/>
          </p:nvCxnSpPr>
          <p:spPr>
            <a:xfrm>
              <a:off x="4705005" y="5428211"/>
              <a:ext cx="237781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320033-683E-C440-895A-372734B77114}"/>
                </a:ext>
              </a:extLst>
            </p:cNvPr>
            <p:cNvSpPr txBox="1"/>
            <p:nvPr/>
          </p:nvSpPr>
          <p:spPr>
            <a:xfrm>
              <a:off x="5412921" y="5428211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E60183-AEDD-AA47-A4CB-788DE8BC3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5005" y="4178531"/>
              <a:ext cx="0" cy="12496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F7E634-21BD-CC4B-B9CC-C4BAC9BEE5B2}"/>
                </a:ext>
              </a:extLst>
            </p:cNvPr>
            <p:cNvSpPr txBox="1"/>
            <p:nvPr/>
          </p:nvSpPr>
          <p:spPr>
            <a:xfrm>
              <a:off x="4069030" y="4294544"/>
              <a:ext cx="87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99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68E28-89CC-C84A-8BC9-2BED91C0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8"/>
          <a:stretch/>
        </p:blipFill>
        <p:spPr>
          <a:xfrm>
            <a:off x="874929" y="1337614"/>
            <a:ext cx="4257040" cy="3068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Leading to these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5F809-3AC8-4E43-A678-32A3620E5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50"/>
          <a:stretch/>
        </p:blipFill>
        <p:spPr>
          <a:xfrm>
            <a:off x="6038131" y="1283637"/>
            <a:ext cx="4654356" cy="3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4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1" y="42501"/>
                <a:ext cx="9749482" cy="50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 get the actual entropy, need a starting point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b="1" dirty="0"/>
                  <a:t>)  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2501"/>
                <a:ext cx="9749482" cy="503728"/>
              </a:xfrm>
              <a:prstGeom prst="rect">
                <a:avLst/>
              </a:prstGeom>
              <a:blipFill>
                <a:blip r:embed="rId3"/>
                <a:stretch>
                  <a:fillRect l="-1042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/>
              <p:nvPr/>
            </p:nvSpPr>
            <p:spPr>
              <a:xfrm>
                <a:off x="0" y="1816443"/>
                <a:ext cx="6474047" cy="2841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is the entropy at the reference condition, 298 K and 1 bar. We have tables for that!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we say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898853-F724-8744-9876-DBCF8A150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6443"/>
                <a:ext cx="6474047" cy="2841868"/>
              </a:xfrm>
              <a:prstGeom prst="rect">
                <a:avLst/>
              </a:prstGeom>
              <a:blipFill>
                <a:blip r:embed="rId4"/>
                <a:stretch>
                  <a:fillRect l="-1569" t="-1339" r="-1569" b="-7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DD14E99-4617-C04F-80FA-60A6A4A9D6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50"/>
          <a:stretch/>
        </p:blipFill>
        <p:spPr>
          <a:xfrm>
            <a:off x="6631255" y="1271281"/>
            <a:ext cx="4654356" cy="317613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6410C2-3861-A140-AE86-18F140216A6A}"/>
              </a:ext>
            </a:extLst>
          </p:cNvPr>
          <p:cNvCxnSpPr>
            <a:cxnSpLocks/>
          </p:cNvCxnSpPr>
          <p:nvPr/>
        </p:nvCxnSpPr>
        <p:spPr>
          <a:xfrm flipV="1">
            <a:off x="8958433" y="1816443"/>
            <a:ext cx="0" cy="691086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42F890-C8CE-9548-A6E7-F623D1337858}"/>
              </a:ext>
            </a:extLst>
          </p:cNvPr>
          <p:cNvCxnSpPr>
            <a:cxnSpLocks/>
          </p:cNvCxnSpPr>
          <p:nvPr/>
        </p:nvCxnSpPr>
        <p:spPr>
          <a:xfrm flipV="1">
            <a:off x="9308541" y="3249827"/>
            <a:ext cx="0" cy="84554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325EC-A16E-D149-BEF9-E247F9D083E3}"/>
              </a:ext>
            </a:extLst>
          </p:cNvPr>
          <p:cNvCxnSpPr>
            <a:cxnSpLocks/>
          </p:cNvCxnSpPr>
          <p:nvPr/>
        </p:nvCxnSpPr>
        <p:spPr>
          <a:xfrm>
            <a:off x="9835978" y="2822278"/>
            <a:ext cx="988540" cy="3780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4C2D0-225C-E048-8B35-85554653A33F}"/>
              </a:ext>
            </a:extLst>
          </p:cNvPr>
          <p:cNvCxnSpPr>
            <a:cxnSpLocks/>
          </p:cNvCxnSpPr>
          <p:nvPr/>
        </p:nvCxnSpPr>
        <p:spPr>
          <a:xfrm flipH="1">
            <a:off x="9308541" y="3249827"/>
            <a:ext cx="1293556" cy="845545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5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CC9344-5E1F-1049-8604-40854940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52" y="774655"/>
            <a:ext cx="3698718" cy="3065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42501"/>
            <a:ext cx="1082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is a measure of </a:t>
            </a:r>
            <a:r>
              <a:rPr lang="en-US" sz="2400" b="1" i="1" dirty="0"/>
              <a:t>choice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EBCF6E-0749-F04D-973C-FB7B110471DD}"/>
              </a:ext>
            </a:extLst>
          </p:cNvPr>
          <p:cNvGrpSpPr/>
          <p:nvPr/>
        </p:nvGrpSpPr>
        <p:grpSpPr>
          <a:xfrm>
            <a:off x="2219916" y="3790606"/>
            <a:ext cx="7223342" cy="2693322"/>
            <a:chOff x="2219916" y="3840481"/>
            <a:chExt cx="7223342" cy="269332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BD6E97-1E7F-4144-AD39-DE8D2661048C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0D176C-43B2-FA4B-BC55-226E1FC391E6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2" name="Frame 1">
                <a:extLst>
                  <a:ext uri="{FF2B5EF4-FFF2-40B4-BE49-F238E27FC236}">
                    <a16:creationId xmlns:a16="http://schemas.microsoft.com/office/drawing/2014/main" id="{C494A259-0E37-3948-8CFD-A5FA29177745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351FB53-C44E-804B-BB37-088BD08E751A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9EDEEA6-5A18-5945-B506-00CBAC6EA916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B01444D-6999-2A42-AD8B-533A1E100532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50DEC45-DC24-3D47-A432-D8B20A75414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5DB71-05B1-9349-AC38-0FBB6F223E18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6D8370A-9F61-704A-BB39-D96D6C454F67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7" name="Frame 6">
                  <a:extLst>
                    <a:ext uri="{FF2B5EF4-FFF2-40B4-BE49-F238E27FC236}">
                      <a16:creationId xmlns:a16="http://schemas.microsoft.com/office/drawing/2014/main" id="{8E421862-6985-A448-A7B7-C8166AB0C420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7725B4F-00CD-6C48-AE7D-D37C6A01996B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9C27CBB-E978-E841-9BFA-EDCB754ED90D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A1D2BE4-424C-EA45-9060-55A3BD5BFD15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FACEB90B-435B-DF40-B12E-657C3C15397A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DAB42A-C551-0D44-B356-FC1548DB05CB}"/>
                  </a:ext>
                </a:extLst>
              </p:cNvPr>
              <p:cNvSpPr txBox="1"/>
              <p:nvPr/>
            </p:nvSpPr>
            <p:spPr>
              <a:xfrm>
                <a:off x="7019312" y="4840337"/>
                <a:ext cx="1927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More choice about where to be</a:t>
                </a:r>
              </a:p>
            </p:txBody>
          </p: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E36767-778C-8C47-88CA-BEBF89647CBA}"/>
              </a:ext>
            </a:extLst>
          </p:cNvPr>
          <p:cNvCxnSpPr>
            <a:cxnSpLocks/>
          </p:cNvCxnSpPr>
          <p:nvPr/>
        </p:nvCxnSpPr>
        <p:spPr>
          <a:xfrm flipV="1">
            <a:off x="4536985" y="3241964"/>
            <a:ext cx="1664310" cy="15240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42501"/>
            <a:ext cx="1082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much more choice?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0" y="4048335"/>
                <a:ext cx="12192000" cy="248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Said before that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isothermal expansion of an ideal gas, so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What if the increase is a factor of 1000? Answer: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if x-y-z positional choice is all that’s going on</a:t>
                </a:r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8335"/>
                <a:ext cx="12192000" cy="2487989"/>
              </a:xfrm>
              <a:prstGeom prst="rect">
                <a:avLst/>
              </a:prstGeom>
              <a:blipFill>
                <a:blip r:embed="rId4"/>
                <a:stretch>
                  <a:fillRect l="-729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4A82F8-6BAB-B94A-9BDF-19BFB972DFF9}"/>
                  </a:ext>
                </a:extLst>
              </p:cNvPr>
              <p:cNvSpPr txBox="1"/>
              <p:nvPr/>
            </p:nvSpPr>
            <p:spPr>
              <a:xfrm>
                <a:off x="7019312" y="4840337"/>
                <a:ext cx="1927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More choice about where to be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6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1046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also lead to greater choice (entropy) 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BCB8D-0863-A642-9377-F7C57380FC0D}"/>
              </a:ext>
            </a:extLst>
          </p:cNvPr>
          <p:cNvSpPr txBox="1"/>
          <p:nvPr/>
        </p:nvSpPr>
        <p:spPr>
          <a:xfrm>
            <a:off x="1764831" y="5359468"/>
            <a:ext cx="7858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ways to distribute the hotter distribution b/c there is more energy to go around</a:t>
            </a:r>
          </a:p>
        </p:txBody>
      </p:sp>
    </p:spTree>
    <p:extLst>
      <p:ext uri="{BB962C8B-B14F-4D97-AF65-F5344CB8AC3E}">
        <p14:creationId xmlns:p14="http://schemas.microsoft.com/office/powerpoint/2010/main" val="161640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write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, like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About </a:t>
                </a:r>
                <a:r>
                  <a:rPr lang="en-US" sz="2400" b="1" dirty="0"/>
                  <a:t>entropy</a:t>
                </a:r>
                <a:r>
                  <a:rPr lang="en-US" sz="2400" dirty="0"/>
                  <a:t> as a state function (thermodynamic surface) in T-V and T-P state space</a:t>
                </a:r>
                <a:br>
                  <a:rPr lang="en-US" sz="2400" dirty="0"/>
                </a:b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/>
                  <a:t> for non-standard conditions</a:t>
                </a:r>
                <a:r>
                  <a:rPr lang="en-US" sz="2400" dirty="0"/>
                  <a:t> we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standard entropy of formation</a:t>
                </a:r>
                <a:r>
                  <a:rPr lang="en-US" sz="2400" dirty="0"/>
                  <a:t>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Entropy as a measure of </a:t>
                </a:r>
                <a:r>
                  <a:rPr lang="en-US" sz="2400" b="1" dirty="0"/>
                  <a:t>choice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blipFill>
                <a:blip r:embed="rId3"/>
                <a:stretch>
                  <a:fillRect l="-793" t="-83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39C90-ACB5-E34D-A1E3-74D3EB222E0A}"/>
              </a:ext>
            </a:extLst>
          </p:cNvPr>
          <p:cNvSpPr txBox="1"/>
          <p:nvPr/>
        </p:nvSpPr>
        <p:spPr>
          <a:xfrm>
            <a:off x="0" y="0"/>
            <a:ext cx="1069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</a:t>
            </a:r>
            <a:r>
              <a:rPr lang="en-US" sz="2400" b="1"/>
              <a:t>learned …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/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blipFill>
                <a:blip r:embed="rId4"/>
                <a:stretch>
                  <a:fillRect t="-161644" b="-2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/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blipFill>
                <a:blip r:embed="rId5"/>
                <a:stretch>
                  <a:fillRect t="-158108" b="-2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759C6A-99CC-4949-A6CB-950A826FA7AB}"/>
              </a:ext>
            </a:extLst>
          </p:cNvPr>
          <p:cNvSpPr txBox="1"/>
          <p:nvPr/>
        </p:nvSpPr>
        <p:spPr>
          <a:xfrm>
            <a:off x="5698315" y="5043673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/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blipFill>
                <a:blip r:embed="rId6"/>
                <a:stretch>
                  <a:fillRect l="-144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/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blipFill>
                <a:blip r:embed="rId7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886DFD-2C92-2E40-BB78-42AB13807002}"/>
              </a:ext>
            </a:extLst>
          </p:cNvPr>
          <p:cNvSpPr txBox="1"/>
          <p:nvPr/>
        </p:nvSpPr>
        <p:spPr>
          <a:xfrm>
            <a:off x="5690737" y="2624112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9616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50D2F6-244C-D942-94AA-828045BB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78" y="756781"/>
            <a:ext cx="5369011" cy="4066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differential equation of state – H(T,P)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4531840" y="1059444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40" y="1059444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586408" y="839353"/>
                <a:ext cx="6147486" cy="662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08" y="839353"/>
                <a:ext cx="6147486" cy="662617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5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68E28-89CC-C84A-8BC9-2BED91C0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8"/>
          <a:stretch/>
        </p:blipFill>
        <p:spPr>
          <a:xfrm>
            <a:off x="3729340" y="1720459"/>
            <a:ext cx="4257040" cy="3068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differential equation of state – S(T,V)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127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1270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3889289" y="3115076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89" y="3115076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4489348" y="1572475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48" y="1572475"/>
                <a:ext cx="6147486" cy="661015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54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A2DDEC-7AD5-3548-AEB2-1DB286647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/>
          <a:stretch/>
        </p:blipFill>
        <p:spPr>
          <a:xfrm>
            <a:off x="3332973" y="1473600"/>
            <a:ext cx="4654356" cy="317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differential equation of state – S(T,P)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61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have a look at those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/>
              <p:nvPr/>
            </p:nvSpPr>
            <p:spPr>
              <a:xfrm>
                <a:off x="3433152" y="5207651"/>
                <a:ext cx="3357797" cy="813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52" y="5207651"/>
                <a:ext cx="3357797" cy="813018"/>
              </a:xfrm>
              <a:prstGeom prst="rect">
                <a:avLst/>
              </a:prstGeom>
              <a:blipFill>
                <a:blip r:embed="rId2"/>
                <a:stretch>
                  <a:fillRect l="-75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42" y="788134"/>
            <a:ext cx="5253412" cy="41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8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have a look at those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/>
              <p:nvPr/>
            </p:nvSpPr>
            <p:spPr>
              <a:xfrm>
                <a:off x="3433152" y="5207651"/>
                <a:ext cx="3357797" cy="813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52" y="5207651"/>
                <a:ext cx="3357797" cy="813018"/>
              </a:xfrm>
              <a:prstGeom prst="rect">
                <a:avLst/>
              </a:prstGeom>
              <a:blipFill>
                <a:blip r:embed="rId2"/>
                <a:stretch>
                  <a:fillRect l="-755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7BCDC2E-E50F-2746-A35E-558802F7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934" y="621644"/>
            <a:ext cx="5896232" cy="44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question of path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/>
              <p:nvPr/>
            </p:nvSpPr>
            <p:spPr>
              <a:xfrm>
                <a:off x="1244295" y="4988686"/>
                <a:ext cx="3357797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5" y="4988686"/>
                <a:ext cx="3357797" cy="1060931"/>
              </a:xfrm>
              <a:prstGeom prst="rect">
                <a:avLst/>
              </a:prstGeom>
              <a:blipFill>
                <a:blip r:embed="rId2"/>
                <a:stretch>
                  <a:fillRect l="-10902" t="-137647" b="-19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/>
          <p:nvPr/>
        </p:nvCxnSpPr>
        <p:spPr>
          <a:xfrm>
            <a:off x="1025611" y="3904735"/>
            <a:ext cx="2150075" cy="5560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 flipV="1">
            <a:off x="8813928" y="3585882"/>
            <a:ext cx="1172754" cy="8749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/>
              <p:nvPr/>
            </p:nvSpPr>
            <p:spPr>
              <a:xfrm>
                <a:off x="7135029" y="4988686"/>
                <a:ext cx="3357797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29" y="4988686"/>
                <a:ext cx="3357797" cy="1060931"/>
              </a:xfrm>
              <a:prstGeom prst="rect">
                <a:avLst/>
              </a:prstGeom>
              <a:blipFill>
                <a:blip r:embed="rId5"/>
                <a:stretch>
                  <a:fillRect l="-10526" t="-137647" b="-19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106CC-17B9-ED49-8666-0929F8CF93D2}"/>
                  </a:ext>
                </a:extLst>
              </p:cNvPr>
              <p:cNvSpPr txBox="1"/>
              <p:nvPr/>
            </p:nvSpPr>
            <p:spPr>
              <a:xfrm>
                <a:off x="1998705" y="6125657"/>
                <a:ext cx="61474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106CC-17B9-ED49-8666-0929F8CF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05" y="6125657"/>
                <a:ext cx="614748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67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question of path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/>
              <p:nvPr/>
            </p:nvSpPr>
            <p:spPr>
              <a:xfrm>
                <a:off x="7442810" y="5006993"/>
                <a:ext cx="3357797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20F1B1-86C1-0E4A-B7A5-384275FEC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10" y="5006993"/>
                <a:ext cx="3357797" cy="1060931"/>
              </a:xfrm>
              <a:prstGeom prst="rect">
                <a:avLst/>
              </a:prstGeom>
              <a:blipFill>
                <a:blip r:embed="rId2"/>
                <a:stretch>
                  <a:fillRect l="-10943" t="-140476" b="-1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>
            <a:cxnSpLocks/>
          </p:cNvCxnSpPr>
          <p:nvPr/>
        </p:nvCxnSpPr>
        <p:spPr>
          <a:xfrm flipV="1">
            <a:off x="1025611" y="3585882"/>
            <a:ext cx="494270" cy="318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>
            <a:off x="8971005" y="3336324"/>
            <a:ext cx="1006798" cy="270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/>
              <p:nvPr/>
            </p:nvSpPr>
            <p:spPr>
              <a:xfrm>
                <a:off x="1244295" y="5064726"/>
                <a:ext cx="3357797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5" y="5064726"/>
                <a:ext cx="3357797" cy="1060931"/>
              </a:xfrm>
              <a:prstGeom prst="rect">
                <a:avLst/>
              </a:prstGeom>
              <a:blipFill>
                <a:blip r:embed="rId5"/>
                <a:stretch>
                  <a:fillRect l="-10902" t="-137647" b="-19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106CC-17B9-ED49-8666-0929F8CF93D2}"/>
                  </a:ext>
                </a:extLst>
              </p:cNvPr>
              <p:cNvSpPr txBox="1"/>
              <p:nvPr/>
            </p:nvSpPr>
            <p:spPr>
              <a:xfrm>
                <a:off x="1998705" y="6125657"/>
                <a:ext cx="61474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5106CC-17B9-ED49-8666-0929F8CF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05" y="6125657"/>
                <a:ext cx="614748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5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question of path independence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>
            <a:cxnSpLocks/>
          </p:cNvCxnSpPr>
          <p:nvPr/>
        </p:nvCxnSpPr>
        <p:spPr>
          <a:xfrm flipV="1">
            <a:off x="1025611" y="3585882"/>
            <a:ext cx="494270" cy="318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>
            <a:off x="8971005" y="3336324"/>
            <a:ext cx="1006798" cy="270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/>
              <p:nvPr/>
            </p:nvSpPr>
            <p:spPr>
              <a:xfrm>
                <a:off x="1025611" y="5148303"/>
                <a:ext cx="1028455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We say: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is path-independent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is a state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exists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E2BE38-9C36-6047-B918-3EFDBB8B4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11" y="5148303"/>
                <a:ext cx="10284559" cy="1569660"/>
              </a:xfrm>
              <a:prstGeom prst="rect">
                <a:avLst/>
              </a:prstGeom>
              <a:blipFill>
                <a:blip r:embed="rId4"/>
                <a:stretch>
                  <a:fillRect l="-863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1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634</Words>
  <Application>Microsoft Macintosh PowerPoint</Application>
  <PresentationFormat>Widescreen</PresentationFormat>
  <Paragraphs>105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111</cp:revision>
  <cp:lastPrinted>2018-10-26T17:57:05Z</cp:lastPrinted>
  <dcterms:created xsi:type="dcterms:W3CDTF">2018-08-07T04:05:17Z</dcterms:created>
  <dcterms:modified xsi:type="dcterms:W3CDTF">2021-11-02T22:54:37Z</dcterms:modified>
</cp:coreProperties>
</file>