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3" r:id="rId2"/>
    <p:sldId id="316" r:id="rId3"/>
    <p:sldId id="346" r:id="rId4"/>
    <p:sldId id="348" r:id="rId5"/>
    <p:sldId id="349" r:id="rId6"/>
    <p:sldId id="347" r:id="rId7"/>
    <p:sldId id="277" r:id="rId8"/>
    <p:sldId id="350" r:id="rId9"/>
    <p:sldId id="352" r:id="rId10"/>
    <p:sldId id="355" r:id="rId11"/>
    <p:sldId id="356" r:id="rId12"/>
    <p:sldId id="357" r:id="rId13"/>
    <p:sldId id="359" r:id="rId14"/>
    <p:sldId id="360" r:id="rId15"/>
    <p:sldId id="354" r:id="rId16"/>
    <p:sldId id="361" r:id="rId17"/>
    <p:sldId id="317" r:id="rId18"/>
    <p:sldId id="257" r:id="rId19"/>
    <p:sldId id="275" r:id="rId20"/>
    <p:sldId id="362" r:id="rId21"/>
    <p:sldId id="363" r:id="rId22"/>
    <p:sldId id="364" r:id="rId23"/>
    <p:sldId id="365" r:id="rId24"/>
    <p:sldId id="366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0"/>
    <p:restoredTop sz="94651"/>
  </p:normalViewPr>
  <p:slideViewPr>
    <p:cSldViewPr snapToGrid="0" snapToObjects="1">
      <p:cViewPr varScale="1">
        <p:scale>
          <a:sx n="103" d="100"/>
          <a:sy n="103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  <a:p>
                <a:r>
                  <a:rPr lang="en-US" sz="1200" dirty="0"/>
                  <a:t> 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S(350 K)=S_f^o+C_P ln(T/298)=70+75 ln(350/298)=82 𝐽/𝐾</a:t>
                </a:r>
                <a:r>
                  <a:rPr lang="en-US" sz="1200" dirty="0"/>
                  <a:t> (see HW)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𝑆=</a:t>
                </a:r>
                <a:r>
                  <a:rPr lang="en-US" sz="1200" b="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𝑅𝑙𝑛(1000/1)=</a:t>
                </a:r>
                <a:r>
                  <a:rPr lang="en-US" sz="1200" b="1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+𝟓𝟕 𝑱/𝑲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0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61.png"/><Relationship Id="rId5" Type="http://schemas.openxmlformats.org/officeDocument/2006/relationships/image" Target="../media/image70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Definition of Entropy (TDE)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DFFD1-8ECF-D32D-1563-8348B8CB80AF}"/>
              </a:ext>
            </a:extLst>
          </p:cNvPr>
          <p:cNvGrpSpPr/>
          <p:nvPr/>
        </p:nvGrpSpPr>
        <p:grpSpPr>
          <a:xfrm>
            <a:off x="741404" y="733368"/>
            <a:ext cx="10293111" cy="5430974"/>
            <a:chOff x="741404" y="733368"/>
            <a:chExt cx="10293111" cy="5430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/>
                <p:nvPr/>
              </p:nvSpPr>
              <p:spPr>
                <a:xfrm>
                  <a:off x="741404" y="733368"/>
                  <a:ext cx="10293111" cy="5430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don’t have an entropy-meter. However, the </a:t>
                  </a:r>
                  <a:r>
                    <a:rPr lang="en-US" sz="2400" b="1" dirty="0"/>
                    <a:t>Thermodynamic Definition of Entropy (TDE) </a:t>
                  </a:r>
                  <a:r>
                    <a:rPr lang="en-US" sz="2400" dirty="0"/>
                    <a:t>can help: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𝒅𝑺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𝒓𝒆𝒗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a14:m>
                  <a:r>
                    <a:rPr lang="en-US" sz="2400" dirty="0"/>
                    <a:t>  </a:t>
                  </a:r>
                </a:p>
                <a:p>
                  <a:pPr algn="ctr"/>
                  <a:endParaRPr lang="en-US" sz="2400" dirty="0"/>
                </a:p>
                <a:p>
                  <a:r>
                    <a:rPr lang="en-US" sz="2400" dirty="0"/>
                    <a:t>where “rev” stands for a </a:t>
                  </a:r>
                  <a:r>
                    <a:rPr lang="en-US" sz="2400" b="1" dirty="0"/>
                    <a:t>reversible process</a:t>
                  </a:r>
                  <a:r>
                    <a:rPr lang="en-US" sz="2400" dirty="0"/>
                    <a:t>. What’s a reversible process? Generally, a process is reversible as long as there is </a:t>
                  </a:r>
                  <a:r>
                    <a:rPr lang="en-US" sz="2400" b="1" dirty="0"/>
                    <a:t>not a big temperature difference </a:t>
                  </a:r>
                  <a:r>
                    <a:rPr lang="en-US" sz="2400" dirty="0"/>
                    <a:t>between the system of interest and its surroundings, and we’re dealing with </a:t>
                  </a:r>
                  <a:r>
                    <a:rPr lang="en-US" sz="2400" b="1" dirty="0"/>
                    <a:t>pure substances</a:t>
                  </a:r>
                  <a:r>
                    <a:rPr lang="en-US" sz="2400" dirty="0"/>
                    <a:t>. So melting and freezing are reversible, but making coffee isn’t.</a:t>
                  </a:r>
                </a:p>
                <a:p>
                  <a:endParaRPr lang="en-US" sz="2400" dirty="0"/>
                </a:p>
                <a:p>
                  <a:r>
                    <a:rPr lang="en-US" sz="2400" u="sng" dirty="0"/>
                    <a:t>Embedded in the TDE: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Adding heat to an object means 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400" dirty="0"/>
                    <a:t>, so its </a:t>
                  </a:r>
                  <a:r>
                    <a:rPr lang="en-US" sz="2400" b="1" dirty="0"/>
                    <a:t>entropy goes up</a:t>
                  </a:r>
                  <a:r>
                    <a:rPr lang="en-US" sz="2400" dirty="0"/>
                    <a:t>.</a:t>
                  </a:r>
                  <a:endParaRPr lang="en-US" sz="2400" b="1" dirty="0"/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Removing heat from an object means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, so its </a:t>
                  </a:r>
                  <a:r>
                    <a:rPr lang="en-US" sz="2400" b="1" dirty="0"/>
                    <a:t>entropy goes down</a:t>
                  </a:r>
                  <a:r>
                    <a:rPr lang="en-US" sz="2400" dirty="0"/>
                    <a:t>.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In fact, entropy is all about </a:t>
                  </a:r>
                  <a:r>
                    <a:rPr lang="en-US" sz="2400" b="1" dirty="0"/>
                    <a:t>choice</a:t>
                  </a:r>
                  <a:r>
                    <a:rPr lang="en-US" sz="2400" dirty="0"/>
                    <a:t> – but we’ll get to that idea in a bit.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04" y="733368"/>
                  <a:ext cx="10293111" cy="5430974"/>
                </a:xfrm>
                <a:prstGeom prst="rect">
                  <a:avLst/>
                </a:prstGeom>
                <a:blipFill>
                  <a:blip r:embed="rId3"/>
                  <a:stretch>
                    <a:fillRect l="-986" t="-932" r="-247" b="-1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C4D4894-2377-224C-B5E9-B8F3BD4CAE18}"/>
                </a:ext>
              </a:extLst>
            </p:cNvPr>
            <p:cNvSpPr/>
            <p:nvPr/>
          </p:nvSpPr>
          <p:spPr>
            <a:xfrm>
              <a:off x="4883467" y="1285411"/>
              <a:ext cx="2425065" cy="9601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about isothermal expansion?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/>
              <p:nvPr/>
            </p:nvSpPr>
            <p:spPr>
              <a:xfrm>
                <a:off x="4826745" y="3935479"/>
                <a:ext cx="7365255" cy="69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turns out to equal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(we’ll prove this later)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45" y="3935479"/>
                <a:ext cx="7365255" cy="69313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50554"/>
              </a:xfrm>
              <a:prstGeom prst="rect">
                <a:avLst/>
              </a:prstGeom>
              <a:blipFill>
                <a:blip r:embed="rId5"/>
                <a:stretch>
                  <a:fillRect l="-34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BB46C2-9395-756D-ED67-14A3EF9EB9AB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</p:spTree>
    <p:extLst>
      <p:ext uri="{BB962C8B-B14F-4D97-AF65-F5344CB8AC3E}">
        <p14:creationId xmlns:p14="http://schemas.microsoft.com/office/powerpoint/2010/main" val="171535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about isothermal expansion?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/>
              <p:nvPr/>
            </p:nvSpPr>
            <p:spPr>
              <a:xfrm>
                <a:off x="4826745" y="3935479"/>
                <a:ext cx="7365255" cy="69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turns out to equal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(we’ll prove this later)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45" y="3935479"/>
                <a:ext cx="7365255" cy="69313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 strike="sngStrike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54C83C-9DA6-25C8-2BDF-D91D284E5132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</p:spTree>
    <p:extLst>
      <p:ext uri="{BB962C8B-B14F-4D97-AF65-F5344CB8AC3E}">
        <p14:creationId xmlns:p14="http://schemas.microsoft.com/office/powerpoint/2010/main" val="31364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/>
              <p:nvPr/>
            </p:nvSpPr>
            <p:spPr>
              <a:xfrm>
                <a:off x="4826745" y="3935479"/>
                <a:ext cx="7365255" cy="2449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/>
                  <a:t> =&gt;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45" y="3935479"/>
                <a:ext cx="7365255" cy="2449838"/>
              </a:xfrm>
              <a:prstGeom prst="rect">
                <a:avLst/>
              </a:prstGeom>
              <a:blipFill>
                <a:blip r:embed="rId4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 strike="sngStrike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8F9BDA2-08D9-2799-2027-044D4F443F9F}"/>
              </a:ext>
            </a:extLst>
          </p:cNvPr>
          <p:cNvGrpSpPr/>
          <p:nvPr/>
        </p:nvGrpSpPr>
        <p:grpSpPr>
          <a:xfrm>
            <a:off x="8352591" y="5604005"/>
            <a:ext cx="3793745" cy="1105788"/>
            <a:chOff x="1420806" y="5474509"/>
            <a:chExt cx="3793745" cy="1105788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551ED491-ED4A-A4AE-82A0-1352AFA73A0D}"/>
                </a:ext>
              </a:extLst>
            </p:cNvPr>
            <p:cNvSpPr/>
            <p:nvPr/>
          </p:nvSpPr>
          <p:spPr>
            <a:xfrm rot="5400000">
              <a:off x="2968866" y="4413560"/>
              <a:ext cx="274791" cy="239668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945B99-D072-A8CA-C5C5-ACC4D75D471B}"/>
                </a:ext>
              </a:extLst>
            </p:cNvPr>
            <p:cNvSpPr txBox="1"/>
            <p:nvPr/>
          </p:nvSpPr>
          <p:spPr>
            <a:xfrm>
              <a:off x="1420806" y="5749300"/>
              <a:ext cx="3793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 too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</p:spTree>
    <p:extLst>
      <p:ext uri="{BB962C8B-B14F-4D97-AF65-F5344CB8AC3E}">
        <p14:creationId xmlns:p14="http://schemas.microsoft.com/office/powerpoint/2010/main" val="232957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22182" y="4805976"/>
                <a:ext cx="12192000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" y="4805976"/>
                <a:ext cx="12192000" cy="1014380"/>
              </a:xfrm>
              <a:prstGeom prst="rect">
                <a:avLst/>
              </a:prstGeom>
              <a:blipFill>
                <a:blip r:embed="rId4"/>
                <a:stretch>
                  <a:fillRect l="-728" t="-493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 strike="sngStrike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22182" y="4805976"/>
                <a:ext cx="12192000" cy="175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Turns out, this result is way more general than it looks: it even works for solute dilution!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" y="4805976"/>
                <a:ext cx="12192000" cy="1753044"/>
              </a:xfrm>
              <a:prstGeom prst="rect">
                <a:avLst/>
              </a:prstGeom>
              <a:blipFill>
                <a:blip r:embed="rId4"/>
                <a:stretch>
                  <a:fillRect l="-728" t="-2878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 strike="sngStrike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22182" y="5081683"/>
                <a:ext cx="12192000" cy="993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What if the increase is a factor of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1000</a:t>
                </a:r>
                <a:r>
                  <a:rPr lang="en-US" sz="2400" dirty="0">
                    <a:solidFill>
                      <a:schemeClr val="tx1"/>
                    </a:solidFill>
                  </a:rPr>
                  <a:t> (like, if we’re vaporizing a liquid).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" y="5081683"/>
                <a:ext cx="12192000" cy="993349"/>
              </a:xfrm>
              <a:prstGeom prst="rect">
                <a:avLst/>
              </a:prstGeom>
              <a:blipFill>
                <a:blip r:embed="rId4"/>
                <a:stretch>
                  <a:fillRect l="-728" t="-5063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6096000" y="479790"/>
            <a:ext cx="5824451" cy="3734767"/>
            <a:chOff x="3618807" y="3456344"/>
            <a:chExt cx="5824451" cy="373476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3618807" y="4979320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5250871" y="3456344"/>
              <a:ext cx="4192387" cy="3734767"/>
              <a:chOff x="5250871" y="3456344"/>
              <a:chExt cx="4192387" cy="3734767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5250871" y="3456344"/>
                <a:ext cx="4192387" cy="3734767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4A82F8-6BAB-B94A-9BDF-19BFB972DFF9}"/>
                  </a:ext>
                </a:extLst>
              </p:cNvPr>
              <p:cNvSpPr txBox="1"/>
              <p:nvPr/>
            </p:nvSpPr>
            <p:spPr>
              <a:xfrm>
                <a:off x="5560805" y="4606963"/>
                <a:ext cx="30350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1000x more positional choice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46EF5F-B247-A78D-8FE1-4DF3EB2FC396}"/>
              </a:ext>
            </a:extLst>
          </p:cNvPr>
          <p:cNvGrpSpPr>
            <a:grpSpLocks noChangeAspect="1"/>
          </p:cNvGrpSpPr>
          <p:nvPr/>
        </p:nvGrpSpPr>
        <p:grpSpPr>
          <a:xfrm>
            <a:off x="4697109" y="1612071"/>
            <a:ext cx="1088957" cy="781389"/>
            <a:chOff x="4697109" y="1612071"/>
            <a:chExt cx="2177934" cy="1562792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BE666DFB-FA38-4F7A-3597-069E4CE9230A}"/>
                </a:ext>
              </a:extLst>
            </p:cNvPr>
            <p:cNvSpPr/>
            <p:nvPr/>
          </p:nvSpPr>
          <p:spPr>
            <a:xfrm>
              <a:off x="4697109" y="1612071"/>
              <a:ext cx="2177934" cy="1562792"/>
            </a:xfrm>
            <a:prstGeom prst="frame">
              <a:avLst>
                <a:gd name="adj1" fmla="val 61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9E0352-8606-C196-091B-C66A41D3312D}"/>
                </a:ext>
              </a:extLst>
            </p:cNvPr>
            <p:cNvSpPr/>
            <p:nvPr/>
          </p:nvSpPr>
          <p:spPr>
            <a:xfrm>
              <a:off x="5108395" y="2060959"/>
              <a:ext cx="283050" cy="299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A32178-9FA5-8A10-646A-3A3F5B30FB39}"/>
                </a:ext>
              </a:extLst>
            </p:cNvPr>
            <p:cNvSpPr/>
            <p:nvPr/>
          </p:nvSpPr>
          <p:spPr>
            <a:xfrm>
              <a:off x="5644551" y="2393467"/>
              <a:ext cx="283050" cy="299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E8FC32-73F4-826B-5661-CC8DB17EB706}"/>
                </a:ext>
              </a:extLst>
            </p:cNvPr>
            <p:cNvSpPr/>
            <p:nvPr/>
          </p:nvSpPr>
          <p:spPr>
            <a:xfrm>
              <a:off x="6118182" y="1990301"/>
              <a:ext cx="283050" cy="299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D15CB-E637-F09B-76D1-A5BDA96D73B9}"/>
              </a:ext>
            </a:extLst>
          </p:cNvPr>
          <p:cNvGrpSpPr/>
          <p:nvPr/>
        </p:nvGrpSpPr>
        <p:grpSpPr>
          <a:xfrm>
            <a:off x="8607907" y="1247050"/>
            <a:ext cx="2763309" cy="2399492"/>
            <a:chOff x="3589606" y="2072300"/>
            <a:chExt cx="2763309" cy="23994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74CB98-1CAF-8ECD-3664-7CC43E3E363B}"/>
                </a:ext>
              </a:extLst>
            </p:cNvPr>
            <p:cNvSpPr/>
            <p:nvPr/>
          </p:nvSpPr>
          <p:spPr>
            <a:xfrm>
              <a:off x="3589606" y="2072300"/>
              <a:ext cx="141524" cy="149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E4609-46D1-74BD-5E39-0ADF83EEA070}"/>
                </a:ext>
              </a:extLst>
            </p:cNvPr>
            <p:cNvSpPr/>
            <p:nvPr/>
          </p:nvSpPr>
          <p:spPr>
            <a:xfrm>
              <a:off x="4721978" y="4322164"/>
              <a:ext cx="141524" cy="149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866210-5EA3-44AF-59DD-D9DC1AEEDF5F}"/>
                </a:ext>
              </a:extLst>
            </p:cNvPr>
            <p:cNvSpPr/>
            <p:nvPr/>
          </p:nvSpPr>
          <p:spPr>
            <a:xfrm>
              <a:off x="6211391" y="3055872"/>
              <a:ext cx="141524" cy="149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08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  <a:endParaRPr lang="en-US" sz="2400" b="1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86AA09-4070-A021-E383-A512719BBB9C}"/>
              </a:ext>
            </a:extLst>
          </p:cNvPr>
          <p:cNvGrpSpPr/>
          <p:nvPr/>
        </p:nvGrpSpPr>
        <p:grpSpPr>
          <a:xfrm>
            <a:off x="3520290" y="701241"/>
            <a:ext cx="6907494" cy="3216166"/>
            <a:chOff x="3520290" y="1590587"/>
            <a:chExt cx="6907494" cy="32161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751120-EF2D-2DD9-13A7-00604A9FC58F}"/>
                </a:ext>
              </a:extLst>
            </p:cNvPr>
            <p:cNvGrpSpPr/>
            <p:nvPr/>
          </p:nvGrpSpPr>
          <p:grpSpPr>
            <a:xfrm>
              <a:off x="3520290" y="1590587"/>
              <a:ext cx="6907494" cy="3216166"/>
              <a:chOff x="3729340" y="1572475"/>
              <a:chExt cx="6907494" cy="321616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DAE76F-1E1E-3F11-E014-B7B065FFF9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3048"/>
              <a:stretch/>
            </p:blipFill>
            <p:spPr>
              <a:xfrm>
                <a:off x="3729340" y="1720459"/>
                <a:ext cx="4257040" cy="3068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2506DD-C2A3-F3B8-D4A4-7FF612BB1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3844" y="4148078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1A6651-57BB-6D97-55FF-764B32EE3A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063" y="3867558"/>
              <a:ext cx="1039660" cy="4329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980082-7D48-0F81-4A00-7D028096309C}"/>
              </a:ext>
            </a:extLst>
          </p:cNvPr>
          <p:cNvSpPr txBox="1"/>
          <p:nvPr/>
        </p:nvSpPr>
        <p:spPr>
          <a:xfrm>
            <a:off x="546969" y="3917407"/>
            <a:ext cx="11098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temperature because of more energy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heat capacity is constant, the increase is logarithmic with respect to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Volume: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volume because of positional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it’s an ideal gas, the increase is logarithmic with respect to volume</a:t>
            </a:r>
          </a:p>
        </p:txBody>
      </p:sp>
    </p:spTree>
    <p:extLst>
      <p:ext uri="{BB962C8B-B14F-4D97-AF65-F5344CB8AC3E}">
        <p14:creationId xmlns:p14="http://schemas.microsoft.com/office/powerpoint/2010/main" val="238615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A2DDEC-7AD5-3548-AEB2-1DB286647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1"/>
          <a:stretch/>
        </p:blipFill>
        <p:spPr>
          <a:xfrm>
            <a:off x="3332973" y="1398494"/>
            <a:ext cx="4654356" cy="3251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S(T,P)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51E57B-1CD5-FAE4-4654-F965BFF149CC}"/>
              </a:ext>
            </a:extLst>
          </p:cNvPr>
          <p:cNvCxnSpPr>
            <a:cxnSpLocks/>
          </p:cNvCxnSpPr>
          <p:nvPr/>
        </p:nvCxnSpPr>
        <p:spPr>
          <a:xfrm flipH="1">
            <a:off x="6041619" y="3331923"/>
            <a:ext cx="1341543" cy="93882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986A18-4C6A-581D-9AD7-E3531447B301}"/>
              </a:ext>
            </a:extLst>
          </p:cNvPr>
          <p:cNvCxnSpPr>
            <a:cxnSpLocks/>
          </p:cNvCxnSpPr>
          <p:nvPr/>
        </p:nvCxnSpPr>
        <p:spPr>
          <a:xfrm>
            <a:off x="4369150" y="3615856"/>
            <a:ext cx="1726850" cy="70422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1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FAEC028-E93B-2DC8-FDCB-91BB59EC7F7A}"/>
              </a:ext>
            </a:extLst>
          </p:cNvPr>
          <p:cNvGrpSpPr/>
          <p:nvPr/>
        </p:nvGrpSpPr>
        <p:grpSpPr>
          <a:xfrm>
            <a:off x="7436934" y="1227936"/>
            <a:ext cx="4491194" cy="5259961"/>
            <a:chOff x="862202" y="1397297"/>
            <a:chExt cx="4491194" cy="5259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C1A15E1-9876-6ADF-5EE3-EA3CC313A88D}"/>
                    </a:ext>
                  </a:extLst>
                </p:cNvPr>
                <p:cNvSpPr txBox="1"/>
                <p:nvPr/>
              </p:nvSpPr>
              <p:spPr>
                <a:xfrm>
                  <a:off x="862202" y="1397297"/>
                  <a:ext cx="4491194" cy="234282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Heating on an </a:t>
                  </a:r>
                  <a:r>
                    <a:rPr lang="en-US" sz="2400" b="1" dirty="0"/>
                    <a:t>isobar</a:t>
                  </a:r>
                  <a:r>
                    <a:rPr lang="en-US" sz="2400" b="0" dirty="0"/>
                    <a:t>: </a:t>
                  </a:r>
                  <a:endParaRPr lang="en-US" sz="2400" b="0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oMath>
                    </m:oMathPara>
                  </a14:m>
                  <a:endParaRPr lang="en-US" sz="2400" strike="sngStrike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is constant,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𝒊𝒏𝒊𝒕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C1A15E1-9876-6ADF-5EE3-EA3CC313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02" y="1397297"/>
                  <a:ext cx="4491194" cy="2342821"/>
                </a:xfrm>
                <a:prstGeom prst="rect">
                  <a:avLst/>
                </a:prstGeom>
                <a:blipFill>
                  <a:blip r:embed="rId2"/>
                  <a:stretch>
                    <a:fillRect l="-2254" t="-215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D85762-1B17-DA98-809D-9D973C03A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61"/>
            <a:stretch/>
          </p:blipFill>
          <p:spPr>
            <a:xfrm>
              <a:off x="1206673" y="4001242"/>
              <a:ext cx="3802252" cy="26560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86D7A6-DD31-55C9-E99A-1293B23096A1}"/>
              </a:ext>
            </a:extLst>
          </p:cNvPr>
          <p:cNvGrpSpPr/>
          <p:nvPr/>
        </p:nvGrpSpPr>
        <p:grpSpPr>
          <a:xfrm>
            <a:off x="209641" y="1227936"/>
            <a:ext cx="4779072" cy="5259961"/>
            <a:chOff x="5761466" y="1397297"/>
            <a:chExt cx="4779072" cy="5259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01EA899-BE0C-B744-9B74-E35914D571C3}"/>
                    </a:ext>
                  </a:extLst>
                </p:cNvPr>
                <p:cNvSpPr txBox="1"/>
                <p:nvPr/>
              </p:nvSpPr>
              <p:spPr>
                <a:xfrm>
                  <a:off x="5761466" y="1397297"/>
                  <a:ext cx="4779072" cy="234282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Heating on an </a:t>
                  </a:r>
                  <a:r>
                    <a:rPr lang="en-US" sz="2400" b="1" dirty="0">
                      <a:solidFill>
                        <a:schemeClr val="tx1"/>
                      </a:solidFill>
                    </a:rPr>
                    <a:t>isochore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strike="sngStrike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is constant,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𝒊𝒏𝒊𝒕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01EA899-BE0C-B744-9B74-E35914D57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66" y="1397297"/>
                  <a:ext cx="4779072" cy="2342821"/>
                </a:xfrm>
                <a:prstGeom prst="rect">
                  <a:avLst/>
                </a:prstGeom>
                <a:blipFill>
                  <a:blip r:embed="rId4"/>
                  <a:stretch>
                    <a:fillRect l="-1583" t="-215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58390B-1E1F-0AFB-1724-A5B5F73E0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048"/>
            <a:stretch/>
          </p:blipFill>
          <p:spPr>
            <a:xfrm>
              <a:off x="6060157" y="4052169"/>
              <a:ext cx="3614508" cy="26050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6594F6-616A-FB4B-AE44-3F17B6FCA6F7}"/>
              </a:ext>
            </a:extLst>
          </p:cNvPr>
          <p:cNvSpPr txBox="1"/>
          <p:nvPr/>
        </p:nvSpPr>
        <p:spPr>
          <a:xfrm>
            <a:off x="-2" y="5431"/>
            <a:ext cx="1219200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 logarithmic increase in entropy with respect to temperature for isobaric heating too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E2BDE-F8DE-A546-9D50-D1A04BABFA75}"/>
              </a:ext>
            </a:extLst>
          </p:cNvPr>
          <p:cNvGrpSpPr/>
          <p:nvPr/>
        </p:nvGrpSpPr>
        <p:grpSpPr>
          <a:xfrm>
            <a:off x="4217314" y="4166174"/>
            <a:ext cx="5519249" cy="2859578"/>
            <a:chOff x="4069030" y="4178531"/>
            <a:chExt cx="5519249" cy="2859578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71E019B-7CE6-3742-8989-01E3FD2A6936}"/>
                </a:ext>
              </a:extLst>
            </p:cNvPr>
            <p:cNvSpPr/>
            <p:nvPr/>
          </p:nvSpPr>
          <p:spPr>
            <a:xfrm>
              <a:off x="4832653" y="4178531"/>
              <a:ext cx="4755626" cy="2859578"/>
            </a:xfrm>
            <a:prstGeom prst="arc">
              <a:avLst>
                <a:gd name="adj1" fmla="val 11406114"/>
                <a:gd name="adj2" fmla="val 14388122"/>
              </a:avLst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6BC535-2A6E-1E43-9EEC-0E9B0DAC0A50}"/>
                </a:ext>
              </a:extLst>
            </p:cNvPr>
            <p:cNvCxnSpPr/>
            <p:nvPr/>
          </p:nvCxnSpPr>
          <p:spPr>
            <a:xfrm>
              <a:off x="4705005" y="5428211"/>
              <a:ext cx="237781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66C95-FC80-2543-981D-18FBCC87D288}"/>
                </a:ext>
              </a:extLst>
            </p:cNvPr>
            <p:cNvSpPr txBox="1"/>
            <p:nvPr/>
          </p:nvSpPr>
          <p:spPr>
            <a:xfrm>
              <a:off x="5412921" y="5428211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478F0BE-6551-B34F-A36C-9EDA3DF10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005" y="4178531"/>
              <a:ext cx="0" cy="12496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56C752-D212-664E-8842-5045AE3A5E6F}"/>
                </a:ext>
              </a:extLst>
            </p:cNvPr>
            <p:cNvSpPr txBox="1"/>
            <p:nvPr/>
          </p:nvSpPr>
          <p:spPr>
            <a:xfrm>
              <a:off x="4069030" y="4294544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DAEC4549-8C87-FFE2-8D93-B50B9C1469D8}"/>
              </a:ext>
            </a:extLst>
          </p:cNvPr>
          <p:cNvSpPr/>
          <p:nvPr/>
        </p:nvSpPr>
        <p:spPr>
          <a:xfrm>
            <a:off x="4980936" y="3877200"/>
            <a:ext cx="4755626" cy="2859578"/>
          </a:xfrm>
          <a:prstGeom prst="arc">
            <a:avLst>
              <a:gd name="adj1" fmla="val 11406114"/>
              <a:gd name="adj2" fmla="val 14388122"/>
            </a:avLst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EFB80-A052-94AB-0449-E9DB49F2099D}"/>
              </a:ext>
            </a:extLst>
          </p:cNvPr>
          <p:cNvSpPr txBox="1"/>
          <p:nvPr/>
        </p:nvSpPr>
        <p:spPr>
          <a:xfrm rot="19967449">
            <a:off x="5226907" y="3743754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isobaric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8C085-43FE-F36D-6166-B43EFBA3A2CC}"/>
              </a:ext>
            </a:extLst>
          </p:cNvPr>
          <p:cNvSpPr txBox="1"/>
          <p:nvPr/>
        </p:nvSpPr>
        <p:spPr>
          <a:xfrm rot="19967449">
            <a:off x="5550909" y="4404216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isochoric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48523-400C-AC70-2012-282FD1A7F3E3}"/>
              </a:ext>
            </a:extLst>
          </p:cNvPr>
          <p:cNvCxnSpPr>
            <a:cxnSpLocks/>
          </p:cNvCxnSpPr>
          <p:nvPr/>
        </p:nvCxnSpPr>
        <p:spPr>
          <a:xfrm flipH="1" flipV="1">
            <a:off x="940293" y="5646686"/>
            <a:ext cx="1026293" cy="4665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54A810-E269-FEE8-D2E4-90B8358EAD5A}"/>
              </a:ext>
            </a:extLst>
          </p:cNvPr>
          <p:cNvCxnSpPr>
            <a:cxnSpLocks/>
          </p:cNvCxnSpPr>
          <p:nvPr/>
        </p:nvCxnSpPr>
        <p:spPr>
          <a:xfrm>
            <a:off x="8605205" y="5642005"/>
            <a:ext cx="1255937" cy="51134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4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4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D14E99-4617-C04F-80FA-60A6A4A9D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/>
          <a:stretch/>
        </p:blipFill>
        <p:spPr>
          <a:xfrm>
            <a:off x="6631255" y="1271281"/>
            <a:ext cx="4654356" cy="31761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325EC-A16E-D149-BEF9-E247F9D083E3}"/>
              </a:ext>
            </a:extLst>
          </p:cNvPr>
          <p:cNvCxnSpPr>
            <a:cxnSpLocks/>
          </p:cNvCxnSpPr>
          <p:nvPr/>
        </p:nvCxnSpPr>
        <p:spPr>
          <a:xfrm>
            <a:off x="9835978" y="2822278"/>
            <a:ext cx="988540" cy="3780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4C2D0-225C-E048-8B35-85554653A33F}"/>
              </a:ext>
            </a:extLst>
          </p:cNvPr>
          <p:cNvCxnSpPr>
            <a:cxnSpLocks/>
          </p:cNvCxnSpPr>
          <p:nvPr/>
        </p:nvCxnSpPr>
        <p:spPr>
          <a:xfrm flipH="1">
            <a:off x="9308541" y="3249827"/>
            <a:ext cx="1293556" cy="8455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/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A2BF93-190E-EB59-DE7F-C1722000035D}"/>
              </a:ext>
            </a:extLst>
          </p:cNvPr>
          <p:cNvCxnSpPr>
            <a:cxnSpLocks/>
          </p:cNvCxnSpPr>
          <p:nvPr/>
        </p:nvCxnSpPr>
        <p:spPr>
          <a:xfrm>
            <a:off x="9005913" y="2486862"/>
            <a:ext cx="830065" cy="335416"/>
          </a:xfrm>
          <a:prstGeom prst="straightConnector1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/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575695-46B7-6760-099A-ADF5B70F6EF4}"/>
              </a:ext>
            </a:extLst>
          </p:cNvPr>
          <p:cNvSpPr>
            <a:spLocks noChangeAspect="1"/>
          </p:cNvSpPr>
          <p:nvPr/>
        </p:nvSpPr>
        <p:spPr>
          <a:xfrm>
            <a:off x="8889539" y="1725619"/>
            <a:ext cx="137786" cy="137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E2657-B69F-3202-E601-AC21851BBA30}"/>
              </a:ext>
            </a:extLst>
          </p:cNvPr>
          <p:cNvSpPr>
            <a:spLocks noChangeAspect="1"/>
          </p:cNvSpPr>
          <p:nvPr/>
        </p:nvSpPr>
        <p:spPr>
          <a:xfrm>
            <a:off x="9242355" y="3268405"/>
            <a:ext cx="137786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S(T,V)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AF813-0844-F7CC-59EF-47B6A586F2DD}"/>
              </a:ext>
            </a:extLst>
          </p:cNvPr>
          <p:cNvGrpSpPr/>
          <p:nvPr/>
        </p:nvGrpSpPr>
        <p:grpSpPr>
          <a:xfrm>
            <a:off x="-629439" y="1164702"/>
            <a:ext cx="9153267" cy="4733116"/>
            <a:chOff x="1483567" y="1572475"/>
            <a:chExt cx="9153267" cy="4733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DE9436-657A-6740-35FC-22EB5BFA151E}"/>
                </a:ext>
              </a:extLst>
            </p:cNvPr>
            <p:cNvGrpSpPr/>
            <p:nvPr/>
          </p:nvGrpSpPr>
          <p:grpSpPr>
            <a:xfrm>
              <a:off x="1483567" y="1720459"/>
              <a:ext cx="8353168" cy="4585132"/>
              <a:chOff x="1483567" y="1720459"/>
              <a:chExt cx="8353168" cy="458513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E068E28-89CC-C84A-8BC9-2BED91C03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3048"/>
              <a:stretch/>
            </p:blipFill>
            <p:spPr>
              <a:xfrm>
                <a:off x="3729340" y="1720459"/>
                <a:ext cx="4257040" cy="3068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C8AE349-0593-D249-AB13-C294A3890C86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67" y="5035500"/>
                    <a:ext cx="8353168" cy="1270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𝑑𝑇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C8AE349-0593-D249-AB13-C294A3890C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3567" y="5035500"/>
                    <a:ext cx="8353168" cy="1270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/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7BCA78-36F9-5EF7-951C-338EEC4F33E4}"/>
              </a:ext>
            </a:extLst>
          </p:cNvPr>
          <p:cNvSpPr txBox="1"/>
          <p:nvPr/>
        </p:nvSpPr>
        <p:spPr>
          <a:xfrm>
            <a:off x="6633382" y="1618735"/>
            <a:ext cx="462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Obvious that entropy of this substance (it’s a gas) goes up with temperature and with volume … let’s understand the </a:t>
            </a:r>
            <a:r>
              <a:rPr lang="en-US" sz="2400" b="1" dirty="0"/>
              <a:t>temperature</a:t>
            </a:r>
            <a:r>
              <a:rPr lang="en-US" sz="2400" dirty="0"/>
              <a:t> dependence first. </a:t>
            </a:r>
          </a:p>
        </p:txBody>
      </p:sp>
    </p:spTree>
    <p:extLst>
      <p:ext uri="{BB962C8B-B14F-4D97-AF65-F5344CB8AC3E}">
        <p14:creationId xmlns:p14="http://schemas.microsoft.com/office/powerpoint/2010/main" val="224054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4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D14E99-4617-C04F-80FA-60A6A4A9D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/>
          <a:stretch/>
        </p:blipFill>
        <p:spPr>
          <a:xfrm>
            <a:off x="6631255" y="1271281"/>
            <a:ext cx="4654356" cy="31761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325EC-A16E-D149-BEF9-E247F9D083E3}"/>
              </a:ext>
            </a:extLst>
          </p:cNvPr>
          <p:cNvCxnSpPr>
            <a:cxnSpLocks/>
          </p:cNvCxnSpPr>
          <p:nvPr/>
        </p:nvCxnSpPr>
        <p:spPr>
          <a:xfrm>
            <a:off x="9835978" y="2822278"/>
            <a:ext cx="988540" cy="3780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4C2D0-225C-E048-8B35-85554653A33F}"/>
              </a:ext>
            </a:extLst>
          </p:cNvPr>
          <p:cNvCxnSpPr>
            <a:cxnSpLocks/>
          </p:cNvCxnSpPr>
          <p:nvPr/>
        </p:nvCxnSpPr>
        <p:spPr>
          <a:xfrm flipH="1">
            <a:off x="9308541" y="3249827"/>
            <a:ext cx="1293556" cy="8455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/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A2BF93-190E-EB59-DE7F-C1722000035D}"/>
              </a:ext>
            </a:extLst>
          </p:cNvPr>
          <p:cNvCxnSpPr>
            <a:cxnSpLocks/>
          </p:cNvCxnSpPr>
          <p:nvPr/>
        </p:nvCxnSpPr>
        <p:spPr>
          <a:xfrm>
            <a:off x="9005913" y="2486862"/>
            <a:ext cx="830065" cy="335416"/>
          </a:xfrm>
          <a:prstGeom prst="straightConnector1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/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575695-46B7-6760-099A-ADF5B70F6EF4}"/>
              </a:ext>
            </a:extLst>
          </p:cNvPr>
          <p:cNvSpPr>
            <a:spLocks noChangeAspect="1"/>
          </p:cNvSpPr>
          <p:nvPr/>
        </p:nvSpPr>
        <p:spPr>
          <a:xfrm>
            <a:off x="8889539" y="1725619"/>
            <a:ext cx="137786" cy="137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E2657-B69F-3202-E601-AC21851BBA30}"/>
              </a:ext>
            </a:extLst>
          </p:cNvPr>
          <p:cNvSpPr>
            <a:spLocks noChangeAspect="1"/>
          </p:cNvSpPr>
          <p:nvPr/>
        </p:nvSpPr>
        <p:spPr>
          <a:xfrm>
            <a:off x="9242355" y="3268405"/>
            <a:ext cx="137786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AE1DD-1A69-F7C5-F5A3-0BD3D69057FD}"/>
              </a:ext>
            </a:extLst>
          </p:cNvPr>
          <p:cNvGrpSpPr/>
          <p:nvPr/>
        </p:nvGrpSpPr>
        <p:grpSpPr>
          <a:xfrm>
            <a:off x="1929008" y="4258971"/>
            <a:ext cx="9682619" cy="736456"/>
            <a:chOff x="1420806" y="5474509"/>
            <a:chExt cx="7805984" cy="736456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F002BF1-6A26-7E77-117C-05116028DE46}"/>
                </a:ext>
              </a:extLst>
            </p:cNvPr>
            <p:cNvSpPr/>
            <p:nvPr/>
          </p:nvSpPr>
          <p:spPr>
            <a:xfrm rot="5400000">
              <a:off x="3934426" y="4710282"/>
              <a:ext cx="274791" cy="180324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DA4DC-2393-AA5A-9503-81DD507927B5}"/>
                </a:ext>
              </a:extLst>
            </p:cNvPr>
            <p:cNvSpPr txBox="1"/>
            <p:nvPr/>
          </p:nvSpPr>
          <p:spPr>
            <a:xfrm>
              <a:off x="1420806" y="5749300"/>
              <a:ext cx="7805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can do something with this if it’s an </a:t>
              </a:r>
              <a:r>
                <a:rPr lang="en-US" sz="2400" b="1" dirty="0"/>
                <a:t>ideal gas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46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4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D14E99-4617-C04F-80FA-60A6A4A9D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/>
          <a:stretch/>
        </p:blipFill>
        <p:spPr>
          <a:xfrm>
            <a:off x="6631255" y="1271281"/>
            <a:ext cx="4654356" cy="31761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325EC-A16E-D149-BEF9-E247F9D083E3}"/>
              </a:ext>
            </a:extLst>
          </p:cNvPr>
          <p:cNvCxnSpPr>
            <a:cxnSpLocks/>
          </p:cNvCxnSpPr>
          <p:nvPr/>
        </p:nvCxnSpPr>
        <p:spPr>
          <a:xfrm>
            <a:off x="9835978" y="2822278"/>
            <a:ext cx="988540" cy="3780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4C2D0-225C-E048-8B35-85554653A33F}"/>
              </a:ext>
            </a:extLst>
          </p:cNvPr>
          <p:cNvCxnSpPr>
            <a:cxnSpLocks/>
          </p:cNvCxnSpPr>
          <p:nvPr/>
        </p:nvCxnSpPr>
        <p:spPr>
          <a:xfrm flipH="1">
            <a:off x="9308541" y="3249827"/>
            <a:ext cx="1293556" cy="8455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/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A2BF93-190E-EB59-DE7F-C1722000035D}"/>
              </a:ext>
            </a:extLst>
          </p:cNvPr>
          <p:cNvCxnSpPr>
            <a:cxnSpLocks/>
          </p:cNvCxnSpPr>
          <p:nvPr/>
        </p:nvCxnSpPr>
        <p:spPr>
          <a:xfrm>
            <a:off x="9005913" y="2486862"/>
            <a:ext cx="830065" cy="335416"/>
          </a:xfrm>
          <a:prstGeom prst="straightConnector1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/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575695-46B7-6760-099A-ADF5B70F6EF4}"/>
              </a:ext>
            </a:extLst>
          </p:cNvPr>
          <p:cNvSpPr>
            <a:spLocks noChangeAspect="1"/>
          </p:cNvSpPr>
          <p:nvPr/>
        </p:nvSpPr>
        <p:spPr>
          <a:xfrm>
            <a:off x="8889539" y="1725619"/>
            <a:ext cx="137786" cy="137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E2657-B69F-3202-E601-AC21851BBA30}"/>
              </a:ext>
            </a:extLst>
          </p:cNvPr>
          <p:cNvSpPr>
            <a:spLocks noChangeAspect="1"/>
          </p:cNvSpPr>
          <p:nvPr/>
        </p:nvSpPr>
        <p:spPr>
          <a:xfrm>
            <a:off x="9242355" y="3268405"/>
            <a:ext cx="137786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DA4DC-2393-AA5A-9503-81DD507927B5}"/>
                  </a:ext>
                </a:extLst>
              </p:cNvPr>
              <p:cNvSpPr txBox="1"/>
              <p:nvPr/>
            </p:nvSpPr>
            <p:spPr>
              <a:xfrm>
                <a:off x="1929008" y="4458606"/>
                <a:ext cx="9908087" cy="208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do something with this if it’s an </a:t>
                </a:r>
                <a:r>
                  <a:rPr lang="en-US" sz="2400" b="1" dirty="0"/>
                  <a:t>ideal gas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</a:t>
                </a:r>
                <a:r>
                  <a:rPr lang="en-US" sz="24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=&gt;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DA4DC-2393-AA5A-9503-81DD5079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08" y="4458606"/>
                <a:ext cx="9908087" cy="2088649"/>
              </a:xfrm>
              <a:prstGeom prst="rect">
                <a:avLst/>
              </a:prstGeom>
              <a:blipFill>
                <a:blip r:embed="rId8"/>
                <a:stretch>
                  <a:fillRect l="-895" t="-6024" b="-29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3E5D8A9B-D407-5B65-1060-5696A236F851}"/>
              </a:ext>
            </a:extLst>
          </p:cNvPr>
          <p:cNvSpPr/>
          <p:nvPr/>
        </p:nvSpPr>
        <p:spPr>
          <a:xfrm rot="5400000">
            <a:off x="5079958" y="3277985"/>
            <a:ext cx="274791" cy="22367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4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D14E99-4617-C04F-80FA-60A6A4A9D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/>
          <a:stretch/>
        </p:blipFill>
        <p:spPr>
          <a:xfrm>
            <a:off x="6631255" y="1271281"/>
            <a:ext cx="4654356" cy="31761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325EC-A16E-D149-BEF9-E247F9D083E3}"/>
              </a:ext>
            </a:extLst>
          </p:cNvPr>
          <p:cNvCxnSpPr>
            <a:cxnSpLocks/>
          </p:cNvCxnSpPr>
          <p:nvPr/>
        </p:nvCxnSpPr>
        <p:spPr>
          <a:xfrm>
            <a:off x="9835978" y="2822278"/>
            <a:ext cx="988540" cy="3780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4C2D0-225C-E048-8B35-85554653A33F}"/>
              </a:ext>
            </a:extLst>
          </p:cNvPr>
          <p:cNvCxnSpPr>
            <a:cxnSpLocks/>
          </p:cNvCxnSpPr>
          <p:nvPr/>
        </p:nvCxnSpPr>
        <p:spPr>
          <a:xfrm flipH="1">
            <a:off x="9308541" y="3249827"/>
            <a:ext cx="1293556" cy="8455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/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EEFCF-9CD0-314C-DE0D-8031A33E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82" y="1247088"/>
                <a:ext cx="1083501" cy="503728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A2BF93-190E-EB59-DE7F-C1722000035D}"/>
              </a:ext>
            </a:extLst>
          </p:cNvPr>
          <p:cNvCxnSpPr>
            <a:cxnSpLocks/>
          </p:cNvCxnSpPr>
          <p:nvPr/>
        </p:nvCxnSpPr>
        <p:spPr>
          <a:xfrm>
            <a:off x="9005913" y="2486862"/>
            <a:ext cx="830065" cy="335416"/>
          </a:xfrm>
          <a:prstGeom prst="straightConnector1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/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E736F-4359-8C1E-1BB8-EB3BEA69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84" y="2775927"/>
                <a:ext cx="14342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575695-46B7-6760-099A-ADF5B70F6EF4}"/>
              </a:ext>
            </a:extLst>
          </p:cNvPr>
          <p:cNvSpPr>
            <a:spLocks noChangeAspect="1"/>
          </p:cNvSpPr>
          <p:nvPr/>
        </p:nvSpPr>
        <p:spPr>
          <a:xfrm>
            <a:off x="8889539" y="1725619"/>
            <a:ext cx="137786" cy="137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E2657-B69F-3202-E601-AC21851BBA30}"/>
              </a:ext>
            </a:extLst>
          </p:cNvPr>
          <p:cNvSpPr>
            <a:spLocks noChangeAspect="1"/>
          </p:cNvSpPr>
          <p:nvPr/>
        </p:nvSpPr>
        <p:spPr>
          <a:xfrm>
            <a:off x="9242355" y="3268405"/>
            <a:ext cx="137786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DA4DC-2393-AA5A-9503-81DD507927B5}"/>
                  </a:ext>
                </a:extLst>
              </p:cNvPr>
              <p:cNvSpPr txBox="1"/>
              <p:nvPr/>
            </p:nvSpPr>
            <p:spPr>
              <a:xfrm>
                <a:off x="1929008" y="4458606"/>
                <a:ext cx="9908087" cy="208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do something with this if it’s an </a:t>
                </a:r>
                <a:r>
                  <a:rPr lang="en-US" sz="2400" b="1" dirty="0"/>
                  <a:t>ideal gas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</a:t>
                </a:r>
                <a:r>
                  <a:rPr lang="en-US" sz="24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=&gt;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DA4DC-2393-AA5A-9503-81DD50792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08" y="4458606"/>
                <a:ext cx="9908087" cy="2088649"/>
              </a:xfrm>
              <a:prstGeom prst="rect">
                <a:avLst/>
              </a:prstGeom>
              <a:blipFill>
                <a:blip r:embed="rId8"/>
                <a:stretch>
                  <a:fillRect l="-895" t="-602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3E5D8A9B-D407-5B65-1060-5696A236F851}"/>
              </a:ext>
            </a:extLst>
          </p:cNvPr>
          <p:cNvSpPr/>
          <p:nvPr/>
        </p:nvSpPr>
        <p:spPr>
          <a:xfrm rot="5400000">
            <a:off x="5079958" y="3277985"/>
            <a:ext cx="274791" cy="22367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F1956ACD-4E9A-F1BC-A747-1A0529FC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12" y="540263"/>
            <a:ext cx="5490042" cy="41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4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5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FCAE1DD-1A69-F7C5-F5A3-0BD3D69057FD}"/>
              </a:ext>
            </a:extLst>
          </p:cNvPr>
          <p:cNvGrpSpPr/>
          <p:nvPr/>
        </p:nvGrpSpPr>
        <p:grpSpPr>
          <a:xfrm>
            <a:off x="1929008" y="4258971"/>
            <a:ext cx="9682619" cy="1105788"/>
            <a:chOff x="1420806" y="5474509"/>
            <a:chExt cx="7805984" cy="1105788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F002BF1-6A26-7E77-117C-05116028DE46}"/>
                </a:ext>
              </a:extLst>
            </p:cNvPr>
            <p:cNvSpPr/>
            <p:nvPr/>
          </p:nvSpPr>
          <p:spPr>
            <a:xfrm rot="5400000">
              <a:off x="3934426" y="4710282"/>
              <a:ext cx="274791" cy="180324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8DA4DC-2393-AA5A-9503-81DD507927B5}"/>
                    </a:ext>
                  </a:extLst>
                </p:cNvPr>
                <p:cNvSpPr txBox="1"/>
                <p:nvPr/>
              </p:nvSpPr>
              <p:spPr>
                <a:xfrm>
                  <a:off x="1420806" y="5749300"/>
                  <a:ext cx="780598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can also do something with this if it’s a </a:t>
                  </a:r>
                  <a:r>
                    <a:rPr lang="en-US" sz="2400" b="1" dirty="0"/>
                    <a:t>solid or liquid</a:t>
                  </a:r>
                  <a:r>
                    <a:rPr lang="en-US" sz="2400" dirty="0"/>
                    <a:t>,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2400" dirty="0"/>
                    <a:t> are not very sensitive to pressure. 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8DA4DC-2393-AA5A-9503-81DD50792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806" y="5749300"/>
                  <a:ext cx="7805984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916" t="-4545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592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entropy at a given temperature and pressure, we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-7603"/>
                <a:ext cx="12192001" cy="503728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temperature (298 K) and pressure (1 bar). We have tables for that! Then,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442528"/>
              </a:xfrm>
              <a:prstGeom prst="rect">
                <a:avLst/>
              </a:prstGeom>
              <a:blipFill>
                <a:blip r:embed="rId4"/>
                <a:stretch>
                  <a:fillRect l="-1569" t="-1554" b="-8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FCAE1DD-1A69-F7C5-F5A3-0BD3D69057FD}"/>
              </a:ext>
            </a:extLst>
          </p:cNvPr>
          <p:cNvGrpSpPr/>
          <p:nvPr/>
        </p:nvGrpSpPr>
        <p:grpSpPr>
          <a:xfrm>
            <a:off x="1929008" y="4258971"/>
            <a:ext cx="9682619" cy="2027835"/>
            <a:chOff x="1420806" y="5474509"/>
            <a:chExt cx="7805984" cy="20278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F002BF1-6A26-7E77-117C-05116028DE46}"/>
                </a:ext>
              </a:extLst>
            </p:cNvPr>
            <p:cNvSpPr/>
            <p:nvPr/>
          </p:nvSpPr>
          <p:spPr>
            <a:xfrm rot="5400000">
              <a:off x="3934426" y="4710282"/>
              <a:ext cx="274791" cy="180324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8DA4DC-2393-AA5A-9503-81DD507927B5}"/>
                    </a:ext>
                  </a:extLst>
                </p:cNvPr>
                <p:cNvSpPr txBox="1"/>
                <p:nvPr/>
              </p:nvSpPr>
              <p:spPr>
                <a:xfrm>
                  <a:off x="1420806" y="5749300"/>
                  <a:ext cx="7805984" cy="1753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can also do something with this if it’s a </a:t>
                  </a:r>
                  <a:r>
                    <a:rPr lang="en-US" sz="2400" b="1" dirty="0"/>
                    <a:t>solid or liquid</a:t>
                  </a:r>
                  <a:r>
                    <a:rPr lang="en-US" sz="2400" dirty="0"/>
                    <a:t>,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2400" dirty="0"/>
                    <a:t> are not very sensitive to pressure (i.e., ~constants).</a:t>
                  </a:r>
                </a:p>
                <a:p>
                  <a:endParaRPr lang="en-US" sz="2400" b="1" dirty="0"/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400" b="1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38DA4DC-2393-AA5A-9503-81DD50792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806" y="5749300"/>
                  <a:ext cx="7805984" cy="1753044"/>
                </a:xfrm>
                <a:prstGeom prst="rect">
                  <a:avLst/>
                </a:prstGeom>
                <a:blipFill>
                  <a:blip r:embed="rId5"/>
                  <a:stretch>
                    <a:fillRect l="-916" t="-2174" b="-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AB2A8C9-BC1E-991C-F6C5-3B8C4389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12" y="540263"/>
            <a:ext cx="5490042" cy="41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9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80B26-E113-F046-84CF-4B859F76D824}"/>
              </a:ext>
            </a:extLst>
          </p:cNvPr>
          <p:cNvGrpSpPr/>
          <p:nvPr/>
        </p:nvGrpSpPr>
        <p:grpSpPr>
          <a:xfrm>
            <a:off x="303713" y="278086"/>
            <a:ext cx="3716465" cy="2790255"/>
            <a:chOff x="303713" y="278086"/>
            <a:chExt cx="3716465" cy="27902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2F4656-2340-2949-BF02-C0286131135E}"/>
                </a:ext>
              </a:extLst>
            </p:cNvPr>
            <p:cNvGrpSpPr/>
            <p:nvPr/>
          </p:nvGrpSpPr>
          <p:grpSpPr>
            <a:xfrm>
              <a:off x="303713" y="278086"/>
              <a:ext cx="3716465" cy="2790255"/>
              <a:chOff x="303713" y="278086"/>
              <a:chExt cx="3716465" cy="2790255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3D18B128-0EEB-714C-8012-9A18EA5DCF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713" y="278086"/>
                <a:ext cx="3716465" cy="279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DBFB5E-7257-214C-B382-17DF97CEE661}"/>
                  </a:ext>
                </a:extLst>
              </p:cNvPr>
              <p:cNvCxnSpPr/>
              <p:nvPr/>
            </p:nvCxnSpPr>
            <p:spPr>
              <a:xfrm>
                <a:off x="1158406" y="2277726"/>
                <a:ext cx="1275268" cy="34164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B8C8BC-4E91-A24A-9E6C-93A15945737C}"/>
                    </a:ext>
                  </a:extLst>
                </p:cNvPr>
                <p:cNvSpPr txBox="1"/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B8C8BC-4E91-A24A-9E6C-93A159457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F75523-2889-9D44-82A6-48571AC0BFCC}"/>
              </a:ext>
            </a:extLst>
          </p:cNvPr>
          <p:cNvGrpSpPr/>
          <p:nvPr/>
        </p:nvGrpSpPr>
        <p:grpSpPr>
          <a:xfrm>
            <a:off x="2709087" y="2965939"/>
            <a:ext cx="4408093" cy="3306070"/>
            <a:chOff x="3207853" y="2965939"/>
            <a:chExt cx="4408093" cy="3306070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C941ACD-6E32-FB48-A663-899DACD15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853" y="2965939"/>
              <a:ext cx="4408093" cy="330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/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/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DFFD92-E12C-8045-8D52-ED77A846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56" y="404853"/>
            <a:ext cx="3624105" cy="27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/>
              <p:nvPr/>
            </p:nvSpPr>
            <p:spPr>
              <a:xfrm>
                <a:off x="442202" y="2714184"/>
                <a:ext cx="6482116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𝑡𝑒𝑚𝑝𝑒𝑟𝑎𝑡𝑢𝑟𝑒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2" y="2714184"/>
                <a:ext cx="6482116" cy="693138"/>
              </a:xfrm>
              <a:prstGeom prst="rect">
                <a:avLst/>
              </a:prstGeom>
              <a:blipFill>
                <a:blip r:embed="rId8"/>
                <a:stretch>
                  <a:fillRect l="-391" t="-91071" b="-1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/>
              <p:nvPr/>
            </p:nvSpPr>
            <p:spPr>
              <a:xfrm>
                <a:off x="6567056" y="2598384"/>
                <a:ext cx="5421432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𝑝𝑟𝑒𝑠𝑠𝑢𝑟𝑒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6" y="2598384"/>
                <a:ext cx="5421432" cy="693138"/>
              </a:xfrm>
              <a:prstGeom prst="rect">
                <a:avLst/>
              </a:prstGeom>
              <a:blipFill>
                <a:blip r:embed="rId9"/>
                <a:stretch>
                  <a:fillRect t="-91071" b="-1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/>
              <p:nvPr/>
            </p:nvSpPr>
            <p:spPr>
              <a:xfrm>
                <a:off x="6785128" y="4532795"/>
                <a:ext cx="5395570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𝑝𝑟𝑒𝑠𝑠𝑢𝑟𝑒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28" y="4532795"/>
                <a:ext cx="5395570" cy="503728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/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1F501-6D42-E942-A6A2-4316E019F3D5}"/>
              </a:ext>
            </a:extLst>
          </p:cNvPr>
          <p:cNvCxnSpPr>
            <a:cxnSpLocks/>
          </p:cNvCxnSpPr>
          <p:nvPr/>
        </p:nvCxnSpPr>
        <p:spPr>
          <a:xfrm flipV="1">
            <a:off x="10215043" y="2133962"/>
            <a:ext cx="776807" cy="59897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AF98C3-72BF-9B44-930C-01D2898C90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676" y="6137031"/>
            <a:ext cx="11766619" cy="6559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C0267-A89F-4A4C-8E5A-CF69EFB9F9AE}"/>
              </a:ext>
            </a:extLst>
          </p:cNvPr>
          <p:cNvGrpSpPr/>
          <p:nvPr/>
        </p:nvGrpSpPr>
        <p:grpSpPr>
          <a:xfrm>
            <a:off x="6408820" y="989573"/>
            <a:ext cx="2060298" cy="1144389"/>
            <a:chOff x="6408820" y="989573"/>
            <a:chExt cx="2060298" cy="114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/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1" dirty="0"/>
                    <a:t>constant if liquid or solid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617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/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a14:m>
                  <a:r>
                    <a:rPr lang="en-US" sz="1400" b="1" dirty="0"/>
                    <a:t>  if a gas</a:t>
                  </a:r>
                  <a:r>
                    <a:rPr 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D494D3-80DD-794B-8E8D-FDA76260F68F}"/>
                  </a:ext>
                </a:extLst>
              </p:cNvPr>
              <p:cNvSpPr txBox="1"/>
              <p:nvPr/>
            </p:nvSpPr>
            <p:spPr>
              <a:xfrm>
                <a:off x="0" y="-7604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CGI on this focuses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…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D494D3-80DD-794B-8E8D-FDA76260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7604"/>
                <a:ext cx="12192000" cy="461665"/>
              </a:xfrm>
              <a:prstGeom prst="rect">
                <a:avLst/>
              </a:prstGeom>
              <a:blipFill>
                <a:blip r:embed="rId1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1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 along an isochore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AF813-0844-F7CC-59EF-47B6A586F2DD}"/>
              </a:ext>
            </a:extLst>
          </p:cNvPr>
          <p:cNvGrpSpPr/>
          <p:nvPr/>
        </p:nvGrpSpPr>
        <p:grpSpPr>
          <a:xfrm>
            <a:off x="1616334" y="1164702"/>
            <a:ext cx="6907494" cy="3216166"/>
            <a:chOff x="3729340" y="1572475"/>
            <a:chExt cx="6907494" cy="32161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68E28-89CC-C84A-8BC9-2BED91C0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48"/>
            <a:stretch/>
          </p:blipFill>
          <p:spPr>
            <a:xfrm>
              <a:off x="3729340" y="1720459"/>
              <a:ext cx="4257040" cy="30681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/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/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When you add heat to something along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its temperature goes up according to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TDE says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an isochore, we conclude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strike="sngStrike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Which in turn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blipFill>
                <a:blip r:embed="rId5"/>
                <a:stretch>
                  <a:fillRect l="-1691" t="-1033" r="-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/>
              <p:nvPr/>
            </p:nvSpPr>
            <p:spPr>
              <a:xfrm>
                <a:off x="-629439" y="4627727"/>
                <a:ext cx="8353168" cy="127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strike="sngStrike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439" y="4627727"/>
                <a:ext cx="8353168" cy="1270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7BA7EE-7987-0017-53CD-513A32B7F585}"/>
              </a:ext>
            </a:extLst>
          </p:cNvPr>
          <p:cNvCxnSpPr>
            <a:cxnSpLocks/>
          </p:cNvCxnSpPr>
          <p:nvPr/>
        </p:nvCxnSpPr>
        <p:spPr>
          <a:xfrm flipH="1" flipV="1">
            <a:off x="2243000" y="3429000"/>
            <a:ext cx="1026293" cy="4665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 along an isochore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AF813-0844-F7CC-59EF-47B6A586F2DD}"/>
              </a:ext>
            </a:extLst>
          </p:cNvPr>
          <p:cNvGrpSpPr/>
          <p:nvPr/>
        </p:nvGrpSpPr>
        <p:grpSpPr>
          <a:xfrm>
            <a:off x="1616334" y="1164702"/>
            <a:ext cx="6907494" cy="3216166"/>
            <a:chOff x="3729340" y="1572475"/>
            <a:chExt cx="6907494" cy="32161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68E28-89CC-C84A-8BC9-2BED91C0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48"/>
            <a:stretch/>
          </p:blipFill>
          <p:spPr>
            <a:xfrm>
              <a:off x="3729340" y="1720459"/>
              <a:ext cx="4257040" cy="30681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/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/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When you add heat to something along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its temperature goes up according to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TDE says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an isochore, we conclude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strike="sngStrike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Which in turn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blipFill>
                <a:blip r:embed="rId5"/>
                <a:stretch>
                  <a:fillRect l="-1691" t="-1033" r="-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C190F-DDCD-73A8-29BE-AADBBB86A055}"/>
                  </a:ext>
                </a:extLst>
              </p:cNvPr>
              <p:cNvSpPr txBox="1"/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strike="sngStrike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C190F-DDCD-73A8-29BE-AADBBB86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A0294A-F6D6-37B7-F9EC-F361713E5EDC}"/>
              </a:ext>
            </a:extLst>
          </p:cNvPr>
          <p:cNvCxnSpPr>
            <a:cxnSpLocks/>
          </p:cNvCxnSpPr>
          <p:nvPr/>
        </p:nvCxnSpPr>
        <p:spPr>
          <a:xfrm flipH="1" flipV="1">
            <a:off x="2243000" y="3429000"/>
            <a:ext cx="1026293" cy="4665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 along an isochore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AF813-0844-F7CC-59EF-47B6A586F2DD}"/>
              </a:ext>
            </a:extLst>
          </p:cNvPr>
          <p:cNvGrpSpPr/>
          <p:nvPr/>
        </p:nvGrpSpPr>
        <p:grpSpPr>
          <a:xfrm>
            <a:off x="1616334" y="1164702"/>
            <a:ext cx="6907494" cy="3216166"/>
            <a:chOff x="3729340" y="1572475"/>
            <a:chExt cx="6907494" cy="32161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68E28-89CC-C84A-8BC9-2BED91C0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48"/>
            <a:stretch/>
          </p:blipFill>
          <p:spPr>
            <a:xfrm>
              <a:off x="3729340" y="1720459"/>
              <a:ext cx="4257040" cy="30681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/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/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When you add heat to something along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its temperature goes up according to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TDE says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an isochore, we conclude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i="1" strike="sngStrike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Which in turn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3" y="570151"/>
                <a:ext cx="6002158" cy="6148222"/>
              </a:xfrm>
              <a:prstGeom prst="rect">
                <a:avLst/>
              </a:prstGeom>
              <a:blipFill>
                <a:blip r:embed="rId5"/>
                <a:stretch>
                  <a:fillRect l="-1691" t="-1033" r="-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C190F-DDCD-73A8-29BE-AADBBB86A055}"/>
                  </a:ext>
                </a:extLst>
              </p:cNvPr>
              <p:cNvSpPr txBox="1"/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strike="sngStrike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C190F-DDCD-73A8-29BE-AADBBB86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5238A5BB-D9F6-680D-E3D7-67DF51F72FA3}"/>
              </a:ext>
            </a:extLst>
          </p:cNvPr>
          <p:cNvSpPr/>
          <p:nvPr/>
        </p:nvSpPr>
        <p:spPr>
          <a:xfrm rot="5400000">
            <a:off x="2580688" y="4801740"/>
            <a:ext cx="218790" cy="156433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9A905-D08F-F114-AC1B-089A92139F3C}"/>
              </a:ext>
            </a:extLst>
          </p:cNvPr>
          <p:cNvSpPr txBox="1"/>
          <p:nvPr/>
        </p:nvSpPr>
        <p:spPr>
          <a:xfrm>
            <a:off x="741183" y="5749301"/>
            <a:ext cx="391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should probably commit this to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8677D-B7F0-8CEB-E4E3-4669FD98F632}"/>
              </a:ext>
            </a:extLst>
          </p:cNvPr>
          <p:cNvCxnSpPr>
            <a:cxnSpLocks/>
          </p:cNvCxnSpPr>
          <p:nvPr/>
        </p:nvCxnSpPr>
        <p:spPr>
          <a:xfrm flipH="1" flipV="1">
            <a:off x="2243000" y="3429000"/>
            <a:ext cx="1026293" cy="4665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 along an isochore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AF813-0844-F7CC-59EF-47B6A586F2DD}"/>
              </a:ext>
            </a:extLst>
          </p:cNvPr>
          <p:cNvGrpSpPr/>
          <p:nvPr/>
        </p:nvGrpSpPr>
        <p:grpSpPr>
          <a:xfrm>
            <a:off x="1616334" y="1164702"/>
            <a:ext cx="6907494" cy="3216166"/>
            <a:chOff x="3729340" y="1572475"/>
            <a:chExt cx="6907494" cy="32161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68E28-89CC-C84A-8BC9-2BED91C0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048"/>
            <a:stretch/>
          </p:blipFill>
          <p:spPr>
            <a:xfrm>
              <a:off x="3729340" y="1720459"/>
              <a:ext cx="4257040" cy="30681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/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1979650-8FBA-2A45-8137-6EC036B3B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115076"/>
                  <a:ext cx="6147486" cy="6610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48" y="1572475"/>
                  <a:ext cx="6147486" cy="661015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/>
              <p:nvPr/>
            </p:nvSpPr>
            <p:spPr>
              <a:xfrm>
                <a:off x="6033323" y="570151"/>
                <a:ext cx="6002158" cy="5179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about large changes in temperature?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say the heat capacity isn’t strongly temperature-dependent, then … </a:t>
                </a:r>
              </a:p>
              <a:p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6EE-8B34-8317-8519-A6EB439D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3" y="570151"/>
                <a:ext cx="6002158" cy="5179431"/>
              </a:xfrm>
              <a:prstGeom prst="rect">
                <a:avLst/>
              </a:prstGeom>
              <a:blipFill>
                <a:blip r:embed="rId5"/>
                <a:stretch>
                  <a:fillRect l="-1691" t="-14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/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strike="sngStrike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439" y="4627727"/>
                <a:ext cx="8353168" cy="1219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A1E8436-9870-18B4-358E-7E20EA8E8992}"/>
              </a:ext>
            </a:extLst>
          </p:cNvPr>
          <p:cNvGrpSpPr/>
          <p:nvPr/>
        </p:nvGrpSpPr>
        <p:grpSpPr>
          <a:xfrm>
            <a:off x="7372307" y="5734954"/>
            <a:ext cx="3793745" cy="1105788"/>
            <a:chOff x="1420806" y="5474509"/>
            <a:chExt cx="3793745" cy="1105788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E68CD69-1499-3FBB-0C8A-B29BCD54E81A}"/>
                </a:ext>
              </a:extLst>
            </p:cNvPr>
            <p:cNvSpPr/>
            <p:nvPr/>
          </p:nvSpPr>
          <p:spPr>
            <a:xfrm rot="5400000">
              <a:off x="2968866" y="4413560"/>
              <a:ext cx="274791" cy="239668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29ABB9-480E-1C48-77E7-0ACD1C139526}"/>
                </a:ext>
              </a:extLst>
            </p:cNvPr>
            <p:cNvSpPr txBox="1"/>
            <p:nvPr/>
          </p:nvSpPr>
          <p:spPr>
            <a:xfrm>
              <a:off x="1420806" y="5749300"/>
              <a:ext cx="3793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 too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1C14B-EF2F-91E8-7D6C-9959B5FB6F35}"/>
              </a:ext>
            </a:extLst>
          </p:cNvPr>
          <p:cNvCxnSpPr>
            <a:cxnSpLocks/>
          </p:cNvCxnSpPr>
          <p:nvPr/>
        </p:nvCxnSpPr>
        <p:spPr>
          <a:xfrm flipH="1" flipV="1">
            <a:off x="2243000" y="3429000"/>
            <a:ext cx="1026293" cy="4665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542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greater choice, hence more entropy 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BCB8D-0863-A642-9377-F7C57380FC0D}"/>
              </a:ext>
            </a:extLst>
          </p:cNvPr>
          <p:cNvSpPr txBox="1"/>
          <p:nvPr/>
        </p:nvSpPr>
        <p:spPr>
          <a:xfrm>
            <a:off x="1764831" y="5359468"/>
            <a:ext cx="785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T =&gt; wider distribution of speeds =&gt; more possibilities (choices) of how molecules “choose” a speed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175686"/>
            <a:ext cx="358346" cy="914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57851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speeds are </a:t>
            </a:r>
            <a:r>
              <a:rPr lang="en-US" b="1" dirty="0"/>
              <a:t>unavailable</a:t>
            </a:r>
            <a:r>
              <a:rPr lang="en-US" dirty="0"/>
              <a:t> at 500 K</a:t>
            </a:r>
          </a:p>
        </p:txBody>
      </p:sp>
    </p:spTree>
    <p:extLst>
      <p:ext uri="{BB962C8B-B14F-4D97-AF65-F5344CB8AC3E}">
        <p14:creationId xmlns:p14="http://schemas.microsoft.com/office/powerpoint/2010/main" val="12027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542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greater choice, hence more entropy 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027402"/>
            <a:ext cx="358346" cy="9144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0842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available</a:t>
            </a:r>
            <a:r>
              <a:rPr lang="en-US" dirty="0"/>
              <a:t> at 1000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2C6CA-AD3A-26AC-3B93-CD893ABFF3C7}"/>
              </a:ext>
            </a:extLst>
          </p:cNvPr>
          <p:cNvSpPr txBox="1"/>
          <p:nvPr/>
        </p:nvSpPr>
        <p:spPr>
          <a:xfrm>
            <a:off x="1764831" y="5359468"/>
            <a:ext cx="785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T =&gt; wider distribution of speeds =&gt; more possibilities (choices) of how molecules “choose” a speed</a:t>
            </a:r>
          </a:p>
        </p:txBody>
      </p:sp>
    </p:spTree>
    <p:extLst>
      <p:ext uri="{BB962C8B-B14F-4D97-AF65-F5344CB8AC3E}">
        <p14:creationId xmlns:p14="http://schemas.microsoft.com/office/powerpoint/2010/main" val="199487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about isothermal expansion?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4A82F8-6BAB-B94A-9BDF-19BFB972DFF9}"/>
                  </a:ext>
                </a:extLst>
              </p:cNvPr>
              <p:cNvSpPr txBox="1"/>
              <p:nvPr/>
            </p:nvSpPr>
            <p:spPr>
              <a:xfrm>
                <a:off x="6707827" y="4914325"/>
                <a:ext cx="24232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More positional choice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50554"/>
              </a:xfrm>
              <a:prstGeom prst="rect">
                <a:avLst/>
              </a:prstGeom>
              <a:blipFill>
                <a:blip r:embed="rId4"/>
                <a:stretch>
                  <a:fillRect l="-34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1476</Words>
  <Application>Microsoft Macintosh PowerPoint</Application>
  <PresentationFormat>Widescreen</PresentationFormat>
  <Paragraphs>220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148</cp:revision>
  <cp:lastPrinted>2018-10-26T17:57:05Z</cp:lastPrinted>
  <dcterms:created xsi:type="dcterms:W3CDTF">2018-08-07T04:05:17Z</dcterms:created>
  <dcterms:modified xsi:type="dcterms:W3CDTF">2022-11-01T04:56:57Z</dcterms:modified>
</cp:coreProperties>
</file>