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321" r:id="rId2"/>
    <p:sldId id="328" r:id="rId3"/>
    <p:sldId id="330" r:id="rId4"/>
    <p:sldId id="331" r:id="rId5"/>
    <p:sldId id="344" r:id="rId6"/>
    <p:sldId id="319" r:id="rId7"/>
    <p:sldId id="320" r:id="rId8"/>
    <p:sldId id="327" r:id="rId9"/>
    <p:sldId id="340" r:id="rId10"/>
    <p:sldId id="339" r:id="rId11"/>
    <p:sldId id="341" r:id="rId12"/>
    <p:sldId id="342" r:id="rId13"/>
    <p:sldId id="34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67" autoAdjust="0"/>
    <p:restoredTop sz="96405"/>
  </p:normalViewPr>
  <p:slideViewPr>
    <p:cSldViewPr snapToGrid="0" snapToObjects="1">
      <p:cViewPr varScale="1">
        <p:scale>
          <a:sx n="112" d="100"/>
          <a:sy n="112" d="100"/>
        </p:scale>
        <p:origin x="7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7B651-5107-974C-BE12-531296CF6544}" type="datetimeFigureOut">
              <a:rPr lang="en-US" smtClean="0"/>
              <a:t>11/2/22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35018-25BE-3146-A155-7295A57B0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7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7B6E5-B143-9749-948A-EFCB7A2F5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83D5E9-5E8C-C144-94FC-152397ACA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85EA5-846C-194E-B146-7ED489A3C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39E8-D657-2440-8BEF-8DF9922966C4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698DB-86F2-B549-8B78-B457665A1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92F8A-6F08-6A4B-8D1C-D89041326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6DDC-7979-6947-922A-89A97E35E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42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B8867-8A09-5246-9809-84B941531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935C1F-90D7-F64E-A651-731B154F9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1BA9F-A183-CF45-B2EC-3BAD86BB4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39E8-D657-2440-8BEF-8DF9922966C4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6FFF8-D488-414A-8DDE-194372D5A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D6818-C840-9941-9823-8980D9A22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6DDC-7979-6947-922A-89A97E35E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1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DF6046-7636-1B4B-9A5D-3E216E740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FD48D9-309B-9940-9CBC-D57EF647C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ADAC7-EDD0-D44D-9052-06DA73C77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39E8-D657-2440-8BEF-8DF9922966C4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0D996-CF84-4341-9D77-DD69E3983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6BA27-E9E9-3645-B5C4-DF0C3F6ED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6DDC-7979-6947-922A-89A97E35E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77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F59B3-A8EC-F44F-9E1A-887616A6F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BDB46-C3C3-4A48-A2B5-28B1AB329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28BA9-52FB-A846-8F77-A9D64F92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39E8-D657-2440-8BEF-8DF9922966C4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26E69-CAB3-E74A-A78E-E85C2F738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2B836-0AF0-8A43-A567-79EA489D7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6DDC-7979-6947-922A-89A97E35E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42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EAC84-33B4-5746-A587-FD582F4FE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5FFA0-2225-A843-8315-C6D3659E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742B9-B172-8C49-9472-3FB89A506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39E8-D657-2440-8BEF-8DF9922966C4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E7ADB-5D7B-714A-B8D6-268F877B7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58F7-11C8-3B4B-9BBF-D698E6F45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6DDC-7979-6947-922A-89A97E35E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60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58F8C-0834-9E48-84E0-CC1335F83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F8E16-EF40-9A47-B3AB-E04591FD78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17679-7A92-484C-8420-AF00AAC6C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F9870-EEF5-A040-920D-0F20085D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39E8-D657-2440-8BEF-8DF9922966C4}" type="datetimeFigureOut">
              <a:rPr lang="en-US" smtClean="0"/>
              <a:t>11/2/22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36086-8E09-554C-A486-624F2D345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5BF59-5693-6143-9550-F2ED7BECD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6DDC-7979-6947-922A-89A97E35E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25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4A496-F331-5945-AEA0-C4A300C08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0720B-0198-9848-B4F7-9BE132EBC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81C02-3491-9E42-9254-7D3DC76AC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48BE67-05F8-1649-B76B-1D36EB6159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1E42BE-FF55-0044-A571-60B0DC0DDB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1475BB-3541-774D-BA8A-AAD0B97EF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39E8-D657-2440-8BEF-8DF9922966C4}" type="datetimeFigureOut">
              <a:rPr lang="en-US" smtClean="0"/>
              <a:t>11/2/22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AAFA89-A453-FF45-8792-C9A01D9F0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8CEBF4-A0D4-904A-B2A1-E0CF80E2E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6DDC-7979-6947-922A-89A97E35E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49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AC1EE-51A5-F04D-AAC5-0AE2B2BA1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20BBB2-B6D9-E746-909D-C32BD3265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39E8-D657-2440-8BEF-8DF9922966C4}" type="datetimeFigureOut">
              <a:rPr lang="en-US" smtClean="0"/>
              <a:t>11/2/22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B5A9CC-E1B7-AF42-9F1F-91853B0B9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F513FC-7370-1C47-8E0E-3BF4AD57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6DDC-7979-6947-922A-89A97E35E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62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520C06-3753-554A-A3B4-AE3645BA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39E8-D657-2440-8BEF-8DF9922966C4}" type="datetimeFigureOut">
              <a:rPr lang="en-US" smtClean="0"/>
              <a:t>11/2/22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E716AD-7768-EB40-B7E8-EE1591D4F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B04C2-F0B3-FC42-842C-8F7D7495D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6DDC-7979-6947-922A-89A97E35E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78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E277-18C3-164B-95F2-A25C4389B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43FF9-8CDB-4040-AAD5-C6F4033DD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08A54-DB07-FC48-956C-FE1529CF9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306EF-48EA-B549-8AAE-826F20D26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39E8-D657-2440-8BEF-8DF9922966C4}" type="datetimeFigureOut">
              <a:rPr lang="en-US" smtClean="0"/>
              <a:t>11/2/22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D391B-823B-CD49-A900-75CD71F9E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0CF1B-8B52-B446-AA37-8BBEC9892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6DDC-7979-6947-922A-89A97E35E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1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03852-FCD6-CF41-B623-79F4D7D4A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B60EF0-DCE3-BB48-B20D-CC06971AF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1B8E3-DD6C-0D4E-826A-E6A43AE1B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52F7C-2065-5948-8145-AA50437FE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39E8-D657-2440-8BEF-8DF9922966C4}" type="datetimeFigureOut">
              <a:rPr lang="en-US" smtClean="0"/>
              <a:t>11/2/22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D2A90-0B31-A941-B29F-CE0CA48DD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20F11-2123-1F49-BDD3-B432325C0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6DDC-7979-6947-922A-89A97E35E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99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F2024C-85DA-934B-9154-194BD3D5C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EA83A-9DB0-0049-98AA-069E61372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28168-0F12-2E4E-AC34-6A86B18712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639E8-D657-2440-8BEF-8DF9922966C4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675B8-9251-8148-900A-C21383585D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54965-5F60-E349-8E7A-A5A921E54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F6DDC-7979-6947-922A-89A97E35E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89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00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194E8C-B303-244A-9426-3DF6B5B206ED}"/>
              </a:ext>
            </a:extLst>
          </p:cNvPr>
          <p:cNvSpPr txBox="1"/>
          <p:nvPr/>
        </p:nvSpPr>
        <p:spPr>
          <a:xfrm>
            <a:off x="0" y="-3220"/>
            <a:ext cx="9391426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Scope of today’s 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B2D670-FD1C-9744-9FBA-400862CE6324}"/>
              </a:ext>
            </a:extLst>
          </p:cNvPr>
          <p:cNvSpPr txBox="1"/>
          <p:nvPr/>
        </p:nvSpPr>
        <p:spPr>
          <a:xfrm>
            <a:off x="755301" y="934497"/>
            <a:ext cx="106813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Existence check (CGI): testing whether a quantity really is a state function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400" dirty="0"/>
              <a:t>Using the </a:t>
            </a:r>
            <a:r>
              <a:rPr lang="en-US" sz="2400" b="1" dirty="0"/>
              <a:t>cross-integration</a:t>
            </a:r>
            <a:r>
              <a:rPr lang="en-US" sz="2400" dirty="0"/>
              <a:t> method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400" dirty="0"/>
              <a:t>Using the </a:t>
            </a:r>
            <a:r>
              <a:rPr lang="en-US" sz="2400" b="1" dirty="0"/>
              <a:t>cross-derivative</a:t>
            </a:r>
            <a:r>
              <a:rPr lang="en-US" sz="2400" dirty="0"/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1715458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56CF3E-EDBB-E642-B7BD-39ED653EB422}"/>
              </a:ext>
            </a:extLst>
          </p:cNvPr>
          <p:cNvSpPr txBox="1"/>
          <p:nvPr/>
        </p:nvSpPr>
        <p:spPr>
          <a:xfrm>
            <a:off x="-1" y="0"/>
            <a:ext cx="12192001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Numerical cross-integration: the </a:t>
            </a:r>
            <a:r>
              <a:rPr lang="en-US" sz="2400" b="1" i="1" dirty="0"/>
              <a:t>Integrator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1B2C4B-AD51-5957-EEBE-FF92151735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80"/>
          <a:stretch/>
        </p:blipFill>
        <p:spPr>
          <a:xfrm>
            <a:off x="596671" y="1919369"/>
            <a:ext cx="11267774" cy="46696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4E43EA-B456-9046-C88E-86D49D897E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090" b="55524"/>
          <a:stretch/>
        </p:blipFill>
        <p:spPr>
          <a:xfrm>
            <a:off x="1479176" y="739462"/>
            <a:ext cx="3201238" cy="10634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C04DB7-9501-1406-E259-C360838846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600" r="23623"/>
          <a:stretch/>
        </p:blipFill>
        <p:spPr>
          <a:xfrm>
            <a:off x="6589619" y="904795"/>
            <a:ext cx="3201238" cy="830854"/>
          </a:xfrm>
          <a:prstGeom prst="rect">
            <a:avLst/>
          </a:prstGeom>
        </p:spPr>
      </p:pic>
      <p:sp>
        <p:nvSpPr>
          <p:cNvPr id="7" name="Arc 6">
            <a:extLst>
              <a:ext uri="{FF2B5EF4-FFF2-40B4-BE49-F238E27FC236}">
                <a16:creationId xmlns:a16="http://schemas.microsoft.com/office/drawing/2014/main" id="{EA8BAF66-F180-327E-7BE6-484232BFADF1}"/>
              </a:ext>
            </a:extLst>
          </p:cNvPr>
          <p:cNvSpPr/>
          <p:nvPr/>
        </p:nvSpPr>
        <p:spPr>
          <a:xfrm flipH="1">
            <a:off x="470646" y="1320222"/>
            <a:ext cx="1546412" cy="1600200"/>
          </a:xfrm>
          <a:prstGeom prst="arc">
            <a:avLst>
              <a:gd name="adj1" fmla="val 16200000"/>
              <a:gd name="adj2" fmla="val 119898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56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56CF3E-EDBB-E642-B7BD-39ED653EB422}"/>
              </a:ext>
            </a:extLst>
          </p:cNvPr>
          <p:cNvSpPr txBox="1"/>
          <p:nvPr/>
        </p:nvSpPr>
        <p:spPr>
          <a:xfrm>
            <a:off x="-1" y="0"/>
            <a:ext cx="12192001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Numerical cross-integration: the </a:t>
            </a:r>
            <a:r>
              <a:rPr lang="en-US" sz="2400" b="1" i="1" dirty="0"/>
              <a:t>Integrator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1B2C4B-AD51-5957-EEBE-FF92151735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80"/>
          <a:stretch/>
        </p:blipFill>
        <p:spPr>
          <a:xfrm>
            <a:off x="596671" y="1919369"/>
            <a:ext cx="11267774" cy="46696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4E43EA-B456-9046-C88E-86D49D897E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090" b="55524"/>
          <a:stretch/>
        </p:blipFill>
        <p:spPr>
          <a:xfrm>
            <a:off x="1479176" y="739462"/>
            <a:ext cx="3201238" cy="10634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C04DB7-9501-1406-E259-C360838846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600" r="23623"/>
          <a:stretch/>
        </p:blipFill>
        <p:spPr>
          <a:xfrm>
            <a:off x="6589619" y="904795"/>
            <a:ext cx="3201238" cy="830854"/>
          </a:xfrm>
          <a:prstGeom prst="rect">
            <a:avLst/>
          </a:prstGeom>
        </p:spPr>
      </p:pic>
      <p:sp>
        <p:nvSpPr>
          <p:cNvPr id="7" name="Arc 6">
            <a:extLst>
              <a:ext uri="{FF2B5EF4-FFF2-40B4-BE49-F238E27FC236}">
                <a16:creationId xmlns:a16="http://schemas.microsoft.com/office/drawing/2014/main" id="{ED97B695-CAD5-5F1B-52C1-5BDD1415E723}"/>
              </a:ext>
            </a:extLst>
          </p:cNvPr>
          <p:cNvSpPr/>
          <p:nvPr/>
        </p:nvSpPr>
        <p:spPr>
          <a:xfrm flipH="1">
            <a:off x="470646" y="1320222"/>
            <a:ext cx="1546412" cy="1600200"/>
          </a:xfrm>
          <a:prstGeom prst="arc">
            <a:avLst>
              <a:gd name="adj1" fmla="val 16200000"/>
              <a:gd name="adj2" fmla="val 119898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0EE073-EE46-E175-CBB0-4FFED212532C}"/>
              </a:ext>
            </a:extLst>
          </p:cNvPr>
          <p:cNvGrpSpPr/>
          <p:nvPr/>
        </p:nvGrpSpPr>
        <p:grpSpPr>
          <a:xfrm>
            <a:off x="596671" y="3173506"/>
            <a:ext cx="9394494" cy="268941"/>
            <a:chOff x="596671" y="3173506"/>
            <a:chExt cx="9394494" cy="268941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275F9F11-F9C7-7FD5-FF3F-6A165CDDFAFC}"/>
                </a:ext>
              </a:extLst>
            </p:cNvPr>
            <p:cNvSpPr/>
            <p:nvPr/>
          </p:nvSpPr>
          <p:spPr>
            <a:xfrm>
              <a:off x="596671" y="3173506"/>
              <a:ext cx="9394494" cy="268941"/>
            </a:xfrm>
            <a:prstGeom prst="roundRect">
              <a:avLst/>
            </a:prstGeom>
            <a:solidFill>
              <a:schemeClr val="accent1">
                <a:alpha val="3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914232A1-518A-B904-2D2E-4B7EF6E06477}"/>
                </a:ext>
              </a:extLst>
            </p:cNvPr>
            <p:cNvSpPr/>
            <p:nvPr/>
          </p:nvSpPr>
          <p:spPr>
            <a:xfrm>
              <a:off x="3765176" y="3196025"/>
              <a:ext cx="672353" cy="232975"/>
            </a:xfrm>
            <a:prstGeom prst="roundRect">
              <a:avLst/>
            </a:prstGeom>
            <a:solidFill>
              <a:schemeClr val="accent4">
                <a:alpha val="3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66125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56CF3E-EDBB-E642-B7BD-39ED653EB422}"/>
              </a:ext>
            </a:extLst>
          </p:cNvPr>
          <p:cNvSpPr txBox="1"/>
          <p:nvPr/>
        </p:nvSpPr>
        <p:spPr>
          <a:xfrm>
            <a:off x="-1" y="0"/>
            <a:ext cx="12192001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Numerical cross-integration: the </a:t>
            </a:r>
            <a:r>
              <a:rPr lang="en-US" sz="2400" b="1" i="1" dirty="0"/>
              <a:t>Integrator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1B2C4B-AD51-5957-EEBE-FF92151735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80"/>
          <a:stretch/>
        </p:blipFill>
        <p:spPr>
          <a:xfrm>
            <a:off x="596671" y="1919369"/>
            <a:ext cx="11267774" cy="46696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4E43EA-B456-9046-C88E-86D49D897E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090" b="55524"/>
          <a:stretch/>
        </p:blipFill>
        <p:spPr>
          <a:xfrm>
            <a:off x="1479176" y="739462"/>
            <a:ext cx="3201238" cy="10634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C04DB7-9501-1406-E259-C360838846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600" r="23623"/>
          <a:stretch/>
        </p:blipFill>
        <p:spPr>
          <a:xfrm>
            <a:off x="6589619" y="904795"/>
            <a:ext cx="3201238" cy="830854"/>
          </a:xfrm>
          <a:prstGeom prst="rect">
            <a:avLst/>
          </a:prstGeom>
        </p:spPr>
      </p:pic>
      <p:sp>
        <p:nvSpPr>
          <p:cNvPr id="7" name="Arc 6">
            <a:extLst>
              <a:ext uri="{FF2B5EF4-FFF2-40B4-BE49-F238E27FC236}">
                <a16:creationId xmlns:a16="http://schemas.microsoft.com/office/drawing/2014/main" id="{ED97B695-CAD5-5F1B-52C1-5BDD1415E723}"/>
              </a:ext>
            </a:extLst>
          </p:cNvPr>
          <p:cNvSpPr/>
          <p:nvPr/>
        </p:nvSpPr>
        <p:spPr>
          <a:xfrm flipH="1">
            <a:off x="470646" y="1320222"/>
            <a:ext cx="1546412" cy="1600200"/>
          </a:xfrm>
          <a:prstGeom prst="arc">
            <a:avLst>
              <a:gd name="adj1" fmla="val 16200000"/>
              <a:gd name="adj2" fmla="val 119898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DE42A93-E31B-7982-5382-177A4F382BEB}"/>
              </a:ext>
            </a:extLst>
          </p:cNvPr>
          <p:cNvGrpSpPr/>
          <p:nvPr/>
        </p:nvGrpSpPr>
        <p:grpSpPr>
          <a:xfrm>
            <a:off x="587707" y="5127808"/>
            <a:ext cx="9394494" cy="268941"/>
            <a:chOff x="587707" y="5127808"/>
            <a:chExt cx="9394494" cy="268941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4D69AD9A-5444-3B4D-5F72-5CCF09E341BB}"/>
                </a:ext>
              </a:extLst>
            </p:cNvPr>
            <p:cNvSpPr/>
            <p:nvPr/>
          </p:nvSpPr>
          <p:spPr>
            <a:xfrm>
              <a:off x="587707" y="5127808"/>
              <a:ext cx="9394494" cy="268941"/>
            </a:xfrm>
            <a:prstGeom prst="roundRect">
              <a:avLst/>
            </a:prstGeom>
            <a:solidFill>
              <a:schemeClr val="accent1">
                <a:alpha val="3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E07BF7D5-DBD4-072A-B45A-6C240AB19E13}"/>
                </a:ext>
              </a:extLst>
            </p:cNvPr>
            <p:cNvSpPr/>
            <p:nvPr/>
          </p:nvSpPr>
          <p:spPr>
            <a:xfrm>
              <a:off x="4643714" y="5150325"/>
              <a:ext cx="672353" cy="232975"/>
            </a:xfrm>
            <a:prstGeom prst="roundRect">
              <a:avLst/>
            </a:prstGeom>
            <a:solidFill>
              <a:schemeClr val="accent4">
                <a:alpha val="3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34674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56CF3E-EDBB-E642-B7BD-39ED653EB422}"/>
              </a:ext>
            </a:extLst>
          </p:cNvPr>
          <p:cNvSpPr txBox="1"/>
          <p:nvPr/>
        </p:nvSpPr>
        <p:spPr>
          <a:xfrm>
            <a:off x="-1" y="0"/>
            <a:ext cx="12192001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Numerical cross-integration: the </a:t>
            </a:r>
            <a:r>
              <a:rPr lang="en-US" sz="2400" b="1" i="1" dirty="0"/>
              <a:t>Integrator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1B2C4B-AD51-5957-EEBE-FF92151735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80"/>
          <a:stretch/>
        </p:blipFill>
        <p:spPr>
          <a:xfrm>
            <a:off x="596671" y="1919369"/>
            <a:ext cx="11267774" cy="46696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4E43EA-B456-9046-C88E-86D49D897E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090" b="55524"/>
          <a:stretch/>
        </p:blipFill>
        <p:spPr>
          <a:xfrm>
            <a:off x="1479176" y="739462"/>
            <a:ext cx="3201238" cy="10634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C04DB7-9501-1406-E259-C360838846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600" r="23623"/>
          <a:stretch/>
        </p:blipFill>
        <p:spPr>
          <a:xfrm>
            <a:off x="6589619" y="904795"/>
            <a:ext cx="3201238" cy="830854"/>
          </a:xfrm>
          <a:prstGeom prst="rect">
            <a:avLst/>
          </a:prstGeom>
        </p:spPr>
      </p:pic>
      <p:sp>
        <p:nvSpPr>
          <p:cNvPr id="7" name="Arc 6">
            <a:extLst>
              <a:ext uri="{FF2B5EF4-FFF2-40B4-BE49-F238E27FC236}">
                <a16:creationId xmlns:a16="http://schemas.microsoft.com/office/drawing/2014/main" id="{EA8BAF66-F180-327E-7BE6-484232BFADF1}"/>
              </a:ext>
            </a:extLst>
          </p:cNvPr>
          <p:cNvSpPr/>
          <p:nvPr/>
        </p:nvSpPr>
        <p:spPr>
          <a:xfrm flipH="1">
            <a:off x="470646" y="1320222"/>
            <a:ext cx="1546412" cy="1600200"/>
          </a:xfrm>
          <a:prstGeom prst="arc">
            <a:avLst>
              <a:gd name="adj1" fmla="val 16200000"/>
              <a:gd name="adj2" fmla="val 119898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364A8F-7C9A-FCCF-45A6-0E86C531D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1177" y="3304173"/>
            <a:ext cx="1375785" cy="11844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F72EA0-AA5E-C09A-2CB1-5D5C02549D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6009" y="5217459"/>
            <a:ext cx="1226122" cy="1184434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265F301-3E34-BF3D-C08A-BB756F777C4E}"/>
              </a:ext>
            </a:extLst>
          </p:cNvPr>
          <p:cNvGrpSpPr/>
          <p:nvPr/>
        </p:nvGrpSpPr>
        <p:grpSpPr>
          <a:xfrm>
            <a:off x="596671" y="3173506"/>
            <a:ext cx="9394494" cy="268941"/>
            <a:chOff x="596671" y="3173506"/>
            <a:chExt cx="9394494" cy="268941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B91D4B73-6C4B-BE43-AB91-EED9CDBB3D13}"/>
                </a:ext>
              </a:extLst>
            </p:cNvPr>
            <p:cNvSpPr/>
            <p:nvPr/>
          </p:nvSpPr>
          <p:spPr>
            <a:xfrm>
              <a:off x="596671" y="3173506"/>
              <a:ext cx="9394494" cy="268941"/>
            </a:xfrm>
            <a:prstGeom prst="roundRect">
              <a:avLst/>
            </a:prstGeom>
            <a:solidFill>
              <a:schemeClr val="accent1">
                <a:alpha val="3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CE70E7E-986A-F2DA-1ED7-9FBF4CCF052A}"/>
                </a:ext>
              </a:extLst>
            </p:cNvPr>
            <p:cNvSpPr/>
            <p:nvPr/>
          </p:nvSpPr>
          <p:spPr>
            <a:xfrm>
              <a:off x="3765176" y="3196025"/>
              <a:ext cx="672353" cy="232975"/>
            </a:xfrm>
            <a:prstGeom prst="roundRect">
              <a:avLst/>
            </a:prstGeom>
            <a:solidFill>
              <a:schemeClr val="accent4">
                <a:alpha val="3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4840404-04DE-EAC0-2A2D-353F9037B8C1}"/>
              </a:ext>
            </a:extLst>
          </p:cNvPr>
          <p:cNvGrpSpPr/>
          <p:nvPr/>
        </p:nvGrpSpPr>
        <p:grpSpPr>
          <a:xfrm>
            <a:off x="587707" y="5127808"/>
            <a:ext cx="9394494" cy="268941"/>
            <a:chOff x="587707" y="5127808"/>
            <a:chExt cx="9394494" cy="268941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56FBE87C-EE1A-4C87-0EEE-FC86F954E79B}"/>
                </a:ext>
              </a:extLst>
            </p:cNvPr>
            <p:cNvSpPr/>
            <p:nvPr/>
          </p:nvSpPr>
          <p:spPr>
            <a:xfrm>
              <a:off x="587707" y="5127808"/>
              <a:ext cx="9394494" cy="268941"/>
            </a:xfrm>
            <a:prstGeom prst="roundRect">
              <a:avLst/>
            </a:prstGeom>
            <a:solidFill>
              <a:schemeClr val="accent1">
                <a:alpha val="3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270FB9A-221F-5A42-D0C3-67792D984D27}"/>
                </a:ext>
              </a:extLst>
            </p:cNvPr>
            <p:cNvSpPr/>
            <p:nvPr/>
          </p:nvSpPr>
          <p:spPr>
            <a:xfrm>
              <a:off x="4643714" y="5150325"/>
              <a:ext cx="672353" cy="232975"/>
            </a:xfrm>
            <a:prstGeom prst="roundRect">
              <a:avLst/>
            </a:prstGeom>
            <a:solidFill>
              <a:schemeClr val="accent4">
                <a:alpha val="3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66693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-1" y="-3220"/>
            <a:ext cx="12192001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Existence check: How to tell whether a state function actually exists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29844E-AECB-0C45-B5F9-206403CF14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956"/>
          <a:stretch/>
        </p:blipFill>
        <p:spPr>
          <a:xfrm>
            <a:off x="-1" y="604533"/>
            <a:ext cx="11283021" cy="16921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F7727C-9EB1-BA4C-AFB1-72211FE609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945"/>
          <a:stretch/>
        </p:blipFill>
        <p:spPr>
          <a:xfrm>
            <a:off x="70385" y="3209300"/>
            <a:ext cx="4102454" cy="2073388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9B64A89B-E33F-F94D-9367-45415D9D9E7B}"/>
              </a:ext>
            </a:extLst>
          </p:cNvPr>
          <p:cNvGrpSpPr/>
          <p:nvPr/>
        </p:nvGrpSpPr>
        <p:grpSpPr>
          <a:xfrm>
            <a:off x="4470129" y="4633024"/>
            <a:ext cx="2909820" cy="2077771"/>
            <a:chOff x="4470129" y="4633024"/>
            <a:chExt cx="2909820" cy="207777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C7009BA-CEA4-794F-BCBE-F0AC4D466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70129" y="4633024"/>
              <a:ext cx="2909820" cy="207777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8DF7391-7E5B-584B-BE7B-5FE4C0DD5F35}"/>
                    </a:ext>
                  </a:extLst>
                </p:cNvPr>
                <p:cNvSpPr txBox="1"/>
                <p:nvPr/>
              </p:nvSpPr>
              <p:spPr>
                <a:xfrm>
                  <a:off x="4975915" y="4939656"/>
                  <a:ext cx="9491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8DF7391-7E5B-584B-BE7B-5FE4C0DD5F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5915" y="4939656"/>
                  <a:ext cx="949124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316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934EEB7-E2D5-084A-83EA-8927D799BA16}"/>
              </a:ext>
            </a:extLst>
          </p:cNvPr>
          <p:cNvGrpSpPr/>
          <p:nvPr/>
        </p:nvGrpSpPr>
        <p:grpSpPr>
          <a:xfrm>
            <a:off x="3885987" y="2501205"/>
            <a:ext cx="4102454" cy="1855589"/>
            <a:chOff x="3885987" y="2501205"/>
            <a:chExt cx="4102454" cy="185558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A82DAC0-E356-AD4F-906B-CE44ECB56D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9273" b="16065"/>
            <a:stretch/>
          </p:blipFill>
          <p:spPr>
            <a:xfrm>
              <a:off x="3885987" y="2501205"/>
              <a:ext cx="4102454" cy="185558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B09D545-ECA7-8843-BCD2-8DC4ABDD20BA}"/>
                    </a:ext>
                  </a:extLst>
                </p:cNvPr>
                <p:cNvSpPr txBox="1"/>
                <p:nvPr/>
              </p:nvSpPr>
              <p:spPr>
                <a:xfrm>
                  <a:off x="4975915" y="2628274"/>
                  <a:ext cx="9491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B09D545-ECA7-8843-BCD2-8DC4ABDD20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5915" y="2628274"/>
                  <a:ext cx="949124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A97AC2E-287E-AD4D-A70E-174E34019840}"/>
              </a:ext>
            </a:extLst>
          </p:cNvPr>
          <p:cNvGrpSpPr/>
          <p:nvPr/>
        </p:nvGrpSpPr>
        <p:grpSpPr>
          <a:xfrm>
            <a:off x="7988441" y="2812940"/>
            <a:ext cx="3608328" cy="3024130"/>
            <a:chOff x="7988441" y="3049231"/>
            <a:chExt cx="3608328" cy="3024130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7CBE4ACD-E373-784A-8B7E-01F84FF1118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213" t="10592" r="7533" b="7549"/>
            <a:stretch/>
          </p:blipFill>
          <p:spPr bwMode="auto">
            <a:xfrm>
              <a:off x="7988441" y="3049231"/>
              <a:ext cx="3608328" cy="3024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F24DF6D-9CA3-5B44-8225-C98860AE0F5C}"/>
                    </a:ext>
                  </a:extLst>
                </p:cNvPr>
                <p:cNvSpPr txBox="1"/>
                <p:nvPr/>
              </p:nvSpPr>
              <p:spPr>
                <a:xfrm>
                  <a:off x="8843481" y="3332793"/>
                  <a:ext cx="9491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F24DF6D-9CA3-5B44-8225-C98860AE0F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3481" y="3332793"/>
                  <a:ext cx="949124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34288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-1" y="-3220"/>
            <a:ext cx="12192001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Existence check: How to tell whether a state function actually exists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29844E-AECB-0C45-B5F9-206403CF14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044" b="23149"/>
          <a:stretch/>
        </p:blipFill>
        <p:spPr>
          <a:xfrm>
            <a:off x="46298" y="694409"/>
            <a:ext cx="10704287" cy="14005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BE3E25-2EBC-8242-90AE-72985B83C4BA}"/>
                  </a:ext>
                </a:extLst>
              </p:cNvPr>
              <p:cNvSpPr txBox="1"/>
              <p:nvPr/>
            </p:nvSpPr>
            <p:spPr>
              <a:xfrm>
                <a:off x="775503" y="5408877"/>
                <a:ext cx="486908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Measuring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400" dirty="0"/>
                  <a:t> with a differential scanning calorimeter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BE3E25-2EBC-8242-90AE-72985B83C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03" y="5408877"/>
                <a:ext cx="4869084" cy="830997"/>
              </a:xfrm>
              <a:prstGeom prst="rect">
                <a:avLst/>
              </a:prstGeom>
              <a:blipFill>
                <a:blip r:embed="rId3"/>
                <a:stretch>
                  <a:fillRect l="-1818" t="-4478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6" name="Picture 6" descr="Differential Scanning Calorimeter (DSC) from METTLER TOLEDO - YouTube">
            <a:extLst>
              <a:ext uri="{FF2B5EF4-FFF2-40B4-BE49-F238E27FC236}">
                <a16:creationId xmlns:a16="http://schemas.microsoft.com/office/drawing/2014/main" id="{6D625424-D214-834C-A911-E2FE9E86E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40" y="2723549"/>
            <a:ext cx="4747118" cy="267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92E2DC51-AC35-734F-8D53-F08070840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583" y="2458220"/>
            <a:ext cx="3303497" cy="2975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0FE0F0-3879-E546-9E64-113CC05D5681}"/>
                  </a:ext>
                </a:extLst>
              </p:cNvPr>
              <p:cNvSpPr txBox="1"/>
              <p:nvPr/>
            </p:nvSpPr>
            <p:spPr>
              <a:xfrm>
                <a:off x="6095999" y="5589366"/>
                <a:ext cx="48690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Measuring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0FE0F0-3879-E546-9E64-113CC05D5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5589366"/>
                <a:ext cx="4869084" cy="461665"/>
              </a:xfrm>
              <a:prstGeom prst="rect">
                <a:avLst/>
              </a:prstGeom>
              <a:blipFill>
                <a:blip r:embed="rId6"/>
                <a:stretch>
                  <a:fillRect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2124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-1" y="-3220"/>
            <a:ext cx="12192001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Existence check: How to tell whether a state function actually exists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29844E-AECB-0C45-B5F9-206403CF14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442"/>
          <a:stretch/>
        </p:blipFill>
        <p:spPr>
          <a:xfrm>
            <a:off x="0" y="858431"/>
            <a:ext cx="10704287" cy="8823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B489AE-E997-6445-BCF6-5695F39819B9}"/>
              </a:ext>
            </a:extLst>
          </p:cNvPr>
          <p:cNvSpPr txBox="1"/>
          <p:nvPr/>
        </p:nvSpPr>
        <p:spPr>
          <a:xfrm>
            <a:off x="868101" y="2095018"/>
            <a:ext cx="9306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 Cross-integration test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 Cross-derivative test</a:t>
            </a:r>
          </a:p>
        </p:txBody>
      </p:sp>
    </p:spTree>
    <p:extLst>
      <p:ext uri="{BB962C8B-B14F-4D97-AF65-F5344CB8AC3E}">
        <p14:creationId xmlns:p14="http://schemas.microsoft.com/office/powerpoint/2010/main" val="3169526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-1" y="-3220"/>
            <a:ext cx="12192001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Existence check: How to tell whether a state function actually exists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29844E-AECB-0C45-B5F9-206403CF14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442"/>
          <a:stretch/>
        </p:blipFill>
        <p:spPr>
          <a:xfrm>
            <a:off x="0" y="858431"/>
            <a:ext cx="10704287" cy="8823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B489AE-E997-6445-BCF6-5695F39819B9}"/>
              </a:ext>
            </a:extLst>
          </p:cNvPr>
          <p:cNvSpPr txBox="1"/>
          <p:nvPr/>
        </p:nvSpPr>
        <p:spPr>
          <a:xfrm>
            <a:off x="868101" y="2095018"/>
            <a:ext cx="9306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 Cross-integration test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 Cross-derivative test</a:t>
            </a:r>
          </a:p>
        </p:txBody>
      </p:sp>
    </p:spTree>
    <p:extLst>
      <p:ext uri="{BB962C8B-B14F-4D97-AF65-F5344CB8AC3E}">
        <p14:creationId xmlns:p14="http://schemas.microsoft.com/office/powerpoint/2010/main" val="685555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1705087" y="6117328"/>
            <a:ext cx="9391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Integrate over </a:t>
            </a:r>
            <a:r>
              <a:rPr lang="en-US" sz="2400" b="1" dirty="0"/>
              <a:t>temperature</a:t>
            </a:r>
            <a:r>
              <a:rPr lang="en-US" sz="2400" dirty="0"/>
              <a:t> </a:t>
            </a:r>
            <a:r>
              <a:rPr lang="en-US" sz="2400" b="1" dirty="0"/>
              <a:t>first</a:t>
            </a:r>
            <a:r>
              <a:rPr lang="en-US" sz="2400" dirty="0"/>
              <a:t>, then </a:t>
            </a:r>
            <a:r>
              <a:rPr lang="en-US" sz="2400" b="1" dirty="0"/>
              <a:t>pressure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EA42F9-45D2-2845-865A-535B60527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88" y="837331"/>
            <a:ext cx="5253412" cy="41513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1D4257-E988-1D46-8FFB-3815BBA3D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692" y="1248032"/>
            <a:ext cx="4727311" cy="3582648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985ACF1-3C69-AE4B-8843-9CDD9C8DDFCF}"/>
              </a:ext>
            </a:extLst>
          </p:cNvPr>
          <p:cNvCxnSpPr/>
          <p:nvPr/>
        </p:nvCxnSpPr>
        <p:spPr>
          <a:xfrm>
            <a:off x="1025611" y="3904735"/>
            <a:ext cx="2150075" cy="55605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680428-D996-4444-9C2A-34E67C53F913}"/>
              </a:ext>
            </a:extLst>
          </p:cNvPr>
          <p:cNvCxnSpPr>
            <a:cxnSpLocks/>
          </p:cNvCxnSpPr>
          <p:nvPr/>
        </p:nvCxnSpPr>
        <p:spPr>
          <a:xfrm flipV="1">
            <a:off x="8813928" y="3585882"/>
            <a:ext cx="1172754" cy="874907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30EB021-3F23-9C44-8D13-47294164EA64}"/>
              </a:ext>
            </a:extLst>
          </p:cNvPr>
          <p:cNvGrpSpPr/>
          <p:nvPr/>
        </p:nvGrpSpPr>
        <p:grpSpPr>
          <a:xfrm>
            <a:off x="296489" y="4349742"/>
            <a:ext cx="11599022" cy="1582339"/>
            <a:chOff x="296489" y="4349742"/>
            <a:chExt cx="11599022" cy="15823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620F1B1-86C1-0E4A-B7A5-384275FEC475}"/>
                    </a:ext>
                  </a:extLst>
                </p:cNvPr>
                <p:cNvSpPr txBox="1"/>
                <p:nvPr/>
              </p:nvSpPr>
              <p:spPr>
                <a:xfrm>
                  <a:off x="296489" y="4988686"/>
                  <a:ext cx="4305604" cy="8860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𝑛𝑖𝑡𝑖𝑎𝑙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 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𝑑𝑇</m:t>
                            </m:r>
                          </m:e>
                        </m:nary>
                      </m:oMath>
                    </m:oMathPara>
                  </a14:m>
                  <a:endParaRPr lang="en-US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620F1B1-86C1-0E4A-B7A5-384275FEC4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489" y="4988686"/>
                  <a:ext cx="4305604" cy="886012"/>
                </a:xfrm>
                <a:prstGeom prst="rect">
                  <a:avLst/>
                </a:prstGeom>
                <a:blipFill>
                  <a:blip r:embed="rId4"/>
                  <a:stretch>
                    <a:fillRect l="-8529" t="-169014" b="-2450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4E2BE38-9C36-6047-B918-3EFDBB8B4EE2}"/>
                    </a:ext>
                  </a:extLst>
                </p:cNvPr>
                <p:cNvSpPr txBox="1"/>
                <p:nvPr/>
              </p:nvSpPr>
              <p:spPr>
                <a:xfrm>
                  <a:off x="7168200" y="4996632"/>
                  <a:ext cx="4727311" cy="9354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nary>
                          <m:nary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𝑓𝑖𝑛𝑎𝑙</m:t>
                            </m:r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𝑉𝑑𝑃</m:t>
                            </m:r>
                          </m:e>
                        </m:nary>
                      </m:oMath>
                    </m:oMathPara>
                  </a14:m>
                  <a:endParaRPr lang="en-US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4E2BE38-9C36-6047-B918-3EFDBB8B4E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8200" y="4996632"/>
                  <a:ext cx="4727311" cy="935449"/>
                </a:xfrm>
                <a:prstGeom prst="rect">
                  <a:avLst/>
                </a:prstGeom>
                <a:blipFill>
                  <a:blip r:embed="rId5"/>
                  <a:stretch>
                    <a:fillRect l="-1877" t="-156000" b="-23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AB43422-EAB1-844B-BFB9-D2284D1AF526}"/>
                </a:ext>
              </a:extLst>
            </p:cNvPr>
            <p:cNvGrpSpPr/>
            <p:nvPr/>
          </p:nvGrpSpPr>
          <p:grpSpPr>
            <a:xfrm>
              <a:off x="2228079" y="5101084"/>
              <a:ext cx="6147486" cy="830997"/>
              <a:chOff x="2228079" y="5101084"/>
              <a:chExt cx="6147486" cy="8309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815106CC-17B9-ED49-8666-0929F8CF93D2}"/>
                      </a:ext>
                    </a:extLst>
                  </p:cNvPr>
                  <p:cNvSpPr txBox="1"/>
                  <p:nvPr/>
                </p:nvSpPr>
                <p:spPr>
                  <a:xfrm>
                    <a:off x="2228079" y="5101084"/>
                    <a:ext cx="6147486" cy="83099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en-US" sz="2400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815106CC-17B9-ED49-8666-0929F8CF93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28079" y="5101084"/>
                    <a:ext cx="6147486" cy="83099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BD78B184-BC4F-B649-A1C6-67B93F1D1BFE}"/>
                  </a:ext>
                </a:extLst>
              </p:cNvPr>
              <p:cNvCxnSpPr/>
              <p:nvPr/>
            </p:nvCxnSpPr>
            <p:spPr>
              <a:xfrm>
                <a:off x="3593555" y="5485120"/>
                <a:ext cx="674370" cy="11840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612F1738-497A-A046-B03D-54D2956ACF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00800" y="5574547"/>
                <a:ext cx="573437" cy="17286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B774D74-BC7F-C243-AA68-38DF37E79E68}"/>
                </a:ext>
              </a:extLst>
            </p:cNvPr>
            <p:cNvSpPr txBox="1"/>
            <p:nvPr/>
          </p:nvSpPr>
          <p:spPr>
            <a:xfrm>
              <a:off x="3175686" y="4368129"/>
              <a:ext cx="48044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solidFill>
                    <a:srgbClr val="7030A0"/>
                  </a:solidFill>
                </a:rPr>
                <a:t>*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25F77EA-F587-7F4D-A50F-30E4DBE467B1}"/>
                </a:ext>
              </a:extLst>
            </p:cNvPr>
            <p:cNvSpPr txBox="1"/>
            <p:nvPr/>
          </p:nvSpPr>
          <p:spPr>
            <a:xfrm>
              <a:off x="8813928" y="4349742"/>
              <a:ext cx="48044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solidFill>
                    <a:srgbClr val="7030A0"/>
                  </a:solidFill>
                </a:rPr>
                <a:t>*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2B8A461-8254-214D-B11F-A701689D3358}"/>
              </a:ext>
            </a:extLst>
          </p:cNvPr>
          <p:cNvSpPr txBox="1"/>
          <p:nvPr/>
        </p:nvSpPr>
        <p:spPr>
          <a:xfrm>
            <a:off x="-1" y="-3220"/>
            <a:ext cx="12192001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 cross-integration test for existence</a:t>
            </a:r>
          </a:p>
        </p:txBody>
      </p:sp>
    </p:spTree>
    <p:extLst>
      <p:ext uri="{BB962C8B-B14F-4D97-AF65-F5344CB8AC3E}">
        <p14:creationId xmlns:p14="http://schemas.microsoft.com/office/powerpoint/2010/main" val="2632956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1400287" y="6148208"/>
            <a:ext cx="9391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Or: integrate over </a:t>
            </a:r>
            <a:r>
              <a:rPr lang="en-US" sz="2400" b="1" dirty="0"/>
              <a:t>pressure first</a:t>
            </a:r>
            <a:r>
              <a:rPr lang="en-US" sz="2400" dirty="0"/>
              <a:t>, then </a:t>
            </a:r>
            <a:r>
              <a:rPr lang="en-US" sz="2400" b="1" dirty="0"/>
              <a:t>temperature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EA42F9-45D2-2845-865A-535B60527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88" y="837331"/>
            <a:ext cx="5253412" cy="41513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1D4257-E988-1D46-8FFB-3815BBA3D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692" y="1248032"/>
            <a:ext cx="4727311" cy="3582648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985ACF1-3C69-AE4B-8843-9CDD9C8DDFCF}"/>
              </a:ext>
            </a:extLst>
          </p:cNvPr>
          <p:cNvCxnSpPr>
            <a:cxnSpLocks/>
          </p:cNvCxnSpPr>
          <p:nvPr/>
        </p:nvCxnSpPr>
        <p:spPr>
          <a:xfrm flipV="1">
            <a:off x="1025611" y="3585882"/>
            <a:ext cx="494270" cy="318853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680428-D996-4444-9C2A-34E67C53F913}"/>
              </a:ext>
            </a:extLst>
          </p:cNvPr>
          <p:cNvCxnSpPr>
            <a:cxnSpLocks/>
          </p:cNvCxnSpPr>
          <p:nvPr/>
        </p:nvCxnSpPr>
        <p:spPr>
          <a:xfrm>
            <a:off x="8971005" y="3336324"/>
            <a:ext cx="1006798" cy="270153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F9AD8DE-4E96-B040-BAA2-5EC630E02C91}"/>
                  </a:ext>
                </a:extLst>
              </p:cNvPr>
              <p:cNvSpPr txBox="1"/>
              <p:nvPr/>
            </p:nvSpPr>
            <p:spPr>
              <a:xfrm>
                <a:off x="7259251" y="4995909"/>
                <a:ext cx="4305604" cy="931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𝑓𝑖𝑛𝑎𝑙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F9AD8DE-4E96-B040-BAA2-5EC630E02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251" y="4995909"/>
                <a:ext cx="4305604" cy="931730"/>
              </a:xfrm>
              <a:prstGeom prst="rect">
                <a:avLst/>
              </a:prstGeom>
              <a:blipFill>
                <a:blip r:embed="rId4"/>
                <a:stretch>
                  <a:fillRect l="-8529" t="-158108" b="-236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B777B02-EDC5-304D-9003-FEF80737E798}"/>
                  </a:ext>
                </a:extLst>
              </p:cNvPr>
              <p:cNvSpPr txBox="1"/>
              <p:nvPr/>
            </p:nvSpPr>
            <p:spPr>
              <a:xfrm>
                <a:off x="407226" y="4981148"/>
                <a:ext cx="4727311" cy="896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𝑖𝑛𝑖𝑡𝑖𝑎𝑙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𝑉𝑑𝑃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B777B02-EDC5-304D-9003-FEF80737E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226" y="4981148"/>
                <a:ext cx="4727311" cy="896656"/>
              </a:xfrm>
              <a:prstGeom prst="rect">
                <a:avLst/>
              </a:prstGeom>
              <a:blipFill>
                <a:blip r:embed="rId5"/>
                <a:stretch>
                  <a:fillRect l="-2145" t="-170423" b="-243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02FE21B1-5BB1-1748-9267-357335AAB214}"/>
              </a:ext>
            </a:extLst>
          </p:cNvPr>
          <p:cNvGrpSpPr/>
          <p:nvPr/>
        </p:nvGrpSpPr>
        <p:grpSpPr>
          <a:xfrm>
            <a:off x="2228079" y="5101084"/>
            <a:ext cx="6147486" cy="830997"/>
            <a:chOff x="2228079" y="5101084"/>
            <a:chExt cx="6147486" cy="8309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924663A-FC78-9A41-8872-9AF07920F448}"/>
                    </a:ext>
                  </a:extLst>
                </p:cNvPr>
                <p:cNvSpPr txBox="1"/>
                <p:nvPr/>
              </p:nvSpPr>
              <p:spPr>
                <a:xfrm>
                  <a:off x="2228079" y="5101084"/>
                  <a:ext cx="6147486" cy="83099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924663A-FC78-9A41-8872-9AF07920F4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8079" y="5101084"/>
                  <a:ext cx="6147486" cy="83099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980332A-3C95-4945-81D7-E947EA85C26E}"/>
                </a:ext>
              </a:extLst>
            </p:cNvPr>
            <p:cNvCxnSpPr/>
            <p:nvPr/>
          </p:nvCxnSpPr>
          <p:spPr>
            <a:xfrm>
              <a:off x="3593555" y="5485120"/>
              <a:ext cx="674370" cy="1184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2CA396D-96B1-DB43-A418-D7E158A8FE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00800" y="5574547"/>
              <a:ext cx="573437" cy="1728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5741657-416E-F647-8874-C59E357A0854}"/>
              </a:ext>
            </a:extLst>
          </p:cNvPr>
          <p:cNvSpPr txBox="1"/>
          <p:nvPr/>
        </p:nvSpPr>
        <p:spPr>
          <a:xfrm>
            <a:off x="-1" y="-3220"/>
            <a:ext cx="12192001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 cross-integration test for existence</a:t>
            </a:r>
          </a:p>
        </p:txBody>
      </p:sp>
    </p:spTree>
    <p:extLst>
      <p:ext uri="{BB962C8B-B14F-4D97-AF65-F5344CB8AC3E}">
        <p14:creationId xmlns:p14="http://schemas.microsoft.com/office/powerpoint/2010/main" val="2069709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108283" y="6184574"/>
            <a:ext cx="12192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get the </a:t>
            </a:r>
            <a:r>
              <a:rPr lang="en-US" sz="2400" b="1" dirty="0"/>
              <a:t>same S(T,P) regardless of the order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6C86A1-C30E-7347-AE1F-128E7F0F60AC}"/>
                  </a:ext>
                </a:extLst>
              </p:cNvPr>
              <p:cNvSpPr txBox="1"/>
              <p:nvPr/>
            </p:nvSpPr>
            <p:spPr>
              <a:xfrm>
                <a:off x="2228079" y="5101084"/>
                <a:ext cx="614748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6C86A1-C30E-7347-AE1F-128E7F0F6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079" y="5101084"/>
                <a:ext cx="6147486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2">
            <a:extLst>
              <a:ext uri="{FF2B5EF4-FFF2-40B4-BE49-F238E27FC236}">
                <a16:creationId xmlns:a16="http://schemas.microsoft.com/office/drawing/2014/main" id="{CED9F845-B1C7-3F44-BE1E-2DA662640D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2" b="7549"/>
          <a:stretch/>
        </p:blipFill>
        <p:spPr bwMode="auto">
          <a:xfrm>
            <a:off x="1690804" y="586185"/>
            <a:ext cx="6864260" cy="4214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255D6B-DFD0-F539-DC10-C4CF661DE3FD}"/>
              </a:ext>
            </a:extLst>
          </p:cNvPr>
          <p:cNvSpPr txBox="1"/>
          <p:nvPr/>
        </p:nvSpPr>
        <p:spPr>
          <a:xfrm>
            <a:off x="-1" y="-3220"/>
            <a:ext cx="12192001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 cross-integration test for existence</a:t>
            </a:r>
          </a:p>
        </p:txBody>
      </p:sp>
    </p:spTree>
    <p:extLst>
      <p:ext uri="{BB962C8B-B14F-4D97-AF65-F5344CB8AC3E}">
        <p14:creationId xmlns:p14="http://schemas.microsoft.com/office/powerpoint/2010/main" val="2746240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56CF3E-EDBB-E642-B7BD-39ED653EB422}"/>
              </a:ext>
            </a:extLst>
          </p:cNvPr>
          <p:cNvSpPr txBox="1"/>
          <p:nvPr/>
        </p:nvSpPr>
        <p:spPr>
          <a:xfrm>
            <a:off x="-1" y="0"/>
            <a:ext cx="12192001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 cross-integration test for existence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4E43EA-B456-9046-C88E-86D49D897E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090" b="55524"/>
          <a:stretch/>
        </p:blipFill>
        <p:spPr>
          <a:xfrm>
            <a:off x="1479176" y="739462"/>
            <a:ext cx="3201238" cy="10634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C04DB7-9501-1406-E259-C360838846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600" r="23623"/>
          <a:stretch/>
        </p:blipFill>
        <p:spPr>
          <a:xfrm>
            <a:off x="6589619" y="904795"/>
            <a:ext cx="3201238" cy="8308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1BA9F1-38E0-49FA-3030-09DEB8A6AAAE}"/>
                  </a:ext>
                </a:extLst>
              </p:cNvPr>
              <p:cNvSpPr txBox="1"/>
              <p:nvPr/>
            </p:nvSpPr>
            <p:spPr>
              <a:xfrm>
                <a:off x="1129553" y="1974184"/>
                <a:ext cx="4787153" cy="2243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Is there a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sz="2400" dirty="0"/>
                  <a:t> whose slopes are: </a:t>
                </a:r>
              </a:p>
              <a:p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/>
                  <a:t> (in the temperature direction)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den>
                    </m:f>
                  </m:oMath>
                </a14:m>
                <a:r>
                  <a:rPr lang="en-US" sz="2400" dirty="0"/>
                  <a:t> (in the pressure direction?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1BA9F1-38E0-49FA-3030-09DEB8A6A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553" y="1974184"/>
                <a:ext cx="4787153" cy="2243435"/>
              </a:xfrm>
              <a:prstGeom prst="rect">
                <a:avLst/>
              </a:prstGeom>
              <a:blipFill>
                <a:blip r:embed="rId3"/>
                <a:stretch>
                  <a:fillRect l="-1847" t="-1685" b="-1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B14125-D03F-267B-36D5-0849A9849EBF}"/>
                  </a:ext>
                </a:extLst>
              </p:cNvPr>
              <p:cNvSpPr txBox="1"/>
              <p:nvPr/>
            </p:nvSpPr>
            <p:spPr>
              <a:xfrm>
                <a:off x="6714565" y="1974184"/>
                <a:ext cx="4787153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Is there a function B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sz="2400" dirty="0"/>
                  <a:t> whose slopes are: </a:t>
                </a:r>
              </a:p>
              <a:p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 (in the temperature direction)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 (in the pressure direction?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B14125-D03F-267B-36D5-0849A9849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565" y="1974184"/>
                <a:ext cx="4787153" cy="1938992"/>
              </a:xfrm>
              <a:prstGeom prst="rect">
                <a:avLst/>
              </a:prstGeom>
              <a:blipFill>
                <a:blip r:embed="rId4"/>
                <a:stretch>
                  <a:fillRect l="-1852" t="-1948" b="-5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5213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275</Words>
  <Application>Microsoft Macintosh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59</cp:revision>
  <dcterms:created xsi:type="dcterms:W3CDTF">2021-11-02T20:59:11Z</dcterms:created>
  <dcterms:modified xsi:type="dcterms:W3CDTF">2022-11-02T17:31:52Z</dcterms:modified>
</cp:coreProperties>
</file>