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13" r:id="rId2"/>
    <p:sldId id="315" r:id="rId3"/>
    <p:sldId id="316" r:id="rId4"/>
    <p:sldId id="317" r:id="rId5"/>
    <p:sldId id="280" r:id="rId6"/>
    <p:sldId id="343" r:id="rId7"/>
    <p:sldId id="273" r:id="rId8"/>
    <p:sldId id="338" r:id="rId9"/>
    <p:sldId id="347" r:id="rId10"/>
    <p:sldId id="346" r:id="rId11"/>
    <p:sldId id="348" r:id="rId12"/>
    <p:sldId id="34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/>
    <p:restoredTop sz="96405"/>
  </p:normalViewPr>
  <p:slideViewPr>
    <p:cSldViewPr snapToGrid="0" snapToObjects="1">
      <p:cViewPr>
        <p:scale>
          <a:sx n="96" d="100"/>
          <a:sy n="96" d="100"/>
        </p:scale>
        <p:origin x="968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2C55F-A764-FC44-BEEE-D7C4EE71CF9B}" type="datetimeFigureOut">
              <a:rPr lang="en-US" smtClean="0"/>
              <a:t>11/4/22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BFE5B-39E0-E946-A2B0-503E8D947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66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10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02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40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7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31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62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DAEAE-9380-E944-B8FB-BA1C7F70F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B660F-C7FA-FD4B-9125-440DD77CA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70AC7-35E0-804C-83C2-2FCF68B7A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FD4A-6E0D-1944-BA5F-1755D1A7DD7B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12328-6AE1-D649-A994-8ED4E1F7A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DA7EC-971F-1841-B9BC-E9CB596E2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522F-1145-5147-8D77-B46264708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8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46E2D-2C6E-5B4B-AEE1-7BDAB3DD0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3D927-F1E1-1945-8A7D-548A36ADD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2AAA9-DA94-7045-B335-79DBA0ED3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FD4A-6E0D-1944-BA5F-1755D1A7DD7B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22B07-893F-D24F-A5D9-C55A33EA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3E4E8-2A3C-1D4D-BFC0-F4F7ACAF7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522F-1145-5147-8D77-B46264708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0F7E4D-E1FB-814B-911A-C870A3B29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6E505-7FEA-D54A-9D27-64BA67D71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6782D-1E97-7544-B9FB-BFB3EDF4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FD4A-6E0D-1944-BA5F-1755D1A7DD7B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12A7C-1E52-0E49-B263-DA729878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475FE-CF97-B941-BE85-FF5708E1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522F-1145-5147-8D77-B46264708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9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37BB4-0641-4A4B-8296-DDF56F85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D00AF-0F67-A34C-BB2B-FDA93BE8D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1FB90-97B5-7941-906A-983BDD56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FD4A-6E0D-1944-BA5F-1755D1A7DD7B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1C833-215A-EB41-84A4-79332BC0A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E93B9-C539-8E4D-AD7E-E7C690EA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522F-1145-5147-8D77-B46264708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2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F2408-1BC0-654A-A582-CEAF56CDE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11575-C03F-D941-AC7A-1BBA414FD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1C42C-4E2B-134F-902C-08560B4A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FD4A-6E0D-1944-BA5F-1755D1A7DD7B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76FD7-258A-EB45-BBC8-CCB4BDE33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C9ECD-5699-7D45-8A20-2E0A5F63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522F-1145-5147-8D77-B46264708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22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33DD3-1F11-0243-A23B-38A2A9470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FEF30-3D4D-544E-9C49-027C76B5F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7BA7E-B629-D548-9174-30E9EF4B8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DC3EA-551B-EF47-B5CE-45B806E1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FD4A-6E0D-1944-BA5F-1755D1A7DD7B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3BE34-6A7D-9243-824B-85C4DBF1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08E7B-A7CF-E647-9BDA-7CE7791D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522F-1145-5147-8D77-B46264708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2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7695F-F03B-184F-A2DC-89AE1548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26B73-B2BA-9347-AD61-E1DD60724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A2C09-C6FC-7B47-9E19-AAF4FE677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F706F-D53E-7D4A-9F46-6F41A0EF7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8DF7E-3979-B544-BAB5-3D07852D9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5D21FC-F29A-DA4E-9CC4-4E2616B9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FD4A-6E0D-1944-BA5F-1755D1A7DD7B}" type="datetimeFigureOut">
              <a:rPr lang="en-US" smtClean="0"/>
              <a:t>11/4/22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BB0028-C7C7-0241-8508-51BB50763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2BC0A7-4482-C14D-AB22-D8F7920B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522F-1145-5147-8D77-B46264708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6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F37ED-3847-6A45-BF4D-1D1D0518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975824-36F6-8849-B482-4C934324B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FD4A-6E0D-1944-BA5F-1755D1A7DD7B}" type="datetimeFigureOut">
              <a:rPr lang="en-US" smtClean="0"/>
              <a:t>11/4/22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B2867-D5B3-D846-9A26-B1F130480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EC2380-C1A3-0C46-9694-6B58E315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522F-1145-5147-8D77-B46264708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33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C3485-4BBD-094F-9138-E7A0B14C8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FD4A-6E0D-1944-BA5F-1755D1A7DD7B}" type="datetimeFigureOut">
              <a:rPr lang="en-US" smtClean="0"/>
              <a:t>11/4/22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C84B16-F00E-9C48-9288-EFC0740B7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47089-8451-3C44-BC05-933A41B8E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522F-1145-5147-8D77-B46264708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7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9D60-9420-5645-85FC-6E94DDC6F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DD5CF-CDFD-504C-BB58-BA1F0B75F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595C8-268C-7148-A4C2-D29D40834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D1EA6-F10C-D34F-9734-31F1E103E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FD4A-6E0D-1944-BA5F-1755D1A7DD7B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6D20A-EB3F-DA46-946B-5ED5FF96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AC6E4-B8F4-3A40-B997-EFCD1D548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522F-1145-5147-8D77-B46264708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6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8A9F5-254E-BF49-BCAC-C7180E87B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83CCD3-7E1A-D84B-87A8-018BD576A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240E1-FD7E-1E4D-A4E9-F520F8C1B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F3B33-5ED4-1242-8F8D-2BDA6B1E2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FD4A-6E0D-1944-BA5F-1755D1A7DD7B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BA30C-2A0A-CE47-BF09-5EFAB0BF1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7664F-57C9-2B44-A85A-52F1F4CA1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522F-1145-5147-8D77-B46264708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5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0E024D-FD5F-5C4F-BEB6-1FFA516A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EE4D0-7211-A941-B8DD-35E7D2F1D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6B5B1-3B7C-E946-9A6C-B4E8E5DE3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FD4A-6E0D-1944-BA5F-1755D1A7DD7B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1E672-1AA3-1342-9A1E-E5B7461BC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60A30-CACC-824C-8AB1-51BF6E363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2522F-1145-5147-8D77-B46264708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0.gif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gif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981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Recap: Identifying slopes of U(T,V)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8AE349-0593-D249-AB13-C294A3890C86}"/>
                  </a:ext>
                </a:extLst>
              </p:cNvPr>
              <p:cNvSpPr txBox="1"/>
              <p:nvPr/>
            </p:nvSpPr>
            <p:spPr>
              <a:xfrm>
                <a:off x="1483567" y="5035500"/>
                <a:ext cx="8353168" cy="900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𝑑𝑉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8AE349-0593-D249-AB13-C294A3890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567" y="5035500"/>
                <a:ext cx="8353168" cy="900759"/>
              </a:xfrm>
              <a:prstGeom prst="rect">
                <a:avLst/>
              </a:prstGeom>
              <a:blipFill>
                <a:blip r:embed="rId2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2EABC16F-61C6-A545-B7B7-16F21FDB0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169" y="508366"/>
            <a:ext cx="4931226" cy="41646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979650-8FBA-2A45-8137-6EC036B3B1CA}"/>
                  </a:ext>
                </a:extLst>
              </p:cNvPr>
              <p:cNvSpPr txBox="1"/>
              <p:nvPr/>
            </p:nvSpPr>
            <p:spPr>
              <a:xfrm>
                <a:off x="132835" y="2459475"/>
                <a:ext cx="6147486" cy="6610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979650-8FBA-2A45-8137-6EC036B3B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35" y="2459475"/>
                <a:ext cx="6147486" cy="661015"/>
              </a:xfrm>
              <a:prstGeom prst="rect">
                <a:avLst/>
              </a:prstGeom>
              <a:blipFill>
                <a:blip r:embed="rId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6A2CC0B-185B-2341-8BA7-87BD1A7AB4DF}"/>
                  </a:ext>
                </a:extLst>
              </p:cNvPr>
              <p:cNvSpPr txBox="1"/>
              <p:nvPr/>
            </p:nvSpPr>
            <p:spPr>
              <a:xfrm>
                <a:off x="2120039" y="1290897"/>
                <a:ext cx="6147486" cy="6626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6A2CC0B-185B-2341-8BA7-87BD1A7AB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039" y="1290897"/>
                <a:ext cx="6147486" cy="662617"/>
              </a:xfrm>
              <a:prstGeom prst="rect">
                <a:avLst/>
              </a:prstGeom>
              <a:blipFill>
                <a:blip r:embed="rId5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922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2E2AEBCC-9153-B24B-8E3A-E07B75C86BBF}"/>
              </a:ext>
            </a:extLst>
          </p:cNvPr>
          <p:cNvSpPr txBox="1"/>
          <p:nvPr/>
        </p:nvSpPr>
        <p:spPr>
          <a:xfrm>
            <a:off x="0" y="-1143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Getting one step closer to the Clapeyron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8EEFAF-4F44-DB45-8953-6405773D8D7B}"/>
                  </a:ext>
                </a:extLst>
              </p:cNvPr>
              <p:cNvSpPr txBox="1"/>
              <p:nvPr/>
            </p:nvSpPr>
            <p:spPr>
              <a:xfrm>
                <a:off x="152400" y="381655"/>
                <a:ext cx="12039600" cy="6354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As you know, the 1</a:t>
                </a:r>
                <a:r>
                  <a:rPr lang="en-US" sz="2400" baseline="30000" dirty="0"/>
                  <a:t>st</a:t>
                </a:r>
                <a:r>
                  <a:rPr lang="en-US" sz="2400" dirty="0"/>
                  <a:t> Law says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𝑑𝑞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𝑑𝑤</m:t>
                    </m:r>
                  </m:oMath>
                </a14:m>
                <a:r>
                  <a:rPr lang="en-US" sz="2400" dirty="0"/>
                  <a:t>. That means, for </a:t>
                </a:r>
                <a:r>
                  <a:rPr lang="en-US" sz="2400" b="1" dirty="0"/>
                  <a:t>constant-volume processes</a:t>
                </a:r>
                <a:r>
                  <a:rPr lang="en-US" sz="2400" dirty="0"/>
                  <a:t>,</a:t>
                </a:r>
              </a:p>
              <a:p>
                <a:r>
                  <a:rPr lang="en-US" sz="24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It turns out that for </a:t>
                </a:r>
                <a:r>
                  <a:rPr lang="en-US" sz="2400" b="1" dirty="0"/>
                  <a:t>constant-pressure reversible processes</a:t>
                </a:r>
                <a:r>
                  <a:rPr lang="en-US" sz="2400" dirty="0"/>
                  <a:t>,</a:t>
                </a:r>
              </a:p>
              <a:p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𝒅𝑯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𝒓𝒆𝒗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  <a:p>
                <a:endParaRPr lang="en-US" sz="2400" dirty="0"/>
              </a:p>
              <a:p>
                <a:r>
                  <a:rPr lang="en-US" sz="2400" dirty="0"/>
                  <a:t>That means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𝑑𝑆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𝑟𝑒𝑣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𝑑𝐻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Since phase transitions occur at a fixed </a:t>
                </a:r>
              </a:p>
              <a:p>
                <a:r>
                  <a:rPr lang="en-US" sz="2400" dirty="0"/>
                  <a:t>pressure (and temperature), this means </a:t>
                </a:r>
                <a14:m>
                  <m:oMath xmlns:m="http://schemas.openxmlformats.org/officeDocument/2006/math">
                    <m:r>
                      <a:rPr lang="el-GR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𝒕𝒓𝒔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𝜟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𝒕𝒓𝒔</m:t>
                            </m:r>
                          </m:sub>
                        </m:sSub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den>
                    </m:f>
                  </m:oMath>
                </a14:m>
                <a:r>
                  <a:rPr lang="en-US" sz="2400" i="1" dirty="0"/>
                  <a:t>. </a:t>
                </a:r>
              </a:p>
              <a:p>
                <a:endParaRPr lang="en-US" sz="2400" i="1" dirty="0"/>
              </a:p>
              <a:p>
                <a:r>
                  <a:rPr lang="en-US" sz="2400" b="1" dirty="0"/>
                  <a:t>Relationship to Clapeyron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𝒅𝑷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𝒅𝑻</m:t>
                        </m:r>
                      </m:den>
                    </m:f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𝒕𝒓𝒔</m:t>
                            </m:r>
                          </m:sub>
                        </m:sSub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𝒕𝒓𝒔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(this is the original form of Clapeyron’s equation)</a:t>
                </a:r>
                <a:endParaRPr lang="en-US" sz="2400" i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8EEFAF-4F44-DB45-8953-6405773D8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81655"/>
                <a:ext cx="12039600" cy="6354881"/>
              </a:xfrm>
              <a:prstGeom prst="rect">
                <a:avLst/>
              </a:prstGeom>
              <a:blipFill>
                <a:blip r:embed="rId3"/>
                <a:stretch>
                  <a:fillRect l="-843" t="-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F58302B4-7B77-5D81-A82C-76B9B8E11EBC}"/>
              </a:ext>
            </a:extLst>
          </p:cNvPr>
          <p:cNvGrpSpPr/>
          <p:nvPr/>
        </p:nvGrpSpPr>
        <p:grpSpPr>
          <a:xfrm>
            <a:off x="8239021" y="2591777"/>
            <a:ext cx="3507902" cy="2739762"/>
            <a:chOff x="6353071" y="1697632"/>
            <a:chExt cx="3507902" cy="27397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7DDE97B-9214-240B-B783-1D12A349805B}"/>
                </a:ext>
              </a:extLst>
            </p:cNvPr>
            <p:cNvGrpSpPr/>
            <p:nvPr/>
          </p:nvGrpSpPr>
          <p:grpSpPr>
            <a:xfrm>
              <a:off x="6353071" y="1697632"/>
              <a:ext cx="3507902" cy="2739762"/>
              <a:chOff x="6106886" y="1756247"/>
              <a:chExt cx="3507902" cy="2739762"/>
            </a:xfrm>
          </p:grpSpPr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FC6BC99A-9048-1DE6-7DC9-ED0E59125A69}"/>
                  </a:ext>
                </a:extLst>
              </p:cNvPr>
              <p:cNvSpPr/>
              <p:nvPr/>
            </p:nvSpPr>
            <p:spPr>
              <a:xfrm>
                <a:off x="8606605" y="3051856"/>
                <a:ext cx="433753" cy="443051"/>
              </a:xfrm>
              <a:prstGeom prst="arc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28D3BCE-4F27-D181-7303-4A97407C458F}"/>
                  </a:ext>
                </a:extLst>
              </p:cNvPr>
              <p:cNvGrpSpPr/>
              <p:nvPr/>
            </p:nvGrpSpPr>
            <p:grpSpPr>
              <a:xfrm>
                <a:off x="6106886" y="1756247"/>
                <a:ext cx="3507902" cy="2739762"/>
                <a:chOff x="7523513" y="1932093"/>
                <a:chExt cx="3507902" cy="2739762"/>
              </a:xfrm>
            </p:grpSpPr>
            <p:pic>
              <p:nvPicPr>
                <p:cNvPr id="8" name="Picture 2" descr="Image result for phase diagrams">
                  <a:extLst>
                    <a:ext uri="{FF2B5EF4-FFF2-40B4-BE49-F238E27FC236}">
                      <a16:creationId xmlns:a16="http://schemas.microsoft.com/office/drawing/2014/main" id="{18D686FA-EE84-B7E6-7274-E06E4258A76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773" b="5795"/>
                <a:stretch/>
              </p:blipFill>
              <p:spPr bwMode="auto">
                <a:xfrm>
                  <a:off x="7523513" y="1932093"/>
                  <a:ext cx="3507902" cy="273976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128DE12B-9AE4-EF94-6532-99D5EC0815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04904" y="2480316"/>
                      <a:ext cx="876266" cy="99796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𝒗𝒂𝒑</m:t>
                                </m:r>
                              </m:sub>
                            </m:sSub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𝒗𝒂𝒑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B050"/>
                        </a:solidFill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𝒗𝒂𝒑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128DE12B-9AE4-EF94-6532-99D5EC08156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04904" y="2480316"/>
                      <a:ext cx="876266" cy="997966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26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94D7993-E89D-3845-F364-F6DA872912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48795" y="2585877"/>
              <a:ext cx="677619" cy="977938"/>
            </a:xfrm>
            <a:prstGeom prst="line">
              <a:avLst/>
            </a:prstGeom>
            <a:ln w="635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4AED107-9272-08DF-0F00-2E1E90CFD659}"/>
              </a:ext>
            </a:extLst>
          </p:cNvPr>
          <p:cNvSpPr/>
          <p:nvPr/>
        </p:nvSpPr>
        <p:spPr>
          <a:xfrm>
            <a:off x="5166360" y="5096796"/>
            <a:ext cx="1760220" cy="629894"/>
          </a:xfrm>
          <a:prstGeom prst="roundRect">
            <a:avLst/>
          </a:prstGeom>
          <a:solidFill>
            <a:schemeClr val="accent1">
              <a:alpha val="1377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2E763C-77D4-AD82-988A-8C46A44C0A88}"/>
              </a:ext>
            </a:extLst>
          </p:cNvPr>
          <p:cNvGrpSpPr/>
          <p:nvPr/>
        </p:nvGrpSpPr>
        <p:grpSpPr>
          <a:xfrm>
            <a:off x="1153263" y="2396836"/>
            <a:ext cx="6466737" cy="951683"/>
            <a:chOff x="1153263" y="2396836"/>
            <a:chExt cx="6466737" cy="951683"/>
          </a:xfrm>
        </p:grpSpPr>
        <p:sp>
          <p:nvSpPr>
            <p:cNvPr id="12" name="Donut 11">
              <a:extLst>
                <a:ext uri="{FF2B5EF4-FFF2-40B4-BE49-F238E27FC236}">
                  <a16:creationId xmlns:a16="http://schemas.microsoft.com/office/drawing/2014/main" id="{2105A8FA-860A-1750-5B55-4804FFEE685F}"/>
                </a:ext>
              </a:extLst>
            </p:cNvPr>
            <p:cNvSpPr/>
            <p:nvPr/>
          </p:nvSpPr>
          <p:spPr>
            <a:xfrm>
              <a:off x="4738255" y="2396836"/>
              <a:ext cx="2881745" cy="914400"/>
            </a:xfrm>
            <a:prstGeom prst="donut">
              <a:avLst>
                <a:gd name="adj" fmla="val 1590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3B4D13-D37B-722C-135F-657C6AEF0A0D}"/>
                </a:ext>
              </a:extLst>
            </p:cNvPr>
            <p:cNvSpPr txBox="1"/>
            <p:nvPr/>
          </p:nvSpPr>
          <p:spPr>
            <a:xfrm>
              <a:off x="1153263" y="2517522"/>
              <a:ext cx="3584992" cy="830997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You should probably commit this to memory too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2530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2E2AEBCC-9153-B24B-8E3A-E07B75C86BBF}"/>
              </a:ext>
            </a:extLst>
          </p:cNvPr>
          <p:cNvSpPr txBox="1"/>
          <p:nvPr/>
        </p:nvSpPr>
        <p:spPr>
          <a:xfrm>
            <a:off x="0" y="-1143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Getting one step closer to the Clapeyron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8EEFAF-4F44-DB45-8953-6405773D8D7B}"/>
                  </a:ext>
                </a:extLst>
              </p:cNvPr>
              <p:cNvSpPr txBox="1"/>
              <p:nvPr/>
            </p:nvSpPr>
            <p:spPr>
              <a:xfrm>
                <a:off x="152400" y="381655"/>
                <a:ext cx="12039600" cy="6354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As you know, the 1</a:t>
                </a:r>
                <a:r>
                  <a:rPr lang="en-US" sz="2400" baseline="30000" dirty="0"/>
                  <a:t>st</a:t>
                </a:r>
                <a:r>
                  <a:rPr lang="en-US" sz="2400" dirty="0"/>
                  <a:t> Law says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𝑑𝑞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𝑑𝑤</m:t>
                    </m:r>
                  </m:oMath>
                </a14:m>
                <a:r>
                  <a:rPr lang="en-US" sz="2400" dirty="0"/>
                  <a:t>. That means, for </a:t>
                </a:r>
                <a:r>
                  <a:rPr lang="en-US" sz="2400" b="1" dirty="0"/>
                  <a:t>constant-volume processes</a:t>
                </a:r>
                <a:r>
                  <a:rPr lang="en-US" sz="2400" dirty="0"/>
                  <a:t>,</a:t>
                </a:r>
              </a:p>
              <a:p>
                <a:r>
                  <a:rPr lang="en-US" sz="24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It turns out that for </a:t>
                </a:r>
                <a:r>
                  <a:rPr lang="en-US" sz="2400" b="1" dirty="0"/>
                  <a:t>constant-pressure reversible processes</a:t>
                </a:r>
                <a:r>
                  <a:rPr lang="en-US" sz="2400" dirty="0"/>
                  <a:t>,</a:t>
                </a:r>
              </a:p>
              <a:p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𝒅𝑯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𝒓𝒆𝒗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  <a:p>
                <a:endParaRPr lang="en-US" sz="2400" dirty="0"/>
              </a:p>
              <a:p>
                <a:r>
                  <a:rPr lang="en-US" sz="2400" dirty="0"/>
                  <a:t>That means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𝑑𝑆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𝑟𝑒𝑣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𝑑𝐻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Since phase transitions occur at a fixed </a:t>
                </a:r>
              </a:p>
              <a:p>
                <a:r>
                  <a:rPr lang="en-US" sz="2400" dirty="0"/>
                  <a:t>pressure (and temperature), this means </a:t>
                </a:r>
                <a14:m>
                  <m:oMath xmlns:m="http://schemas.openxmlformats.org/officeDocument/2006/math">
                    <m:r>
                      <a:rPr lang="el-GR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𝒕𝒓𝒔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𝜟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𝒕𝒓𝒔</m:t>
                            </m:r>
                          </m:sub>
                        </m:sSub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den>
                    </m:f>
                  </m:oMath>
                </a14:m>
                <a:r>
                  <a:rPr lang="en-US" sz="2400" i="1" dirty="0"/>
                  <a:t>. </a:t>
                </a:r>
              </a:p>
              <a:p>
                <a:endParaRPr lang="en-US" sz="2400" i="1" dirty="0"/>
              </a:p>
              <a:p>
                <a:r>
                  <a:rPr lang="en-US" sz="2400" b="1" dirty="0"/>
                  <a:t>Relationship to Clapeyron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𝒅𝑷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𝒅𝑻</m:t>
                        </m:r>
                      </m:den>
                    </m:f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𝒕𝒓𝒔</m:t>
                            </m:r>
                          </m:sub>
                        </m:sSub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𝒕𝒓𝒔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(using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𝑟𝑒𝑣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𝑑𝐻</m:t>
                    </m:r>
                  </m:oMath>
                </a14:m>
                <a:r>
                  <a:rPr lang="en-US" sz="2400" dirty="0"/>
                  <a:t>)</a:t>
                </a:r>
                <a:endParaRPr lang="en-US" sz="2400" i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8EEFAF-4F44-DB45-8953-6405773D8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81655"/>
                <a:ext cx="12039600" cy="6354881"/>
              </a:xfrm>
              <a:prstGeom prst="rect">
                <a:avLst/>
              </a:prstGeom>
              <a:blipFill>
                <a:blip r:embed="rId3"/>
                <a:stretch>
                  <a:fillRect l="-843" t="-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F58302B4-7B77-5D81-A82C-76B9B8E11EBC}"/>
              </a:ext>
            </a:extLst>
          </p:cNvPr>
          <p:cNvGrpSpPr/>
          <p:nvPr/>
        </p:nvGrpSpPr>
        <p:grpSpPr>
          <a:xfrm>
            <a:off x="8239021" y="2591777"/>
            <a:ext cx="3507902" cy="2739762"/>
            <a:chOff x="6353071" y="1697632"/>
            <a:chExt cx="3507902" cy="27397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7DDE97B-9214-240B-B783-1D12A349805B}"/>
                </a:ext>
              </a:extLst>
            </p:cNvPr>
            <p:cNvGrpSpPr/>
            <p:nvPr/>
          </p:nvGrpSpPr>
          <p:grpSpPr>
            <a:xfrm>
              <a:off x="6353071" y="1697632"/>
              <a:ext cx="3507902" cy="2739762"/>
              <a:chOff x="6106886" y="1756247"/>
              <a:chExt cx="3507902" cy="2739762"/>
            </a:xfrm>
          </p:grpSpPr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FC6BC99A-9048-1DE6-7DC9-ED0E59125A69}"/>
                  </a:ext>
                </a:extLst>
              </p:cNvPr>
              <p:cNvSpPr/>
              <p:nvPr/>
            </p:nvSpPr>
            <p:spPr>
              <a:xfrm>
                <a:off x="8606605" y="3051856"/>
                <a:ext cx="433753" cy="443051"/>
              </a:xfrm>
              <a:prstGeom prst="arc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28D3BCE-4F27-D181-7303-4A97407C458F}"/>
                  </a:ext>
                </a:extLst>
              </p:cNvPr>
              <p:cNvGrpSpPr/>
              <p:nvPr/>
            </p:nvGrpSpPr>
            <p:grpSpPr>
              <a:xfrm>
                <a:off x="6106886" y="1756247"/>
                <a:ext cx="3507902" cy="2739762"/>
                <a:chOff x="7523513" y="1932093"/>
                <a:chExt cx="3507902" cy="2739762"/>
              </a:xfrm>
            </p:grpSpPr>
            <p:pic>
              <p:nvPicPr>
                <p:cNvPr id="8" name="Picture 2" descr="Image result for phase diagrams">
                  <a:extLst>
                    <a:ext uri="{FF2B5EF4-FFF2-40B4-BE49-F238E27FC236}">
                      <a16:creationId xmlns:a16="http://schemas.microsoft.com/office/drawing/2014/main" id="{18D686FA-EE84-B7E6-7274-E06E4258A76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773" b="5795"/>
                <a:stretch/>
              </p:blipFill>
              <p:spPr bwMode="auto">
                <a:xfrm>
                  <a:off x="7523513" y="1932093"/>
                  <a:ext cx="3507902" cy="273976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128DE12B-9AE4-EF94-6532-99D5EC0815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04904" y="2480316"/>
                      <a:ext cx="876266" cy="99796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𝒗𝒂𝒑</m:t>
                                </m:r>
                              </m:sub>
                            </m:sSub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𝒗𝒂𝒑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B050"/>
                        </a:solidFill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𝒗𝒂𝒑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128DE12B-9AE4-EF94-6532-99D5EC08156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04904" y="2480316"/>
                      <a:ext cx="876266" cy="997966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26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94D7993-E89D-3845-F364-F6DA872912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48795" y="2585877"/>
              <a:ext cx="677619" cy="977938"/>
            </a:xfrm>
            <a:prstGeom prst="line">
              <a:avLst/>
            </a:prstGeom>
            <a:ln w="635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4AED107-9272-08DF-0F00-2E1E90CFD659}"/>
              </a:ext>
            </a:extLst>
          </p:cNvPr>
          <p:cNvSpPr/>
          <p:nvPr/>
        </p:nvSpPr>
        <p:spPr>
          <a:xfrm>
            <a:off x="5166360" y="5096796"/>
            <a:ext cx="1760220" cy="629894"/>
          </a:xfrm>
          <a:prstGeom prst="roundRect">
            <a:avLst/>
          </a:prstGeom>
          <a:solidFill>
            <a:schemeClr val="accent1">
              <a:alpha val="1377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73C386-A5E1-8C54-D51F-CCF34F4894FB}"/>
              </a:ext>
            </a:extLst>
          </p:cNvPr>
          <p:cNvGrpSpPr/>
          <p:nvPr/>
        </p:nvGrpSpPr>
        <p:grpSpPr>
          <a:xfrm>
            <a:off x="1153263" y="2396836"/>
            <a:ext cx="6466737" cy="951683"/>
            <a:chOff x="1153263" y="2396836"/>
            <a:chExt cx="6466737" cy="951683"/>
          </a:xfrm>
        </p:grpSpPr>
        <p:sp>
          <p:nvSpPr>
            <p:cNvPr id="12" name="Donut 11">
              <a:extLst>
                <a:ext uri="{FF2B5EF4-FFF2-40B4-BE49-F238E27FC236}">
                  <a16:creationId xmlns:a16="http://schemas.microsoft.com/office/drawing/2014/main" id="{BF5CE16B-F4E4-C517-074F-71113ED3C3BF}"/>
                </a:ext>
              </a:extLst>
            </p:cNvPr>
            <p:cNvSpPr/>
            <p:nvPr/>
          </p:nvSpPr>
          <p:spPr>
            <a:xfrm>
              <a:off x="4738255" y="2396836"/>
              <a:ext cx="2881745" cy="914400"/>
            </a:xfrm>
            <a:prstGeom prst="donut">
              <a:avLst>
                <a:gd name="adj" fmla="val 1590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0D32B24-B19E-BAEA-32E3-57D50964FA3E}"/>
                </a:ext>
              </a:extLst>
            </p:cNvPr>
            <p:cNvSpPr txBox="1"/>
            <p:nvPr/>
          </p:nvSpPr>
          <p:spPr>
            <a:xfrm>
              <a:off x="1153263" y="2517522"/>
              <a:ext cx="3584992" cy="830997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You should probably commit this to memory too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8081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7E91718-145E-F042-9C66-C5FA55F09154}"/>
              </a:ext>
            </a:extLst>
          </p:cNvPr>
          <p:cNvSpPr txBox="1"/>
          <p:nvPr/>
        </p:nvSpPr>
        <p:spPr>
          <a:xfrm>
            <a:off x="-1" y="-3220"/>
            <a:ext cx="1219200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Blackboard tasks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C8BBB4-46B9-9875-7E28-E76022B54FC9}"/>
              </a:ext>
            </a:extLst>
          </p:cNvPr>
          <p:cNvGrpSpPr/>
          <p:nvPr/>
        </p:nvGrpSpPr>
        <p:grpSpPr>
          <a:xfrm>
            <a:off x="310354" y="789820"/>
            <a:ext cx="11465272" cy="1938992"/>
            <a:chOff x="74158" y="663925"/>
            <a:chExt cx="11465272" cy="193899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F32DC60-54BF-69E2-9764-C2B3995C5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94643" y="736743"/>
              <a:ext cx="3044787" cy="1773409"/>
            </a:xfrm>
            <a:prstGeom prst="rect">
              <a:avLst/>
            </a:prstGeom>
            <a:ln>
              <a:noFill/>
            </a:ln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4E02E17-2F12-FBEC-90C9-AEE27EBC97FB}"/>
                    </a:ext>
                  </a:extLst>
                </p:cNvPr>
                <p:cNvSpPr txBox="1"/>
                <p:nvPr/>
              </p:nvSpPr>
              <p:spPr>
                <a:xfrm>
                  <a:off x="74158" y="663925"/>
                  <a:ext cx="7906685" cy="193899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marL="457200" indent="-457200">
                    <a:buFont typeface="+mj-lt"/>
                    <a:buAutoNum type="arabicPeriod"/>
                  </a:pPr>
                  <a:r>
                    <a:rPr lang="en-US" sz="2400" dirty="0"/>
                    <a:t>Use the </a:t>
                  </a:r>
                  <a:r>
                    <a:rPr lang="en-US" sz="2400" b="1" dirty="0"/>
                    <a:t>cross-derivative test</a:t>
                  </a:r>
                  <a:r>
                    <a:rPr lang="en-US" sz="2400" dirty="0"/>
                    <a:t> (as opposed to the cross-integral test) for existence of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400" dirty="0"/>
                    <a:t> and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400" dirty="0"/>
                    <a:t>. You should get the same answers as you did in </a:t>
                  </a:r>
                  <a:r>
                    <a:rPr lang="en-US" sz="2400" dirty="0" err="1"/>
                    <a:t>PathIndependence</a:t>
                  </a:r>
                  <a:r>
                    <a:rPr lang="en-US" sz="2400" dirty="0"/>
                    <a:t> CGI!</a:t>
                  </a:r>
                </a:p>
                <a:p>
                  <a:endParaRPr lang="en-US" sz="24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4E02E17-2F12-FBEC-90C9-AEE27EBC97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58" y="663925"/>
                  <a:ext cx="7906685" cy="1938992"/>
                </a:xfrm>
                <a:prstGeom prst="rect">
                  <a:avLst/>
                </a:prstGeom>
                <a:blipFill>
                  <a:blip r:embed="rId3"/>
                  <a:stretch>
                    <a:fillRect l="-1282" t="-324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7A16D9B-B399-C8FE-4713-B291DA3D411E}"/>
                  </a:ext>
                </a:extLst>
              </p:cNvPr>
              <p:cNvSpPr/>
              <p:nvPr/>
            </p:nvSpPr>
            <p:spPr>
              <a:xfrm>
                <a:off x="66259" y="3113197"/>
                <a:ext cx="5764697" cy="315804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400" dirty="0"/>
                  <a:t>Derive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”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Hints: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Notice that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Use arms around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den>
                    </m:f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400" dirty="0"/>
                  <a:t>…</a:t>
                </a: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7A16D9B-B399-C8FE-4713-B291DA3D41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9" y="3113197"/>
                <a:ext cx="5764697" cy="3158044"/>
              </a:xfrm>
              <a:prstGeom prst="rect">
                <a:avLst/>
              </a:prstGeom>
              <a:blipFill>
                <a:blip r:embed="rId4"/>
                <a:stretch>
                  <a:fillRect l="-153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2B37157-2B03-2F76-2E08-11BD4B919C34}"/>
                  </a:ext>
                </a:extLst>
              </p:cNvPr>
              <p:cNvSpPr/>
              <p:nvPr/>
            </p:nvSpPr>
            <p:spPr>
              <a:xfrm>
                <a:off x="5963481" y="3113197"/>
                <a:ext cx="6162260" cy="297235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400" dirty="0"/>
                  <a:t>Derive the “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”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𝑑𝑉</m:t>
                    </m:r>
                  </m:oMath>
                </a14:m>
                <a:endParaRPr lang="en-US" sz="2400" b="1" dirty="0"/>
              </a:p>
              <a:p>
                <a:endParaRPr lang="en-US" sz="2400" dirty="0"/>
              </a:p>
              <a:p>
                <a:r>
                  <a:rPr lang="en-US" sz="2400" dirty="0"/>
                  <a:t>Hints:</a:t>
                </a:r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Notice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Arms around and Euler chain relation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den>
                    </m:f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 </a:t>
                </a:r>
                <a:r>
                  <a:rPr lang="en-US" sz="2400" dirty="0">
                    <a:solidFill>
                      <a:srgbClr val="002060"/>
                    </a:solidFill>
                  </a:rPr>
                  <a:t>(as well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den>
                    </m:f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2B37157-2B03-2F76-2E08-11BD4B919C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481" y="3113197"/>
                <a:ext cx="6162260" cy="2972352"/>
              </a:xfrm>
              <a:prstGeom prst="rect">
                <a:avLst/>
              </a:prstGeom>
              <a:blipFill>
                <a:blip r:embed="rId5"/>
                <a:stretch>
                  <a:fillRect l="-123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A6C843D-9831-D6EF-3F35-A8D23155AEDA}"/>
              </a:ext>
            </a:extLst>
          </p:cNvPr>
          <p:cNvSpPr txBox="1"/>
          <p:nvPr/>
        </p:nvSpPr>
        <p:spPr>
          <a:xfrm>
            <a:off x="172278" y="609600"/>
            <a:ext cx="11603348" cy="22131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5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50D2F6-244C-D942-94AA-828045BB7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578" y="756781"/>
            <a:ext cx="5369011" cy="40664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981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Recap: Identifying slopes of H(T,P)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8AE349-0593-D249-AB13-C294A3890C86}"/>
                  </a:ext>
                </a:extLst>
              </p:cNvPr>
              <p:cNvSpPr txBox="1"/>
              <p:nvPr/>
            </p:nvSpPr>
            <p:spPr>
              <a:xfrm>
                <a:off x="1483567" y="5035500"/>
                <a:ext cx="8353168" cy="900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𝑑𝐻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𝐻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𝑑𝑃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𝑑𝑃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8AE349-0593-D249-AB13-C294A3890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567" y="5035500"/>
                <a:ext cx="8353168" cy="900759"/>
              </a:xfrm>
              <a:prstGeom prst="rect">
                <a:avLst/>
              </a:prstGeom>
              <a:blipFill>
                <a:blip r:embed="rId3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979650-8FBA-2A45-8137-6EC036B3B1CA}"/>
                  </a:ext>
                </a:extLst>
              </p:cNvPr>
              <p:cNvSpPr txBox="1"/>
              <p:nvPr/>
            </p:nvSpPr>
            <p:spPr>
              <a:xfrm>
                <a:off x="4531840" y="1059444"/>
                <a:ext cx="6147486" cy="6610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979650-8FBA-2A45-8137-6EC036B3B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840" y="1059444"/>
                <a:ext cx="6147486" cy="661015"/>
              </a:xfrm>
              <a:prstGeom prst="rect">
                <a:avLst/>
              </a:prstGeom>
              <a:blipFill>
                <a:blip r:embed="rId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6A2CC0B-185B-2341-8BA7-87BD1A7AB4DF}"/>
                  </a:ext>
                </a:extLst>
              </p:cNvPr>
              <p:cNvSpPr txBox="1"/>
              <p:nvPr/>
            </p:nvSpPr>
            <p:spPr>
              <a:xfrm>
                <a:off x="2586408" y="839353"/>
                <a:ext cx="6147486" cy="6626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6A2CC0B-185B-2341-8BA7-87BD1A7AB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408" y="839353"/>
                <a:ext cx="6147486" cy="662617"/>
              </a:xfrm>
              <a:prstGeom prst="rect">
                <a:avLst/>
              </a:prstGeom>
              <a:blipFill>
                <a:blip r:embed="rId5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829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E068E28-89CC-C84A-8BC9-2BED91C035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48"/>
          <a:stretch/>
        </p:blipFill>
        <p:spPr>
          <a:xfrm>
            <a:off x="3729340" y="1720459"/>
            <a:ext cx="4257040" cy="30681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8AE349-0593-D249-AB13-C294A3890C86}"/>
                  </a:ext>
                </a:extLst>
              </p:cNvPr>
              <p:cNvSpPr txBox="1"/>
              <p:nvPr/>
            </p:nvSpPr>
            <p:spPr>
              <a:xfrm>
                <a:off x="1483567" y="5035500"/>
                <a:ext cx="8353168" cy="1270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𝑑𝑉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𝜿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8AE349-0593-D249-AB13-C294A3890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567" y="5035500"/>
                <a:ext cx="8353168" cy="12700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979650-8FBA-2A45-8137-6EC036B3B1CA}"/>
                  </a:ext>
                </a:extLst>
              </p:cNvPr>
              <p:cNvSpPr txBox="1"/>
              <p:nvPr/>
            </p:nvSpPr>
            <p:spPr>
              <a:xfrm>
                <a:off x="3889289" y="3115076"/>
                <a:ext cx="6147486" cy="6610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979650-8FBA-2A45-8137-6EC036B3B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289" y="3115076"/>
                <a:ext cx="6147486" cy="661015"/>
              </a:xfrm>
              <a:prstGeom prst="rect">
                <a:avLst/>
              </a:prstGeom>
              <a:blipFill>
                <a:blip r:embed="rId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6A2CC0B-185B-2341-8BA7-87BD1A7AB4DF}"/>
                  </a:ext>
                </a:extLst>
              </p:cNvPr>
              <p:cNvSpPr txBox="1"/>
              <p:nvPr/>
            </p:nvSpPr>
            <p:spPr>
              <a:xfrm>
                <a:off x="4489348" y="1572475"/>
                <a:ext cx="6147486" cy="6610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6A2CC0B-185B-2341-8BA7-87BD1A7AB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348" y="1572475"/>
                <a:ext cx="6147486" cy="661015"/>
              </a:xfrm>
              <a:prstGeom prst="rect">
                <a:avLst/>
              </a:prstGeom>
              <a:blipFill>
                <a:blip r:embed="rId5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CE8154C-1AE2-6961-3883-A8F5A7E078E1}"/>
              </a:ext>
            </a:extLst>
          </p:cNvPr>
          <p:cNvSpPr txBox="1"/>
          <p:nvPr/>
        </p:nvSpPr>
        <p:spPr>
          <a:xfrm>
            <a:off x="0" y="981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Recap: Identifying slopes of S(T,V)</a:t>
            </a:r>
          </a:p>
        </p:txBody>
      </p:sp>
    </p:spTree>
    <p:extLst>
      <p:ext uri="{BB962C8B-B14F-4D97-AF65-F5344CB8AC3E}">
        <p14:creationId xmlns:p14="http://schemas.microsoft.com/office/powerpoint/2010/main" val="190332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7A2DDEC-7AD5-3548-AEB2-1DB286647B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50"/>
          <a:stretch/>
        </p:blipFill>
        <p:spPr>
          <a:xfrm>
            <a:off x="3332973" y="1473600"/>
            <a:ext cx="4654356" cy="31761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981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Recap: Identifying slopes of S(T,P)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8AE349-0593-D249-AB13-C294A3890C86}"/>
                  </a:ext>
                </a:extLst>
              </p:cNvPr>
              <p:cNvSpPr txBox="1"/>
              <p:nvPr/>
            </p:nvSpPr>
            <p:spPr>
              <a:xfrm>
                <a:off x="1483567" y="5035500"/>
                <a:ext cx="8353168" cy="1639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𝑑𝑃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𝑑𝑃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8AE349-0593-D249-AB13-C294A3890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567" y="5035500"/>
                <a:ext cx="8353168" cy="16394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979650-8FBA-2A45-8137-6EC036B3B1CA}"/>
                  </a:ext>
                </a:extLst>
              </p:cNvPr>
              <p:cNvSpPr txBox="1"/>
              <p:nvPr/>
            </p:nvSpPr>
            <p:spPr>
              <a:xfrm>
                <a:off x="4309419" y="2442968"/>
                <a:ext cx="6147486" cy="6610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979650-8FBA-2A45-8137-6EC036B3B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419" y="2442968"/>
                <a:ext cx="6147486" cy="661015"/>
              </a:xfrm>
              <a:prstGeom prst="rect">
                <a:avLst/>
              </a:prstGeom>
              <a:blipFill>
                <a:blip r:embed="rId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6A2CC0B-185B-2341-8BA7-87BD1A7AB4DF}"/>
                  </a:ext>
                </a:extLst>
              </p:cNvPr>
              <p:cNvSpPr txBox="1"/>
              <p:nvPr/>
            </p:nvSpPr>
            <p:spPr>
              <a:xfrm>
                <a:off x="2499909" y="3454987"/>
                <a:ext cx="6147486" cy="6610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6A2CC0B-185B-2341-8BA7-87BD1A7AB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909" y="3454987"/>
                <a:ext cx="6147486" cy="661015"/>
              </a:xfrm>
              <a:prstGeom prst="rect">
                <a:avLst/>
              </a:prstGeom>
              <a:blipFill>
                <a:blip r:embed="rId5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9653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8C4322-2EA7-654F-9F85-A63E8B503E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10" b="43095"/>
          <a:stretch/>
        </p:blipFill>
        <p:spPr>
          <a:xfrm>
            <a:off x="878915" y="498336"/>
            <a:ext cx="10434169" cy="61430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D146BA-2288-F044-B651-A30C882F6A70}"/>
              </a:ext>
            </a:extLst>
          </p:cNvPr>
          <p:cNvSpPr txBox="1"/>
          <p:nvPr/>
        </p:nvSpPr>
        <p:spPr>
          <a:xfrm>
            <a:off x="0" y="-9049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Recap: Summary of measurable quantities </a:t>
            </a:r>
          </a:p>
        </p:txBody>
      </p:sp>
    </p:spTree>
    <p:extLst>
      <p:ext uri="{BB962C8B-B14F-4D97-AF65-F5344CB8AC3E}">
        <p14:creationId xmlns:p14="http://schemas.microsoft.com/office/powerpoint/2010/main" val="3327050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2E2AEBCC-9153-B24B-8E3A-E07B75C86BBF}"/>
              </a:ext>
            </a:extLst>
          </p:cNvPr>
          <p:cNvSpPr txBox="1"/>
          <p:nvPr/>
        </p:nvSpPr>
        <p:spPr>
          <a:xfrm>
            <a:off x="0" y="1"/>
            <a:ext cx="876568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Recap: Thermodynamic and statistical visions of entropy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8EEFAF-4F44-DB45-8953-6405773D8D7B}"/>
                  </a:ext>
                </a:extLst>
              </p:cNvPr>
              <p:cNvSpPr txBox="1"/>
              <p:nvPr/>
            </p:nvSpPr>
            <p:spPr>
              <a:xfrm>
                <a:off x="-8993" y="461666"/>
                <a:ext cx="8765682" cy="1737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The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thermodynamic view </a:t>
                </a:r>
                <a:r>
                  <a:rPr lang="en-US" sz="2400" dirty="0">
                    <a:solidFill>
                      <a:schemeClr val="tx1"/>
                    </a:solidFill>
                  </a:rPr>
                  <a:t>of entropy is about heat: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𝒓𝒆𝒗</m:t>
                            </m:r>
                          </m:sub>
                        </m:sSub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den>
                    </m:f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𝒅𝑺</m:t>
                    </m:r>
                  </m:oMath>
                </a14:m>
                <a:r>
                  <a:rPr lang="en-US" sz="2400" dirty="0"/>
                  <a:t>.</a:t>
                </a:r>
                <a:r>
                  <a:rPr lang="en-US" sz="2400" b="1" dirty="0"/>
                  <a:t> Adding heat </a:t>
                </a:r>
                <a:r>
                  <a:rPr lang="en-US" sz="2400" dirty="0"/>
                  <a:t>to an object (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𝑟𝑒𝑣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) makes its </a:t>
                </a:r>
                <a:r>
                  <a:rPr lang="en-US" sz="2400" b="1" dirty="0"/>
                  <a:t>entropy go up</a:t>
                </a:r>
                <a:r>
                  <a:rPr lang="en-US" sz="2400" dirty="0"/>
                  <a:t>, while </a:t>
                </a:r>
                <a:r>
                  <a:rPr lang="en-US" sz="2400" b="1" dirty="0"/>
                  <a:t>removing heat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𝑟𝑒𝑣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) makes its </a:t>
                </a:r>
                <a:r>
                  <a:rPr lang="en-US" sz="2400" b="1" dirty="0"/>
                  <a:t>entropy go down</a:t>
                </a:r>
                <a:r>
                  <a:rPr lang="en-US" sz="2400" dirty="0"/>
                  <a:t>. Thanks to RC for this.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8EEFAF-4F44-DB45-8953-6405773D8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993" y="461666"/>
                <a:ext cx="8765682" cy="1737655"/>
              </a:xfrm>
              <a:prstGeom prst="rect">
                <a:avLst/>
              </a:prstGeom>
              <a:blipFill>
                <a:blip r:embed="rId3"/>
                <a:stretch>
                  <a:fillRect l="-115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ntermediate Physics for Medicine and Biology: Boltzmann's Tomb">
            <a:extLst>
              <a:ext uri="{FF2B5EF4-FFF2-40B4-BE49-F238E27FC236}">
                <a16:creationId xmlns:a16="http://schemas.microsoft.com/office/drawing/2014/main" id="{A765452E-F8B1-9B2B-AE82-96A3BEA41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613" y="3932394"/>
            <a:ext cx="3786999" cy="287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03005F-3FBF-9C8A-67A7-E07D3CBCD8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3849" y="-41565"/>
            <a:ext cx="3197718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4611B2-605A-515F-BED9-35E3CDDED954}"/>
                  </a:ext>
                </a:extLst>
              </p:cNvPr>
              <p:cNvSpPr txBox="1"/>
              <p:nvPr/>
            </p:nvSpPr>
            <p:spPr>
              <a:xfrm>
                <a:off x="0" y="4126479"/>
                <a:ext cx="5049446" cy="2302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400" dirty="0"/>
                  <a:t>I</a:t>
                </a:r>
                <a:r>
                  <a:rPr lang="en-US" sz="2400" dirty="0">
                    <a:solidFill>
                      <a:schemeClr val="tx1"/>
                    </a:solidFill>
                  </a:rPr>
                  <a:t>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𝒅𝑺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den>
                    </m:f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𝒅𝑻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𝑽𝒅𝑷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the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r>
                  <a:rPr lang="en-US" sz="2400" b="1" baseline="30000" dirty="0">
                    <a:solidFill>
                      <a:schemeClr val="tx1"/>
                    </a:solidFill>
                  </a:rPr>
                  <a:t>st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 term makes sense </a:t>
                </a:r>
                <a:r>
                  <a:rPr lang="en-US" sz="2400" dirty="0">
                    <a:solidFill>
                      <a:schemeClr val="tx1"/>
                    </a:solidFill>
                  </a:rPr>
                  <a:t>if we notice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defined</a:t>
                </a:r>
                <a:r>
                  <a:rPr lang="en-US" sz="2400" dirty="0">
                    <a:solidFill>
                      <a:schemeClr val="tx1"/>
                    </a:solidFill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𝒓𝒆𝒗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𝒅𝑻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But what about the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second term</a:t>
                </a:r>
                <a:r>
                  <a:rPr lang="en-US" sz="2400" dirty="0">
                    <a:solidFill>
                      <a:schemeClr val="tx1"/>
                    </a:solidFill>
                  </a:rPr>
                  <a:t>? Ditto for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𝒅𝑺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den>
                    </m:f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𝒅𝑻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𝜿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</m:den>
                    </m:f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𝒅𝑽</m:t>
                    </m:r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4611B2-605A-515F-BED9-35E3CDDED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26479"/>
                <a:ext cx="5049446" cy="2302490"/>
              </a:xfrm>
              <a:prstGeom prst="rect">
                <a:avLst/>
              </a:prstGeom>
              <a:blipFill>
                <a:blip r:embed="rId6"/>
                <a:stretch>
                  <a:fillRect l="-2010" r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C4C60D7-DB96-C3AF-1EC6-A8A534C4623D}"/>
              </a:ext>
            </a:extLst>
          </p:cNvPr>
          <p:cNvSpPr txBox="1"/>
          <p:nvPr/>
        </p:nvSpPr>
        <p:spPr>
          <a:xfrm>
            <a:off x="-11404" y="2008738"/>
            <a:ext cx="87656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The </a:t>
            </a:r>
            <a:r>
              <a:rPr lang="en-US" sz="2400" b="1" dirty="0"/>
              <a:t>statistical view </a:t>
            </a:r>
            <a:r>
              <a:rPr lang="en-US" sz="2400" dirty="0"/>
              <a:t>is all about </a:t>
            </a:r>
            <a:r>
              <a:rPr lang="en-US" sz="2400" b="1" dirty="0"/>
              <a:t>choice</a:t>
            </a:r>
            <a:r>
              <a:rPr lang="en-US" sz="2400" dirty="0"/>
              <a:t> – more choice (in </a:t>
            </a:r>
            <a:r>
              <a:rPr lang="en-US" sz="2400" b="1" dirty="0"/>
              <a:t>energy</a:t>
            </a:r>
            <a:r>
              <a:rPr lang="en-US" sz="2400" dirty="0"/>
              <a:t> or </a:t>
            </a:r>
            <a:r>
              <a:rPr lang="en-US" sz="2400" b="1" dirty="0"/>
              <a:t>position</a:t>
            </a:r>
            <a:r>
              <a:rPr lang="en-US" sz="2400" dirty="0"/>
              <a:t>) means more entropy. Choice is quantified by </a:t>
            </a:r>
            <a:r>
              <a:rPr lang="en-US" sz="2400" i="1" dirty="0"/>
              <a:t>Wahrscheinlichkeit</a:t>
            </a:r>
            <a:r>
              <a:rPr lang="en-US" sz="2400" dirty="0"/>
              <a:t> (the German word for probability), and is the  “</a:t>
            </a:r>
            <a:r>
              <a:rPr lang="en-US" sz="2400" b="1" dirty="0"/>
              <a:t>W</a:t>
            </a:r>
            <a:r>
              <a:rPr lang="en-US" sz="2400" dirty="0"/>
              <a:t>” on LB’s  gravestone. (We’ll get to this later if we can.) </a:t>
            </a:r>
          </a:p>
        </p:txBody>
      </p:sp>
    </p:spTree>
    <p:extLst>
      <p:ext uri="{BB962C8B-B14F-4D97-AF65-F5344CB8AC3E}">
        <p14:creationId xmlns:p14="http://schemas.microsoft.com/office/powerpoint/2010/main" val="90357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/>
              <p:nvPr/>
            </p:nvSpPr>
            <p:spPr>
              <a:xfrm>
                <a:off x="1050174" y="1628553"/>
                <a:ext cx="10091651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First, I’ll walk us through the relationship between </a:t>
                </a:r>
                <a14:m>
                  <m:oMath xmlns:m="http://schemas.openxmlformats.org/officeDocument/2006/math">
                    <m:r>
                      <a:rPr lang="el-GR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𝛥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𝑡𝑟𝑠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400" dirty="0"/>
                  <a:t>, and how that gets us one step closer to the Clapeyron Equation.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Then, some </a:t>
                </a:r>
                <a:r>
                  <a:rPr lang="en-US" sz="2400" b="1" dirty="0"/>
                  <a:t>blackboard work</a:t>
                </a:r>
                <a:r>
                  <a:rPr lang="en-US" sz="2400" dirty="0"/>
                  <a:t>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Use the cross-derivative (as opposed to cross-integral) test for existence of a state function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Explain (derive) that mysterious second term in the differential equation of state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Ditto for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174" y="1628553"/>
                <a:ext cx="10091651" cy="3416320"/>
              </a:xfrm>
              <a:prstGeom prst="rect">
                <a:avLst/>
              </a:prstGeom>
              <a:blipFill>
                <a:blip r:embed="rId3"/>
                <a:stretch>
                  <a:fillRect l="-879" t="-1111" r="-1131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744A6FD-D52E-C25A-6052-AB68600F7E05}"/>
              </a:ext>
            </a:extLst>
          </p:cNvPr>
          <p:cNvSpPr txBox="1"/>
          <p:nvPr/>
        </p:nvSpPr>
        <p:spPr>
          <a:xfrm>
            <a:off x="0" y="981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Roadmap for today</a:t>
            </a:r>
          </a:p>
        </p:txBody>
      </p:sp>
    </p:spTree>
    <p:extLst>
      <p:ext uri="{BB962C8B-B14F-4D97-AF65-F5344CB8AC3E}">
        <p14:creationId xmlns:p14="http://schemas.microsoft.com/office/powerpoint/2010/main" val="2998432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/>
              <p:nvPr/>
            </p:nvSpPr>
            <p:spPr>
              <a:xfrm>
                <a:off x="0" y="-11430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𝒕𝒓𝒔</m:t>
                        </m:r>
                      </m:sub>
                    </m:sSub>
                  </m:oMath>
                </a14:m>
                <a:r>
                  <a:rPr lang="en-US" sz="2400" b="1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400" b="1" dirty="0"/>
                  <a:t>, and getting one step closer to the Clapeyron Equation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1430"/>
                <a:ext cx="12192000" cy="461665"/>
              </a:xfrm>
              <a:prstGeom prst="rect">
                <a:avLst/>
              </a:prstGeom>
              <a:blipFill>
                <a:blip r:embed="rId3"/>
                <a:stretch>
                  <a:fillRect l="-104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8EEFAF-4F44-DB45-8953-6405773D8D7B}"/>
                  </a:ext>
                </a:extLst>
              </p:cNvPr>
              <p:cNvSpPr txBox="1"/>
              <p:nvPr/>
            </p:nvSpPr>
            <p:spPr>
              <a:xfrm>
                <a:off x="152400" y="381655"/>
                <a:ext cx="12039600" cy="5770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As you know, the 1</a:t>
                </a:r>
                <a:r>
                  <a:rPr lang="en-US" sz="2400" baseline="30000" dirty="0"/>
                  <a:t>st</a:t>
                </a:r>
                <a:r>
                  <a:rPr lang="en-US" sz="2400" dirty="0"/>
                  <a:t> Law says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𝑑𝑞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𝑑𝑤</m:t>
                    </m:r>
                  </m:oMath>
                </a14:m>
                <a:r>
                  <a:rPr lang="en-US" sz="2400" dirty="0"/>
                  <a:t>. That means, for </a:t>
                </a:r>
                <a:r>
                  <a:rPr lang="en-US" sz="2400" b="1" dirty="0"/>
                  <a:t>constant-volume processes</a:t>
                </a:r>
                <a:r>
                  <a:rPr lang="en-US" sz="2400" dirty="0"/>
                  <a:t>,</a:t>
                </a:r>
              </a:p>
              <a:p>
                <a:r>
                  <a:rPr lang="en-US" sz="24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It turns out that for </a:t>
                </a:r>
                <a:r>
                  <a:rPr lang="en-US" sz="2400" b="1" dirty="0"/>
                  <a:t>constant-pressure reversible processes</a:t>
                </a:r>
                <a:r>
                  <a:rPr lang="en-US" sz="2400" dirty="0"/>
                  <a:t>,</a:t>
                </a:r>
              </a:p>
              <a:p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𝒅𝑯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𝒓𝒆𝒗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  <a:p>
                <a:endParaRPr lang="en-US" sz="2400" dirty="0"/>
              </a:p>
              <a:p>
                <a:r>
                  <a:rPr lang="en-US" sz="2400" dirty="0"/>
                  <a:t>That means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𝑑𝑆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𝑟𝑒𝑣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𝑑𝐻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Since phase transitions occur at a fixed </a:t>
                </a:r>
              </a:p>
              <a:p>
                <a:r>
                  <a:rPr lang="en-US" sz="2400" dirty="0"/>
                  <a:t>pressure (and temperature), this means </a:t>
                </a:r>
                <a14:m>
                  <m:oMath xmlns:m="http://schemas.openxmlformats.org/officeDocument/2006/math">
                    <m:r>
                      <a:rPr lang="el-GR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𝒕𝒓𝒔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𝜟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𝒕𝒓𝒔</m:t>
                            </m:r>
                          </m:sub>
                        </m:sSub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den>
                    </m:f>
                  </m:oMath>
                </a14:m>
                <a:r>
                  <a:rPr lang="en-US" sz="2400" i="1" dirty="0"/>
                  <a:t>. </a:t>
                </a:r>
              </a:p>
              <a:p>
                <a:endParaRPr lang="en-US" sz="2400" i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8EEFAF-4F44-DB45-8953-6405773D8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81655"/>
                <a:ext cx="12039600" cy="5770362"/>
              </a:xfrm>
              <a:prstGeom prst="rect">
                <a:avLst/>
              </a:prstGeom>
              <a:blipFill>
                <a:blip r:embed="rId4"/>
                <a:stretch>
                  <a:fillRect l="-843" t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F58302B4-7B77-5D81-A82C-76B9B8E11EBC}"/>
              </a:ext>
            </a:extLst>
          </p:cNvPr>
          <p:cNvGrpSpPr/>
          <p:nvPr/>
        </p:nvGrpSpPr>
        <p:grpSpPr>
          <a:xfrm>
            <a:off x="8239021" y="2591777"/>
            <a:ext cx="3507902" cy="2739762"/>
            <a:chOff x="6353071" y="1697632"/>
            <a:chExt cx="3507902" cy="27397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7DDE97B-9214-240B-B783-1D12A349805B}"/>
                </a:ext>
              </a:extLst>
            </p:cNvPr>
            <p:cNvGrpSpPr/>
            <p:nvPr/>
          </p:nvGrpSpPr>
          <p:grpSpPr>
            <a:xfrm>
              <a:off x="6353071" y="1697632"/>
              <a:ext cx="3507902" cy="2739762"/>
              <a:chOff x="6106886" y="1756247"/>
              <a:chExt cx="3507902" cy="2739762"/>
            </a:xfrm>
          </p:grpSpPr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FC6BC99A-9048-1DE6-7DC9-ED0E59125A69}"/>
                  </a:ext>
                </a:extLst>
              </p:cNvPr>
              <p:cNvSpPr/>
              <p:nvPr/>
            </p:nvSpPr>
            <p:spPr>
              <a:xfrm>
                <a:off x="8606605" y="3051856"/>
                <a:ext cx="433753" cy="443051"/>
              </a:xfrm>
              <a:prstGeom prst="arc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28D3BCE-4F27-D181-7303-4A97407C458F}"/>
                  </a:ext>
                </a:extLst>
              </p:cNvPr>
              <p:cNvGrpSpPr/>
              <p:nvPr/>
            </p:nvGrpSpPr>
            <p:grpSpPr>
              <a:xfrm>
                <a:off x="6106886" y="1756247"/>
                <a:ext cx="3507902" cy="2739762"/>
                <a:chOff x="7523513" y="1932093"/>
                <a:chExt cx="3507902" cy="2739762"/>
              </a:xfrm>
            </p:grpSpPr>
            <p:pic>
              <p:nvPicPr>
                <p:cNvPr id="8" name="Picture 2" descr="Image result for phase diagrams">
                  <a:extLst>
                    <a:ext uri="{FF2B5EF4-FFF2-40B4-BE49-F238E27FC236}">
                      <a16:creationId xmlns:a16="http://schemas.microsoft.com/office/drawing/2014/main" id="{18D686FA-EE84-B7E6-7274-E06E4258A76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773" b="5795"/>
                <a:stretch/>
              </p:blipFill>
              <p:spPr bwMode="auto">
                <a:xfrm>
                  <a:off x="7523513" y="1932093"/>
                  <a:ext cx="3507902" cy="273976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128DE12B-9AE4-EF94-6532-99D5EC0815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04904" y="2480316"/>
                      <a:ext cx="876266" cy="99796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𝒗𝒂𝒑</m:t>
                                </m:r>
                              </m:sub>
                            </m:sSub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𝒗𝒂𝒑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B050"/>
                        </a:solidFill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𝒗𝒂𝒑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128DE12B-9AE4-EF94-6532-99D5EC08156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04904" y="2480316"/>
                      <a:ext cx="876266" cy="99796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26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94D7993-E89D-3845-F364-F6DA872912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48795" y="2585877"/>
              <a:ext cx="677619" cy="977938"/>
            </a:xfrm>
            <a:prstGeom prst="line">
              <a:avLst/>
            </a:prstGeom>
            <a:ln w="635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4AED107-9272-08DF-0F00-2E1E90CFD659}"/>
              </a:ext>
            </a:extLst>
          </p:cNvPr>
          <p:cNvSpPr/>
          <p:nvPr/>
        </p:nvSpPr>
        <p:spPr>
          <a:xfrm>
            <a:off x="5166360" y="5096796"/>
            <a:ext cx="1760220" cy="629894"/>
          </a:xfrm>
          <a:prstGeom prst="roundRect">
            <a:avLst/>
          </a:prstGeom>
          <a:solidFill>
            <a:schemeClr val="accent1">
              <a:alpha val="1377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66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/>
              <p:nvPr/>
            </p:nvSpPr>
            <p:spPr>
              <a:xfrm>
                <a:off x="0" y="-11430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𝒕𝒓𝒔</m:t>
                        </m:r>
                      </m:sub>
                    </m:sSub>
                  </m:oMath>
                </a14:m>
                <a:r>
                  <a:rPr lang="en-US" sz="2400" b="1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400" b="1" dirty="0"/>
                  <a:t>, and getting one step closer to the Clapeyron Equation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1430"/>
                <a:ext cx="12192000" cy="461665"/>
              </a:xfrm>
              <a:prstGeom prst="rect">
                <a:avLst/>
              </a:prstGeom>
              <a:blipFill>
                <a:blip r:embed="rId3"/>
                <a:stretch>
                  <a:fillRect l="-104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8EEFAF-4F44-DB45-8953-6405773D8D7B}"/>
                  </a:ext>
                </a:extLst>
              </p:cNvPr>
              <p:cNvSpPr txBox="1"/>
              <p:nvPr/>
            </p:nvSpPr>
            <p:spPr>
              <a:xfrm>
                <a:off x="152400" y="381655"/>
                <a:ext cx="12039600" cy="5770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As you know, the 1</a:t>
                </a:r>
                <a:r>
                  <a:rPr lang="en-US" sz="2400" baseline="30000" dirty="0"/>
                  <a:t>st</a:t>
                </a:r>
                <a:r>
                  <a:rPr lang="en-US" sz="2400" dirty="0"/>
                  <a:t> Law says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𝑑𝑞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𝑑𝑤</m:t>
                    </m:r>
                  </m:oMath>
                </a14:m>
                <a:r>
                  <a:rPr lang="en-US" sz="2400" dirty="0"/>
                  <a:t>. That means, for </a:t>
                </a:r>
                <a:r>
                  <a:rPr lang="en-US" sz="2400" b="1" dirty="0"/>
                  <a:t>constant-volume processes</a:t>
                </a:r>
                <a:r>
                  <a:rPr lang="en-US" sz="2400" dirty="0"/>
                  <a:t>,</a:t>
                </a:r>
              </a:p>
              <a:p>
                <a:r>
                  <a:rPr lang="en-US" sz="24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It turns out that for </a:t>
                </a:r>
                <a:r>
                  <a:rPr lang="en-US" sz="2400" b="1" dirty="0"/>
                  <a:t>constant-pressure reversible processes</a:t>
                </a:r>
                <a:r>
                  <a:rPr lang="en-US" sz="2400" dirty="0"/>
                  <a:t>,</a:t>
                </a:r>
              </a:p>
              <a:p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𝒅𝑯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𝒓𝒆𝒗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  <a:p>
                <a:endParaRPr lang="en-US" sz="2400" dirty="0"/>
              </a:p>
              <a:p>
                <a:r>
                  <a:rPr lang="en-US" sz="2400" dirty="0"/>
                  <a:t>That means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𝑑𝑆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𝑟𝑒𝑣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𝑑𝐻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Since phase transitions occur at a fixed </a:t>
                </a:r>
              </a:p>
              <a:p>
                <a:r>
                  <a:rPr lang="en-US" sz="2400" dirty="0"/>
                  <a:t>pressure (and temperature), this means </a:t>
                </a:r>
                <a14:m>
                  <m:oMath xmlns:m="http://schemas.openxmlformats.org/officeDocument/2006/math">
                    <m:r>
                      <a:rPr lang="el-GR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𝒕𝒓𝒔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𝜟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𝒕𝒓𝒔</m:t>
                            </m:r>
                          </m:sub>
                        </m:sSub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den>
                    </m:f>
                  </m:oMath>
                </a14:m>
                <a:r>
                  <a:rPr lang="en-US" sz="2400" i="1" dirty="0"/>
                  <a:t>. </a:t>
                </a:r>
              </a:p>
              <a:p>
                <a:endParaRPr lang="en-US" sz="2400" i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8EEFAF-4F44-DB45-8953-6405773D8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81655"/>
                <a:ext cx="12039600" cy="5770362"/>
              </a:xfrm>
              <a:prstGeom prst="rect">
                <a:avLst/>
              </a:prstGeom>
              <a:blipFill>
                <a:blip r:embed="rId4"/>
                <a:stretch>
                  <a:fillRect l="-843" t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F58302B4-7B77-5D81-A82C-76B9B8E11EBC}"/>
              </a:ext>
            </a:extLst>
          </p:cNvPr>
          <p:cNvGrpSpPr/>
          <p:nvPr/>
        </p:nvGrpSpPr>
        <p:grpSpPr>
          <a:xfrm>
            <a:off x="8239021" y="2591777"/>
            <a:ext cx="3507902" cy="2739762"/>
            <a:chOff x="6353071" y="1697632"/>
            <a:chExt cx="3507902" cy="27397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7DDE97B-9214-240B-B783-1D12A349805B}"/>
                </a:ext>
              </a:extLst>
            </p:cNvPr>
            <p:cNvGrpSpPr/>
            <p:nvPr/>
          </p:nvGrpSpPr>
          <p:grpSpPr>
            <a:xfrm>
              <a:off x="6353071" y="1697632"/>
              <a:ext cx="3507902" cy="2739762"/>
              <a:chOff x="6106886" y="1756247"/>
              <a:chExt cx="3507902" cy="2739762"/>
            </a:xfrm>
          </p:grpSpPr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FC6BC99A-9048-1DE6-7DC9-ED0E59125A69}"/>
                  </a:ext>
                </a:extLst>
              </p:cNvPr>
              <p:cNvSpPr/>
              <p:nvPr/>
            </p:nvSpPr>
            <p:spPr>
              <a:xfrm>
                <a:off x="8606605" y="3051856"/>
                <a:ext cx="433753" cy="443051"/>
              </a:xfrm>
              <a:prstGeom prst="arc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28D3BCE-4F27-D181-7303-4A97407C458F}"/>
                  </a:ext>
                </a:extLst>
              </p:cNvPr>
              <p:cNvGrpSpPr/>
              <p:nvPr/>
            </p:nvGrpSpPr>
            <p:grpSpPr>
              <a:xfrm>
                <a:off x="6106886" y="1756247"/>
                <a:ext cx="3507902" cy="2739762"/>
                <a:chOff x="7523513" y="1932093"/>
                <a:chExt cx="3507902" cy="2739762"/>
              </a:xfrm>
            </p:grpSpPr>
            <p:pic>
              <p:nvPicPr>
                <p:cNvPr id="8" name="Picture 2" descr="Image result for phase diagrams">
                  <a:extLst>
                    <a:ext uri="{FF2B5EF4-FFF2-40B4-BE49-F238E27FC236}">
                      <a16:creationId xmlns:a16="http://schemas.microsoft.com/office/drawing/2014/main" id="{18D686FA-EE84-B7E6-7274-E06E4258A76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773" b="5795"/>
                <a:stretch/>
              </p:blipFill>
              <p:spPr bwMode="auto">
                <a:xfrm>
                  <a:off x="7523513" y="1932093"/>
                  <a:ext cx="3507902" cy="273976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128DE12B-9AE4-EF94-6532-99D5EC0815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04904" y="2480316"/>
                      <a:ext cx="876266" cy="99796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𝒗𝒂𝒑</m:t>
                                </m:r>
                              </m:sub>
                            </m:sSub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𝒗𝒂𝒑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B050"/>
                        </a:solidFill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𝒗𝒂𝒑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128DE12B-9AE4-EF94-6532-99D5EC08156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04904" y="2480316"/>
                      <a:ext cx="876266" cy="99796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26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94D7993-E89D-3845-F364-F6DA872912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48795" y="2585877"/>
              <a:ext cx="677619" cy="977938"/>
            </a:xfrm>
            <a:prstGeom prst="line">
              <a:avLst/>
            </a:prstGeom>
            <a:ln w="635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4AED107-9272-08DF-0F00-2E1E90CFD659}"/>
              </a:ext>
            </a:extLst>
          </p:cNvPr>
          <p:cNvSpPr/>
          <p:nvPr/>
        </p:nvSpPr>
        <p:spPr>
          <a:xfrm>
            <a:off x="5166360" y="5096796"/>
            <a:ext cx="1760220" cy="629894"/>
          </a:xfrm>
          <a:prstGeom prst="roundRect">
            <a:avLst/>
          </a:prstGeom>
          <a:solidFill>
            <a:schemeClr val="accent1">
              <a:alpha val="1377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ABA8AC-AF94-CBCD-A0E4-BBC0D9E9204A}"/>
              </a:ext>
            </a:extLst>
          </p:cNvPr>
          <p:cNvGrpSpPr/>
          <p:nvPr/>
        </p:nvGrpSpPr>
        <p:grpSpPr>
          <a:xfrm>
            <a:off x="1153263" y="2396836"/>
            <a:ext cx="6466737" cy="951683"/>
            <a:chOff x="1153263" y="2396836"/>
            <a:chExt cx="6466737" cy="951683"/>
          </a:xfrm>
        </p:grpSpPr>
        <p:sp>
          <p:nvSpPr>
            <p:cNvPr id="11" name="Donut 10">
              <a:extLst>
                <a:ext uri="{FF2B5EF4-FFF2-40B4-BE49-F238E27FC236}">
                  <a16:creationId xmlns:a16="http://schemas.microsoft.com/office/drawing/2014/main" id="{797F1FD1-2E9B-81DC-7E2C-5589D78AA595}"/>
                </a:ext>
              </a:extLst>
            </p:cNvPr>
            <p:cNvSpPr/>
            <p:nvPr/>
          </p:nvSpPr>
          <p:spPr>
            <a:xfrm>
              <a:off x="4738255" y="2396836"/>
              <a:ext cx="2881745" cy="914400"/>
            </a:xfrm>
            <a:prstGeom prst="donut">
              <a:avLst>
                <a:gd name="adj" fmla="val 1590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3D6F299-E2CC-7521-F121-454771A7611D}"/>
                </a:ext>
              </a:extLst>
            </p:cNvPr>
            <p:cNvSpPr txBox="1"/>
            <p:nvPr/>
          </p:nvSpPr>
          <p:spPr>
            <a:xfrm>
              <a:off x="1153263" y="2517522"/>
              <a:ext cx="3584992" cy="830997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You should probably commit this to memory too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1255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839</Words>
  <Application>Microsoft Macintosh PowerPoint</Application>
  <PresentationFormat>Widescreen</PresentationFormat>
  <Paragraphs>124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59</cp:revision>
  <cp:lastPrinted>2022-11-04T15:34:43Z</cp:lastPrinted>
  <dcterms:created xsi:type="dcterms:W3CDTF">2021-11-02T21:07:57Z</dcterms:created>
  <dcterms:modified xsi:type="dcterms:W3CDTF">2022-11-04T15:35:11Z</dcterms:modified>
</cp:coreProperties>
</file>