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21" r:id="rId2"/>
    <p:sldId id="380" r:id="rId3"/>
    <p:sldId id="350" r:id="rId4"/>
    <p:sldId id="336" r:id="rId5"/>
    <p:sldId id="338" r:id="rId6"/>
    <p:sldId id="343" r:id="rId7"/>
    <p:sldId id="378" r:id="rId8"/>
    <p:sldId id="342" r:id="rId9"/>
    <p:sldId id="349" r:id="rId10"/>
    <p:sldId id="379" r:id="rId11"/>
    <p:sldId id="348" r:id="rId12"/>
    <p:sldId id="353" r:id="rId13"/>
    <p:sldId id="356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3"/>
    <p:restoredTop sz="95964"/>
  </p:normalViewPr>
  <p:slideViewPr>
    <p:cSldViewPr snapToGrid="0" snapToObjects="1">
      <p:cViewPr>
        <p:scale>
          <a:sx n="84" d="100"/>
          <a:sy n="84" d="100"/>
        </p:scale>
        <p:origin x="127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2244-1B5D-0D42-BE76-C1C672F422F6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7F5E6-DAA9-8D4A-91A0-D3839000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827-FFB1-AA45-98AB-8040E546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B6D6-320D-D447-BC4B-05C7B667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FF8F9-1B5C-2348-A4C1-811019FB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CD1E-FCE2-BA4D-B808-3B854086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5BCF7-AE2F-9E46-9B54-F6727DC8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0DC-0DD8-C24D-8A2F-A1F8306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A41E-A4B4-314A-8B5E-2E2CC523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8D57-B204-5E4C-AE69-3995402B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F261-D520-2249-BD00-15FB0B30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9512-B9F8-9242-ADA2-29D1BE0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8942-8F12-4C45-A51D-10B5F2949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A0B7-67AE-F648-97B5-196558633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26C5-91CE-194F-A4DB-775D84EA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84C4-C4E6-9647-BEA8-B9353B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8952-D6F1-BB4B-99E6-A7B851E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F647-9AD9-BC41-BB01-F4D67B56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80-7F1D-084B-B657-90BFEA991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BDC4-9306-FD4E-BC82-CC05CE7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E9B2-D631-A845-BF5B-B5519FB1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883D-7395-4C4C-830F-50928B88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D8C5-DB54-3D4F-AA67-AF0CDED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FA8E-5348-1E40-829B-DFD68906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B336-D33C-3744-9DE7-08370611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C99F-7F18-3440-B152-EC733367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BD5D4-27A2-D049-91B3-D43517E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770-16E4-EE49-93CC-AC73E51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F4E0-7C71-754C-890A-28DCA480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4754-88A3-CF46-A99B-D1EF509A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63FD-A33D-844E-8AE2-3DD1B3AD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EBEC-442D-9A40-AF2A-72048DE7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7420-4F98-D54F-9586-380ED5C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EE93-A81E-A742-B961-4BFAE3CF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4A37-02B6-1948-A6D3-73BF59D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68088-2002-2C4B-9712-FA71C2FE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474F-61A1-2148-9E99-2438A9578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67CF1-D2C3-344E-8804-BD06657EB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5A60D-245F-5F49-A02D-51CC34D6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60469-DF82-B748-A5E6-AD02708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9AF6D-1C36-CF43-ACAC-015AC15E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E4E7-3018-CB43-93D3-84439FE5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83A68-E991-BC46-8270-027F34FE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55D-2A2E-304C-850A-F7DD099F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EB076-939A-7B40-B93E-7C4ED072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8110-893F-694A-85BB-5EC5FDF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94E3C-9BC0-B746-90D1-07B5D677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67677-FF69-F44F-A728-64D8FA98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C0A-47F9-0F45-BE38-6BEDF65C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78E3-73BD-124D-AB4C-E2293182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E65A-CCAB-334D-9C9A-21CD28C5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4E9A-B03A-C942-ABEC-114B882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38244-AD8F-AB4D-931F-0F9EF43A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9A19-07A2-E245-92F7-497BA11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237-D308-4F43-8D7D-C9D18A59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30AB8-9EB4-0E4D-AE5D-F515B1CE6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33D2D-4485-8846-B07F-42E6ACA7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EB23-1639-1B45-B480-D8BD7240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FDC1-6426-7F4A-B487-B4D31C95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6D1E-E74E-1947-BBD1-4A8A0BF7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8859E-9ADE-7147-B360-81B6C998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6D4-029D-3C4A-B690-C535A54A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1BC8-F423-B043-A5B4-577ADED53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6DB2-A8C7-8B4A-8973-DAA3698E894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E7E0-0C39-DC4E-9F7A-B71DFBD1F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CD5D-8D87-8046-AB82-3BCBCAB42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B7A6-E1D4-6549-9B2A-FAFAA169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2.png"/><Relationship Id="rId7" Type="http://schemas.openxmlformats.org/officeDocument/2006/relationships/image" Target="../media/image2.jpeg"/><Relationship Id="rId12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40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31.png"/><Relationship Id="rId10" Type="http://schemas.openxmlformats.org/officeDocument/2006/relationships/image" Target="../media/image2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0.png"/><Relationship Id="rId3" Type="http://schemas.openxmlformats.org/officeDocument/2006/relationships/image" Target="../media/image12.png"/><Relationship Id="rId7" Type="http://schemas.openxmlformats.org/officeDocument/2006/relationships/image" Target="../media/image260.png"/><Relationship Id="rId12" Type="http://schemas.openxmlformats.org/officeDocument/2006/relationships/image" Target="../media/image270.png"/><Relationship Id="rId2" Type="http://schemas.openxmlformats.org/officeDocument/2006/relationships/image" Target="../media/image2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.jpeg"/><Relationship Id="rId4" Type="http://schemas.openxmlformats.org/officeDocument/2006/relationships/image" Target="../media/image30.png"/><Relationship Id="rId9" Type="http://schemas.openxmlformats.org/officeDocument/2006/relationships/image" Target="../media/image230.png"/><Relationship Id="rId1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ater_%28data_page%29" TargetMode="External"/><Relationship Id="rId5" Type="http://schemas.openxmlformats.org/officeDocument/2006/relationships/image" Target="../media/image50.png"/><Relationship Id="rId10" Type="http://schemas.openxmlformats.org/officeDocument/2006/relationships/image" Target="../media/image9.png"/><Relationship Id="rId4" Type="http://schemas.openxmlformats.org/officeDocument/2006/relationships/image" Target="../media/image4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/>
              <p:nvPr/>
            </p:nvSpPr>
            <p:spPr>
              <a:xfrm>
                <a:off x="755301" y="934497"/>
                <a:ext cx="10681397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and spontaneity of phase transformations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Analytical approach to finding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400" dirty="0"/>
                  <a:t>, etc.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2D670-FD1C-9744-9FBA-400862CE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01" y="934497"/>
                <a:ext cx="10681397" cy="860620"/>
              </a:xfrm>
              <a:prstGeom prst="rect">
                <a:avLst/>
              </a:prstGeom>
              <a:blipFill>
                <a:blip r:embed="rId2"/>
                <a:stretch>
                  <a:fillRect l="-950" t="-7246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D6BA0C-2154-B142-8C32-A277FAB033B5}"/>
              </a:ext>
            </a:extLst>
          </p:cNvPr>
          <p:cNvSpPr txBox="1"/>
          <p:nvPr/>
        </p:nvSpPr>
        <p:spPr>
          <a:xfrm>
            <a:off x="0" y="-848"/>
            <a:ext cx="115900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change of the surroundings: cost/benefit analysis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/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cost</a:t>
                </a:r>
                <a:r>
                  <a:rPr lang="en-US" sz="2200" dirty="0"/>
                  <a:t> of converting from liquid to gas is a reduction in entropy of the surroundings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That’s because vaporization draws heat out of the surroundings (“endothermic”), lowering the entropy of the surroundings.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You can see that that cost declines with increasing temperature, however, because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200" dirty="0"/>
                  <a:t> in the denominator: removing a joule of heat from a hot object doesn’t reduce its entropy as much as if you remove a joule from a cold object.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1D93B4-32BF-C94B-9EB6-BD203950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1" y="1351508"/>
                <a:ext cx="7038715" cy="4154984"/>
              </a:xfrm>
              <a:prstGeom prst="rect">
                <a:avLst/>
              </a:prstGeom>
              <a:blipFill>
                <a:blip r:embed="rId8"/>
                <a:stretch>
                  <a:fillRect l="-1081" t="-915" r="-360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9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0B50324-B32A-9E49-A019-E85C73EDD368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8681FE47-D9A3-204C-90B7-2C73B1CEB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B5A488-3619-334D-BF8B-70672033CF1F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Total entropy change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078BB7-797E-EA43-BB90-EF8C125A5688}"/>
              </a:ext>
            </a:extLst>
          </p:cNvPr>
          <p:cNvGrpSpPr>
            <a:grpSpLocks noChangeAspect="1"/>
          </p:cNvGrpSpPr>
          <p:nvPr/>
        </p:nvGrpSpPr>
        <p:grpSpPr>
          <a:xfrm>
            <a:off x="6896502" y="372046"/>
            <a:ext cx="4781092" cy="3969553"/>
            <a:chOff x="401975" y="1354050"/>
            <a:chExt cx="6100354" cy="50648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EC7752-219D-2546-9DEB-CF273FC1A870}"/>
                </a:ext>
              </a:extLst>
            </p:cNvPr>
            <p:cNvGrpSpPr/>
            <p:nvPr/>
          </p:nvGrpSpPr>
          <p:grpSpPr>
            <a:xfrm>
              <a:off x="483522" y="2126011"/>
              <a:ext cx="5937261" cy="4292924"/>
              <a:chOff x="5156667" y="1202302"/>
              <a:chExt cx="6742747" cy="5057059"/>
            </a:xfrm>
          </p:grpSpPr>
          <p:pic>
            <p:nvPicPr>
              <p:cNvPr id="15" name="Picture 12">
                <a:extLst>
                  <a:ext uri="{FF2B5EF4-FFF2-40B4-BE49-F238E27FC236}">
                    <a16:creationId xmlns:a16="http://schemas.microsoft.com/office/drawing/2014/main" id="{C37F77E3-F29F-6640-9FD3-5A3DD9F65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6667" y="1202302"/>
                <a:ext cx="6742747" cy="5057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20DCBF0-81FF-E541-8A36-809BE169B61A}"/>
                  </a:ext>
                </a:extLst>
              </p:cNvPr>
              <p:cNvSpPr/>
              <p:nvPr/>
            </p:nvSpPr>
            <p:spPr>
              <a:xfrm>
                <a:off x="8667659" y="3876013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/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i="1" dirty="0"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118FD2-FD84-354B-ADA2-B5EBB5306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75" y="1354050"/>
                  <a:ext cx="6100354" cy="783741"/>
                </a:xfrm>
                <a:prstGeom prst="rect">
                  <a:avLst/>
                </a:prstGeom>
                <a:blipFill>
                  <a:blip r:embed="rId4"/>
                  <a:stretch>
                    <a:fillRect l="-265"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B71179-411C-FA4D-A4E2-C56C2926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A5BBAA-E530-0E4E-B5FF-B8FF77B9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BB4DCB-EB81-B149-9428-BE7BBB886FF6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0EB4B-598F-1442-8DD4-08045BC59DF2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AFAF42-6D67-2F41-9148-F0C58F26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0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C212C3-8A9F-F847-A9B5-565AE56F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blipFill>
                <a:blip r:embed="rId15"/>
                <a:stretch>
                  <a:fillRect l="-101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C0C631-2682-2143-A084-9A4C06C7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AFBCC4-ADB7-4048-89C0-DB52320C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6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7567551-BE42-6E41-BF71-9E7D9A20C0AB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A4C4B9-605C-F846-B14D-6BCAF3589464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</p:spTree>
    <p:extLst>
      <p:ext uri="{BB962C8B-B14F-4D97-AF65-F5344CB8AC3E}">
        <p14:creationId xmlns:p14="http://schemas.microsoft.com/office/powerpoint/2010/main" val="25642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54A126-C78D-B541-90C5-869AC3B6871D}"/>
              </a:ext>
            </a:extLst>
          </p:cNvPr>
          <p:cNvGrpSpPr/>
          <p:nvPr/>
        </p:nvGrpSpPr>
        <p:grpSpPr>
          <a:xfrm>
            <a:off x="169805" y="952483"/>
            <a:ext cx="4245441" cy="3470203"/>
            <a:chOff x="6559958" y="2080169"/>
            <a:chExt cx="5182309" cy="4235995"/>
          </a:xfrm>
        </p:grpSpPr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8E8CCAF-7118-6645-87F9-16FB43A43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958" y="2080169"/>
              <a:ext cx="5182309" cy="423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FD5CD6-63ED-AF47-A521-AF5BC633C465}"/>
                </a:ext>
              </a:extLst>
            </p:cNvPr>
            <p:cNvSpPr/>
            <p:nvPr/>
          </p:nvSpPr>
          <p:spPr>
            <a:xfrm>
              <a:off x="9246922" y="3949044"/>
              <a:ext cx="195540" cy="1716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C7752-219D-2546-9DEB-CF273FC1A870}"/>
              </a:ext>
            </a:extLst>
          </p:cNvPr>
          <p:cNvGrpSpPr/>
          <p:nvPr/>
        </p:nvGrpSpPr>
        <p:grpSpPr>
          <a:xfrm>
            <a:off x="6960414" y="977063"/>
            <a:ext cx="4653269" cy="3364536"/>
            <a:chOff x="5156667" y="1202302"/>
            <a:chExt cx="6742747" cy="5057059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C37F77E3-F29F-6640-9FD3-5A3DD9F6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20DCBF0-81FF-E541-8A36-809BE169B61A}"/>
                </a:ext>
              </a:extLst>
            </p:cNvPr>
            <p:cNvSpPr/>
            <p:nvPr/>
          </p:nvSpPr>
          <p:spPr>
            <a:xfrm>
              <a:off x="8667659" y="3876013"/>
              <a:ext cx="222068" cy="202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95F52E-FF0B-574E-B424-50B54F722DF8}"/>
              </a:ext>
            </a:extLst>
          </p:cNvPr>
          <p:cNvGrpSpPr/>
          <p:nvPr/>
        </p:nvGrpSpPr>
        <p:grpSpPr>
          <a:xfrm>
            <a:off x="3332967" y="3143448"/>
            <a:ext cx="4749166" cy="3714832"/>
            <a:chOff x="3332967" y="3143448"/>
            <a:chExt cx="4749166" cy="37148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73D98F-E7C6-7344-B3B2-B39A2B68072E}"/>
                </a:ext>
              </a:extLst>
            </p:cNvPr>
            <p:cNvGrpSpPr/>
            <p:nvPr/>
          </p:nvGrpSpPr>
          <p:grpSpPr>
            <a:xfrm>
              <a:off x="3332967" y="3143448"/>
              <a:ext cx="4749166" cy="3714832"/>
              <a:chOff x="3332967" y="3143448"/>
              <a:chExt cx="4749166" cy="371483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id="{41688E7F-35C7-4F4A-BF9A-94339E998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2967" y="3143448"/>
                <a:ext cx="4749166" cy="3561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oMath>
                      </m:oMathPara>
                    </a14:m>
                    <a:endParaRPr lang="en-US" sz="17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8F030CC-CECE-064B-B57B-5236BAED6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199" y="6504337"/>
                    <a:ext cx="2733540" cy="3539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2DC303C-036F-FE40-B231-F12E9B1B59BD}"/>
                </a:ext>
              </a:extLst>
            </p:cNvPr>
            <p:cNvSpPr/>
            <p:nvPr/>
          </p:nvSpPr>
          <p:spPr>
            <a:xfrm>
              <a:off x="6234107" y="4892037"/>
              <a:ext cx="153252" cy="13455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AA2151-C5F5-064E-B31C-D94802CF9828}"/>
              </a:ext>
            </a:extLst>
          </p:cNvPr>
          <p:cNvGrpSpPr/>
          <p:nvPr/>
        </p:nvGrpSpPr>
        <p:grpSpPr>
          <a:xfrm>
            <a:off x="9743770" y="4341599"/>
            <a:ext cx="2400282" cy="2144355"/>
            <a:chOff x="182754" y="925831"/>
            <a:chExt cx="4629276" cy="42748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CB63DF-F19B-194E-B314-9B8518629ED7}"/>
                </a:ext>
              </a:extLst>
            </p:cNvPr>
            <p:cNvGrpSpPr/>
            <p:nvPr/>
          </p:nvGrpSpPr>
          <p:grpSpPr>
            <a:xfrm>
              <a:off x="182754" y="925831"/>
              <a:ext cx="4629276" cy="4274819"/>
              <a:chOff x="205613" y="354330"/>
              <a:chExt cx="6582538" cy="6275069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BCDDC17F-8B02-4E43-969D-6246E6C873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742B54D-EF78-2547-A89C-267DF85DB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D82931-6DCA-4743-82DB-E3F7B3924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935" b="-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8DE265-6576-3747-9348-D7B5AB4F436B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79F211-AD8A-3D41-BB09-BD0163122AE8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38" name="Picture 4" descr="Water Boiling Sound FX - YouTube">
                <a:extLst>
                  <a:ext uri="{FF2B5EF4-FFF2-40B4-BE49-F238E27FC236}">
                    <a16:creationId xmlns:a16="http://schemas.microsoft.com/office/drawing/2014/main" id="{446CA955-7136-7748-A78E-981E0F2DD8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Up Arrow 39">
                <a:extLst>
                  <a:ext uri="{FF2B5EF4-FFF2-40B4-BE49-F238E27FC236}">
                    <a16:creationId xmlns:a16="http://schemas.microsoft.com/office/drawing/2014/main" id="{A8B0BD23-B5F5-2B4F-8ED4-1C8A075E686A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945B54-25CB-E34F-AED4-C497EB436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/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A363D1-45A4-3C4D-A635-83E35E92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52" y="3851400"/>
                <a:ext cx="6230982" cy="490199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/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70AC7C-E64B-844C-90DF-5C238507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64" y="4168317"/>
                <a:ext cx="27335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/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5FA482-48B0-2041-979E-BEF560EE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4" y="4233856"/>
                <a:ext cx="27335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/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93DD57-C686-394A-9BEB-0F11DA9E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99" y="6504337"/>
                <a:ext cx="2733540" cy="3539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/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require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 for this analysis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A7E44A-3922-5D44-ABA1-16D4F899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392" y="5361980"/>
                <a:ext cx="2001711" cy="1200329"/>
              </a:xfrm>
              <a:prstGeom prst="rect">
                <a:avLst/>
              </a:prstGeom>
              <a:blipFill>
                <a:blip r:embed="rId15"/>
                <a:stretch>
                  <a:fillRect l="-5031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/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BDE738-549D-4640-BBC5-57D89D69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5107"/>
                <a:ext cx="4160520" cy="693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/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63E618-DC6E-F540-A64A-790D9C810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02" y="372046"/>
                <a:ext cx="4781092" cy="614249"/>
              </a:xfrm>
              <a:prstGeom prst="rect">
                <a:avLst/>
              </a:prstGeom>
              <a:blipFill>
                <a:blip r:embed="rId15"/>
                <a:stretch>
                  <a:fillRect l="-265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9A13E2D-B98D-7144-906E-D38556D471FF}"/>
              </a:ext>
            </a:extLst>
          </p:cNvPr>
          <p:cNvSpPr txBox="1"/>
          <p:nvPr/>
        </p:nvSpPr>
        <p:spPr>
          <a:xfrm>
            <a:off x="1795549" y="318897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Rapidly declining cost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478D3B-CBE7-2142-976C-856BBF5D965F}"/>
              </a:ext>
            </a:extLst>
          </p:cNvPr>
          <p:cNvSpPr txBox="1"/>
          <p:nvPr/>
        </p:nvSpPr>
        <p:spPr>
          <a:xfrm>
            <a:off x="8114764" y="3112180"/>
            <a:ext cx="198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declining benefit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Total entropy change: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BED11AA-B9EA-3940-82C8-F99F30A3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90199"/>
              </a:xfrm>
              <a:prstGeom prst="rect">
                <a:avLst/>
              </a:prstGeom>
              <a:blipFill>
                <a:blip r:embed="rId16"/>
                <a:stretch>
                  <a:fillRect l="-101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2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E52DE-7FA6-854F-B7E6-A30D3FBA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647"/>
          <a:stretch/>
        </p:blipFill>
        <p:spPr>
          <a:xfrm>
            <a:off x="0" y="654050"/>
            <a:ext cx="6832600" cy="260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8266B-23EF-7C49-B074-74FE2E605654}"/>
              </a:ext>
            </a:extLst>
          </p:cNvPr>
          <p:cNvSpPr txBox="1"/>
          <p:nvPr/>
        </p:nvSpPr>
        <p:spPr>
          <a:xfrm>
            <a:off x="0" y="-847"/>
            <a:ext cx="6492240" cy="45804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8B86E-7D67-944D-A734-34AD381D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251200"/>
            <a:ext cx="6578600" cy="2197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640DAB-CE58-2540-B450-480BF55D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40" y="1546321"/>
            <a:ext cx="4580209" cy="34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A6440-3C1F-D44E-8653-929CD680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838304"/>
            <a:ext cx="60833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F3BC6-A81A-3642-987E-82763D2D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051300"/>
            <a:ext cx="5359400" cy="215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81CA8F-7DFB-0742-8880-58397B4F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34163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4D731F-DD40-5B4A-AACC-A4FB9423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8712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AC2BE2-F20D-1DE0-33D7-49B525441716}"/>
              </a:ext>
            </a:extLst>
          </p:cNvPr>
          <p:cNvSpPr txBox="1"/>
          <p:nvPr/>
        </p:nvSpPr>
        <p:spPr>
          <a:xfrm>
            <a:off x="0" y="-847"/>
            <a:ext cx="6492240" cy="45804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we could do that in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933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2550989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Physical context for what we’re talking about today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44867B-5696-81C1-E68A-A6452B78059C}"/>
              </a:ext>
            </a:extLst>
          </p:cNvPr>
          <p:cNvGrpSpPr/>
          <p:nvPr/>
        </p:nvGrpSpPr>
        <p:grpSpPr>
          <a:xfrm>
            <a:off x="2550989" y="3242846"/>
            <a:ext cx="7322319" cy="3335577"/>
            <a:chOff x="1011749" y="2496086"/>
            <a:chExt cx="7322319" cy="3335577"/>
          </a:xfrm>
        </p:grpSpPr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5F78C226-6867-0AF4-D255-151B4D85CF00}"/>
                </a:ext>
              </a:extLst>
            </p:cNvPr>
            <p:cNvSpPr/>
            <p:nvPr/>
          </p:nvSpPr>
          <p:spPr>
            <a:xfrm>
              <a:off x="2524039" y="5048024"/>
              <a:ext cx="793020" cy="766203"/>
            </a:xfrm>
            <a:prstGeom prst="can">
              <a:avLst>
                <a:gd name="adj" fmla="val 25860"/>
              </a:avLst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E69B9568-8150-C9F7-5061-5376EE9C7031}"/>
                </a:ext>
              </a:extLst>
            </p:cNvPr>
            <p:cNvSpPr/>
            <p:nvPr/>
          </p:nvSpPr>
          <p:spPr>
            <a:xfrm>
              <a:off x="2536216" y="4881133"/>
              <a:ext cx="793020" cy="362526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B9FDB3-9F22-52B5-CB99-E32CD93866D4}"/>
                </a:ext>
              </a:extLst>
            </p:cNvPr>
            <p:cNvGrpSpPr/>
            <p:nvPr/>
          </p:nvGrpSpPr>
          <p:grpSpPr>
            <a:xfrm>
              <a:off x="7357260" y="2496086"/>
              <a:ext cx="976808" cy="3295547"/>
              <a:chOff x="1139340" y="2496086"/>
              <a:chExt cx="976808" cy="329554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A9CAC7-3D2A-9192-B3E9-1CD65445DAC9}"/>
                  </a:ext>
                </a:extLst>
              </p:cNvPr>
              <p:cNvGrpSpPr/>
              <p:nvPr/>
            </p:nvGrpSpPr>
            <p:grpSpPr>
              <a:xfrm>
                <a:off x="1139340" y="2496086"/>
                <a:ext cx="793020" cy="3295547"/>
                <a:chOff x="2470530" y="1868557"/>
                <a:chExt cx="793020" cy="3295547"/>
              </a:xfrm>
            </p:grpSpPr>
            <p:sp>
              <p:nvSpPr>
                <p:cNvPr id="26" name="Can 25">
                  <a:extLst>
                    <a:ext uri="{FF2B5EF4-FFF2-40B4-BE49-F238E27FC236}">
                      <a16:creationId xmlns:a16="http://schemas.microsoft.com/office/drawing/2014/main" id="{84143660-FA8B-ABB0-7036-E2543B00BB1F}"/>
                    </a:ext>
                  </a:extLst>
                </p:cNvPr>
                <p:cNvSpPr/>
                <p:nvPr/>
              </p:nvSpPr>
              <p:spPr>
                <a:xfrm>
                  <a:off x="2470530" y="2820880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an 26">
                  <a:extLst>
                    <a:ext uri="{FF2B5EF4-FFF2-40B4-BE49-F238E27FC236}">
                      <a16:creationId xmlns:a16="http://schemas.microsoft.com/office/drawing/2014/main" id="{271A6E24-62BD-21DC-1124-268FA099D0DA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Down Arrow 27">
                  <a:extLst>
                    <a:ext uri="{FF2B5EF4-FFF2-40B4-BE49-F238E27FC236}">
                      <a16:creationId xmlns:a16="http://schemas.microsoft.com/office/drawing/2014/main" id="{379F8B9E-957E-211E-34AE-AE6613B019F6}"/>
                    </a:ext>
                  </a:extLst>
                </p:cNvPr>
                <p:cNvSpPr/>
                <p:nvPr/>
              </p:nvSpPr>
              <p:spPr>
                <a:xfrm>
                  <a:off x="2771028" y="2649695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D8A58D-736C-F69B-15EF-3A8EE7153ACA}"/>
                  </a:ext>
                </a:extLst>
              </p:cNvPr>
              <p:cNvSpPr txBox="1"/>
              <p:nvPr/>
            </p:nvSpPr>
            <p:spPr>
              <a:xfrm>
                <a:off x="1188011" y="4492796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F8E22B-F2AD-CCBF-D601-DCF7432E11A8}"/>
                </a:ext>
              </a:extLst>
            </p:cNvPr>
            <p:cNvGrpSpPr/>
            <p:nvPr/>
          </p:nvGrpSpPr>
          <p:grpSpPr>
            <a:xfrm>
              <a:off x="5882496" y="2508097"/>
              <a:ext cx="1083342" cy="3316716"/>
              <a:chOff x="2257189" y="2496081"/>
              <a:chExt cx="1083342" cy="331671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0A6BDAC-AC3F-34AC-9BFC-008774748D50}"/>
                  </a:ext>
                </a:extLst>
              </p:cNvPr>
              <p:cNvGrpSpPr/>
              <p:nvPr/>
            </p:nvGrpSpPr>
            <p:grpSpPr>
              <a:xfrm>
                <a:off x="2257189" y="2496081"/>
                <a:ext cx="1083342" cy="3295547"/>
                <a:chOff x="422480" y="1868557"/>
                <a:chExt cx="1083342" cy="329554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0CF47CB-6D9D-8AD1-8C80-25DA0F3C96DD}"/>
                    </a:ext>
                  </a:extLst>
                </p:cNvPr>
                <p:cNvGrpSpPr/>
                <p:nvPr/>
              </p:nvGrpSpPr>
              <p:grpSpPr>
                <a:xfrm>
                  <a:off x="422480" y="1868557"/>
                  <a:ext cx="804450" cy="3295547"/>
                  <a:chOff x="2459100" y="1868557"/>
                  <a:chExt cx="804450" cy="3295547"/>
                </a:xfrm>
              </p:grpSpPr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02BFA886-947B-E94B-7578-154071C504F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1964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Can 21">
                    <a:extLst>
                      <a:ext uri="{FF2B5EF4-FFF2-40B4-BE49-F238E27FC236}">
                        <a16:creationId xmlns:a16="http://schemas.microsoft.com/office/drawing/2014/main" id="{9F4CFFF1-0E9C-FC73-1AEC-F7D843DF8185}"/>
                      </a:ext>
                    </a:extLst>
                  </p:cNvPr>
                  <p:cNvSpPr/>
                  <p:nvPr/>
                </p:nvSpPr>
                <p:spPr>
                  <a:xfrm>
                    <a:off x="245910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Down Arrow 22">
                    <a:extLst>
                      <a:ext uri="{FF2B5EF4-FFF2-40B4-BE49-F238E27FC236}">
                        <a16:creationId xmlns:a16="http://schemas.microsoft.com/office/drawing/2014/main" id="{6CBB39A0-153D-A7AC-72CC-6207A2DAE204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EFD752-E6E7-A163-0B13-51FBDAFF6962}"/>
                    </a:ext>
                  </a:extLst>
                </p:cNvPr>
                <p:cNvSpPr txBox="1"/>
                <p:nvPr/>
              </p:nvSpPr>
              <p:spPr>
                <a:xfrm>
                  <a:off x="577685" y="4043789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C25494-FC11-F815-A8C6-CF113C1AD288}"/>
                  </a:ext>
                </a:extLst>
              </p:cNvPr>
              <p:cNvSpPr txBox="1"/>
              <p:nvPr/>
            </p:nvSpPr>
            <p:spPr>
              <a:xfrm>
                <a:off x="2315283" y="5443465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BCB64727-E562-7389-29CA-0418684D81D9}"/>
                  </a:ext>
                </a:extLst>
              </p:cNvPr>
              <p:cNvSpPr/>
              <p:nvPr/>
            </p:nvSpPr>
            <p:spPr>
              <a:xfrm>
                <a:off x="2268930" y="5363641"/>
                <a:ext cx="793020" cy="438571"/>
              </a:xfrm>
              <a:prstGeom prst="can">
                <a:avLst>
                  <a:gd name="adj" fmla="val 38571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29EBB2-8521-B595-E5B3-73CA83C852E7}"/>
                </a:ext>
              </a:extLst>
            </p:cNvPr>
            <p:cNvGrpSpPr/>
            <p:nvPr/>
          </p:nvGrpSpPr>
          <p:grpSpPr>
            <a:xfrm>
              <a:off x="4206907" y="2508097"/>
              <a:ext cx="974801" cy="3316716"/>
              <a:chOff x="3405510" y="2496081"/>
              <a:chExt cx="974801" cy="3316716"/>
            </a:xfrm>
          </p:grpSpPr>
          <p:sp>
            <p:nvSpPr>
              <p:cNvPr id="10" name="Can 9">
                <a:extLst>
                  <a:ext uri="{FF2B5EF4-FFF2-40B4-BE49-F238E27FC236}">
                    <a16:creationId xmlns:a16="http://schemas.microsoft.com/office/drawing/2014/main" id="{E3D7F867-E4CF-B4F3-A441-0A68AA8A3689}"/>
                  </a:ext>
                </a:extLst>
              </p:cNvPr>
              <p:cNvSpPr/>
              <p:nvPr/>
            </p:nvSpPr>
            <p:spPr>
              <a:xfrm>
                <a:off x="3405821" y="4774297"/>
                <a:ext cx="793020" cy="1027916"/>
              </a:xfrm>
              <a:prstGeom prst="can">
                <a:avLst>
                  <a:gd name="adj" fmla="val 2586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C21C07B-BB56-C70C-A32A-8C12EBB887C8}"/>
                  </a:ext>
                </a:extLst>
              </p:cNvPr>
              <p:cNvGrpSpPr/>
              <p:nvPr/>
            </p:nvGrpSpPr>
            <p:grpSpPr>
              <a:xfrm>
                <a:off x="3405510" y="2496081"/>
                <a:ext cx="793020" cy="3295547"/>
                <a:chOff x="2470530" y="1868557"/>
                <a:chExt cx="793020" cy="3295547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7292D39-D1C1-B723-C255-DEFD8D9C2902}"/>
                    </a:ext>
                  </a:extLst>
                </p:cNvPr>
                <p:cNvSpPr/>
                <p:nvPr/>
              </p:nvSpPr>
              <p:spPr>
                <a:xfrm>
                  <a:off x="2470530" y="3919146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374EE74C-70AE-3407-B229-934FB4E7A6BE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Down Arrow 14">
                  <a:extLst>
                    <a:ext uri="{FF2B5EF4-FFF2-40B4-BE49-F238E27FC236}">
                      <a16:creationId xmlns:a16="http://schemas.microsoft.com/office/drawing/2014/main" id="{C165A1FE-BC1B-3F1B-5897-A55C0960C23D}"/>
                    </a:ext>
                  </a:extLst>
                </p:cNvPr>
                <p:cNvSpPr/>
                <p:nvPr/>
              </p:nvSpPr>
              <p:spPr>
                <a:xfrm>
                  <a:off x="2771028" y="3755537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57DC75-F52B-1365-0729-C5A2C61C3B9C}"/>
                  </a:ext>
                </a:extLst>
              </p:cNvPr>
              <p:cNvSpPr txBox="1"/>
              <p:nvPr/>
            </p:nvSpPr>
            <p:spPr>
              <a:xfrm>
                <a:off x="3452174" y="5443465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41D0CF-2F09-5B1A-E59B-6CD9216A8D9E}"/>
                </a:ext>
              </a:extLst>
            </p:cNvPr>
            <p:cNvGrpSpPr/>
            <p:nvPr/>
          </p:nvGrpSpPr>
          <p:grpSpPr>
            <a:xfrm>
              <a:off x="1011749" y="2520113"/>
              <a:ext cx="974801" cy="3311550"/>
              <a:chOff x="3405510" y="2496081"/>
              <a:chExt cx="974801" cy="3311550"/>
            </a:xfrm>
          </p:grpSpPr>
          <p:sp>
            <p:nvSpPr>
              <p:cNvPr id="34" name="Can 33">
                <a:extLst>
                  <a:ext uri="{FF2B5EF4-FFF2-40B4-BE49-F238E27FC236}">
                    <a16:creationId xmlns:a16="http://schemas.microsoft.com/office/drawing/2014/main" id="{37AEE127-1567-9250-FE59-4BA88B050032}"/>
                  </a:ext>
                </a:extLst>
              </p:cNvPr>
              <p:cNvSpPr/>
              <p:nvPr/>
            </p:nvSpPr>
            <p:spPr>
              <a:xfrm>
                <a:off x="3405821" y="5096959"/>
                <a:ext cx="793020" cy="705254"/>
              </a:xfrm>
              <a:prstGeom prst="can">
                <a:avLst>
                  <a:gd name="adj" fmla="val 25860"/>
                </a:avLst>
              </a:prstGeom>
              <a:pattFill prst="pct7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9105CC7-7964-5728-B742-81184F753860}"/>
                  </a:ext>
                </a:extLst>
              </p:cNvPr>
              <p:cNvGrpSpPr/>
              <p:nvPr/>
            </p:nvGrpSpPr>
            <p:grpSpPr>
              <a:xfrm>
                <a:off x="3405510" y="2496081"/>
                <a:ext cx="793020" cy="3295547"/>
                <a:chOff x="2470530" y="1868557"/>
                <a:chExt cx="793020" cy="3295547"/>
              </a:xfrm>
            </p:grpSpPr>
            <p:sp>
              <p:nvSpPr>
                <p:cNvPr id="37" name="Can 36">
                  <a:extLst>
                    <a:ext uri="{FF2B5EF4-FFF2-40B4-BE49-F238E27FC236}">
                      <a16:creationId xmlns:a16="http://schemas.microsoft.com/office/drawing/2014/main" id="{5C68DEB5-D891-0FB6-DA1C-B6C585EDAF1C}"/>
                    </a:ext>
                  </a:extLst>
                </p:cNvPr>
                <p:cNvSpPr/>
                <p:nvPr/>
              </p:nvSpPr>
              <p:spPr>
                <a:xfrm>
                  <a:off x="2470530" y="426919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an 37">
                  <a:extLst>
                    <a:ext uri="{FF2B5EF4-FFF2-40B4-BE49-F238E27FC236}">
                      <a16:creationId xmlns:a16="http://schemas.microsoft.com/office/drawing/2014/main" id="{4DCCA9BC-F5F7-AE99-5415-C783903B2493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Down Arrow 38">
                  <a:extLst>
                    <a:ext uri="{FF2B5EF4-FFF2-40B4-BE49-F238E27FC236}">
                      <a16:creationId xmlns:a16="http://schemas.microsoft.com/office/drawing/2014/main" id="{C97F96E6-472C-7607-10AB-6246F71AA355}"/>
                    </a:ext>
                  </a:extLst>
                </p:cNvPr>
                <p:cNvSpPr/>
                <p:nvPr/>
              </p:nvSpPr>
              <p:spPr>
                <a:xfrm>
                  <a:off x="2771028" y="4027002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1129E3-EEC4-5259-7132-5973F1150347}"/>
                  </a:ext>
                </a:extLst>
              </p:cNvPr>
              <p:cNvSpPr txBox="1"/>
              <p:nvPr/>
            </p:nvSpPr>
            <p:spPr>
              <a:xfrm>
                <a:off x="3452174" y="5438299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solid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BE41F7-E08F-59F9-9A46-89CD178B517E}"/>
                </a:ext>
              </a:extLst>
            </p:cNvPr>
            <p:cNvGrpSpPr/>
            <p:nvPr/>
          </p:nvGrpSpPr>
          <p:grpSpPr>
            <a:xfrm>
              <a:off x="2526107" y="2509528"/>
              <a:ext cx="793020" cy="3295547"/>
              <a:chOff x="2470530" y="1868557"/>
              <a:chExt cx="793020" cy="3295547"/>
            </a:xfrm>
          </p:grpSpPr>
          <p:sp>
            <p:nvSpPr>
              <p:cNvPr id="45" name="Can 44">
                <a:extLst>
                  <a:ext uri="{FF2B5EF4-FFF2-40B4-BE49-F238E27FC236}">
                    <a16:creationId xmlns:a16="http://schemas.microsoft.com/office/drawing/2014/main" id="{0072978D-628A-4E74-4AB9-B0DCAA2FB1CB}"/>
                  </a:ext>
                </a:extLst>
              </p:cNvPr>
              <p:cNvSpPr/>
              <p:nvPr/>
            </p:nvSpPr>
            <p:spPr>
              <a:xfrm>
                <a:off x="2470530" y="1868557"/>
                <a:ext cx="793020" cy="3295547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own Arrow 45">
                <a:extLst>
                  <a:ext uri="{FF2B5EF4-FFF2-40B4-BE49-F238E27FC236}">
                    <a16:creationId xmlns:a16="http://schemas.microsoft.com/office/drawing/2014/main" id="{AB28C150-5EF3-AAF2-87E4-F1F07F724533}"/>
                  </a:ext>
                </a:extLst>
              </p:cNvPr>
              <p:cNvSpPr/>
              <p:nvPr/>
            </p:nvSpPr>
            <p:spPr>
              <a:xfrm>
                <a:off x="2771028" y="4027002"/>
                <a:ext cx="212242" cy="263249"/>
              </a:xfrm>
              <a:prstGeom prst="down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3FAFABE1-F19F-3E67-4754-F8EAE8D1FA7B}"/>
                  </a:ext>
                </a:extLst>
              </p:cNvPr>
              <p:cNvSpPr/>
              <p:nvPr/>
            </p:nvSpPr>
            <p:spPr>
              <a:xfrm>
                <a:off x="2470530" y="3972124"/>
                <a:ext cx="793020" cy="438571"/>
              </a:xfrm>
              <a:prstGeom prst="can">
                <a:avLst>
                  <a:gd name="adj" fmla="val 3857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352824-6991-21D5-72A1-1E77A11DBFA1}"/>
                </a:ext>
              </a:extLst>
            </p:cNvPr>
            <p:cNvSpPr txBox="1"/>
            <p:nvPr/>
          </p:nvSpPr>
          <p:spPr>
            <a:xfrm>
              <a:off x="2572771" y="5456912"/>
              <a:ext cx="928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solid</a:t>
              </a:r>
            </a:p>
          </p:txBody>
        </p:sp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42807E1B-E6B3-DE14-3E93-D87E57DF7EE8}"/>
                </a:ext>
              </a:extLst>
            </p:cNvPr>
            <p:cNvSpPr/>
            <p:nvPr/>
          </p:nvSpPr>
          <p:spPr>
            <a:xfrm>
              <a:off x="2823851" y="4490325"/>
              <a:ext cx="212242" cy="26324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eating Curve for Water | Introduction to Chemistry">
            <a:extLst>
              <a:ext uri="{FF2B5EF4-FFF2-40B4-BE49-F238E27FC236}">
                <a16:creationId xmlns:a16="http://schemas.microsoft.com/office/drawing/2014/main" id="{6884031E-6B93-5430-A4BD-E0A7A270B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72" y="106465"/>
            <a:ext cx="4011167" cy="297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0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1227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994236" y="33322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/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 the context of </a:t>
                </a:r>
                <a:r>
                  <a:rPr lang="en-US" sz="2400" b="1" dirty="0">
                    <a:ea typeface="Cambria Math" panose="02040503050406030204" pitchFamily="18" charset="0"/>
                  </a:rPr>
                  <a:t>phase transitions</a:t>
                </a:r>
                <a:r>
                  <a:rPr lang="en-US" sz="2400" dirty="0">
                    <a:ea typeface="Cambria Math" panose="02040503050406030204" pitchFamily="18" charset="0"/>
                  </a:rPr>
                  <a:t>: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boiling (or melting or sublimation) is </a:t>
                </a:r>
                <a:r>
                  <a:rPr lang="en-US" sz="2400" b="1" dirty="0"/>
                  <a:t>spontaneous at that temperature</a:t>
                </a:r>
                <a:r>
                  <a:rPr lang="en-US" sz="2400" dirty="0"/>
                  <a:t>. This is a form of 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 of Thermodynamics</a:t>
                </a:r>
                <a:r>
                  <a:rPr lang="en-US" sz="2400" dirty="0"/>
                  <a:t> (we’ll give a more general  statement in a bit). But first, let’s think about what’s going on physically.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8B86F4-7008-E24D-80EA-DDC27DD8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02093"/>
                <a:ext cx="9394008" cy="1938992"/>
              </a:xfrm>
              <a:prstGeom prst="rect">
                <a:avLst/>
              </a:prstGeom>
              <a:blipFill>
                <a:blip r:embed="rId4"/>
                <a:stretch>
                  <a:fillRect l="-1081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about what’s going on in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system</a:t>
                </a:r>
                <a:r>
                  <a:rPr lang="en-US" sz="2400" dirty="0">
                    <a:solidFill>
                      <a:schemeClr val="tx1"/>
                    </a:solidFill>
                  </a:rPr>
                  <a:t> (the water). We’ll use what we know about the differential equations of state for water (solid, liquid, gas) to get at this.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about what’s happening to the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. We’ll use the transfer of heat to/from the surroundings to get at this.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2142"/>
                <a:ext cx="11887200" cy="1938992"/>
              </a:xfrm>
              <a:prstGeom prst="rect">
                <a:avLst/>
              </a:prstGeom>
              <a:blipFill>
                <a:blip r:embed="rId5"/>
                <a:stretch>
                  <a:fillRect l="-854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47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87E00-ECE2-BC42-8DC1-CB10FEA7FB94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205613" y="354330"/>
            <a:chExt cx="6582538" cy="627506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9C907C8-B5BE-A249-8551-53A27E04AA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432723-4F0E-BC41-8B69-E6D912DD1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445" y="2641600"/>
              <a:ext cx="0" cy="2021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/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188.8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C4CBF3-B7EA-1349-9872-5325494B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07" y="2114676"/>
                <a:ext cx="11487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/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9A6D4-5CA5-4941-81C8-32E2CAC6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6" y="3667886"/>
                <a:ext cx="1057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/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620F39-A210-BA46-BF2F-5E9C9A61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40" y="3852552"/>
                <a:ext cx="1057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B88335F-35FC-6042-9A63-4456E2E0EFE6}"/>
              </a:ext>
            </a:extLst>
          </p:cNvPr>
          <p:cNvGrpSpPr/>
          <p:nvPr/>
        </p:nvGrpSpPr>
        <p:grpSpPr>
          <a:xfrm>
            <a:off x="4812030" y="1713557"/>
            <a:ext cx="7659781" cy="3512500"/>
            <a:chOff x="4812030" y="289705"/>
            <a:chExt cx="7659781" cy="3512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Standard (298 K) molar entropies of formation </a:t>
                  </a:r>
                  <a:r>
                    <a:rPr lang="en-US" sz="2400" dirty="0">
                      <a:hlinkClick r:id="rId6"/>
                    </a:rPr>
                    <a:t>https://en.wikipedia.org/wiki/Water_%28data_page%29</a:t>
                  </a:r>
                  <a:r>
                    <a:rPr lang="en-US" sz="2400" dirty="0"/>
                    <a:t> :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Gas: 	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188.8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Liquid: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Solid:	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41.0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a14:m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030" y="289705"/>
                  <a:ext cx="7379969" cy="3512500"/>
                </a:xfrm>
                <a:prstGeom prst="rect">
                  <a:avLst/>
                </a:prstGeom>
                <a:blipFill>
                  <a:blip r:embed="rId7"/>
                  <a:stretch>
                    <a:fillRect l="-1201" t="-1079" r="-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1938A9D-B930-E944-A059-0B0930F02329}"/>
                </a:ext>
              </a:extLst>
            </p:cNvPr>
            <p:cNvSpPr/>
            <p:nvPr/>
          </p:nvSpPr>
          <p:spPr>
            <a:xfrm>
              <a:off x="7338060" y="1474470"/>
              <a:ext cx="217170" cy="1009538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/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118.7 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584F9C-8A41-7042-A714-8FF84B335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041" y="1515409"/>
                  <a:ext cx="6160770" cy="783933"/>
                </a:xfrm>
                <a:prstGeom prst="rect">
                  <a:avLst/>
                </a:prstGeom>
                <a:blipFill>
                  <a:blip r:embed="rId8"/>
                  <a:stretch>
                    <a:fillRect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11647170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the standard-state temperature (298 K)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F178-64DA-2448-B623-DB4546D5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11647170" cy="494751"/>
              </a:xfrm>
              <a:prstGeom prst="rect">
                <a:avLst/>
              </a:prstGeom>
              <a:blipFill>
                <a:blip r:embed="rId9"/>
                <a:stretch>
                  <a:fillRect l="-87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EC2F00-2DFF-2A4D-B2EB-F1ED43C27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7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953CE65-609C-F745-B954-30157DA81BF5}"/>
              </a:ext>
            </a:extLst>
          </p:cNvPr>
          <p:cNvGrpSpPr/>
          <p:nvPr/>
        </p:nvGrpSpPr>
        <p:grpSpPr>
          <a:xfrm>
            <a:off x="4949713" y="511933"/>
            <a:ext cx="7242288" cy="5945089"/>
            <a:chOff x="4949713" y="511933"/>
            <a:chExt cx="7242288" cy="5945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/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From the differential equations of state for liquid and gas,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𝑔𝑎𝑠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𝑔𝑎𝑠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𝑙𝑖𝑞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𝑙𝑖𝑞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200" dirty="0"/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98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  <a:p>
                  <a:r>
                    <a:rPr lang="en-US" sz="2200" dirty="0"/>
                    <a:t>w/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</m:oMath>
                  </a14:m>
                  <a:r>
                    <a:rPr lang="en-US" sz="2200" dirty="0"/>
                    <a:t>. If we assume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US" sz="22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den>
                      </m:f>
                    </m:oMath>
                  </a14:m>
                  <a:r>
                    <a:rPr lang="en-US" sz="2200" dirty="0"/>
                    <a:t> (constant), it comes out of the integral, leaving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298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298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r>
                    <a:rPr lang="en-US" sz="2200" dirty="0"/>
                    <a:t>. So, we can get the entropy of vaporization at other temperatures using</a:t>
                  </a:r>
                </a:p>
                <a:p>
                  <a:endParaRPr lang="en-US" sz="2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𝑣𝑎𝑝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68D78F-03B6-2241-9E71-FDE8658B5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713" y="511933"/>
                  <a:ext cx="7242288" cy="5945089"/>
                </a:xfrm>
                <a:prstGeom prst="rect">
                  <a:avLst/>
                </a:prstGeom>
                <a:blipFill>
                  <a:blip r:embed="rId2"/>
                  <a:stretch>
                    <a:fillRect l="-1049" t="-8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587481-6C13-E54F-AA96-B595449AEEA4}"/>
                </a:ext>
              </a:extLst>
            </p:cNvPr>
            <p:cNvCxnSpPr/>
            <p:nvPr/>
          </p:nvCxnSpPr>
          <p:spPr>
            <a:xfrm flipV="1">
              <a:off x="9644838" y="1169631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7596E6-5569-7B4D-92FE-9F105F9FB616}"/>
                </a:ext>
              </a:extLst>
            </p:cNvPr>
            <p:cNvCxnSpPr/>
            <p:nvPr/>
          </p:nvCxnSpPr>
          <p:spPr>
            <a:xfrm flipV="1">
              <a:off x="9610543" y="1814306"/>
              <a:ext cx="755673" cy="81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2D6DF8-2029-7343-B877-5216EE8BC8A0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86BBB1-3253-614E-8346-FA4611F83810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39D3FE3E-522E-C94D-8D9C-AE34F0AEE2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AAE1702-7B26-C847-B4FF-5455D1FF17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17EFA9-71C0-E04D-A33E-0817D3BB19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069DBE-4269-4A44-9E11-F27A6E013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at other temperatures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00EC65-EF61-E24F-BC24-E824BD53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blipFill>
                <a:blip r:embed="rId5"/>
                <a:stretch>
                  <a:fillRect l="-108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6C5BD-1385-004C-8C86-120F8C6B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66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/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Entropy change of the system: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/>
                  <a:t>at other temperatures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FD038-1A8C-8348-AE83-ABE1894F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220"/>
                <a:ext cx="9391426" cy="490199"/>
              </a:xfrm>
              <a:prstGeom prst="rect">
                <a:avLst/>
              </a:prstGeom>
              <a:blipFill>
                <a:blip r:embed="rId6"/>
                <a:stretch>
                  <a:fillRect l="-1081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19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EA5BE6-0191-E64C-9C0E-5AE2FFAF70FD}"/>
              </a:ext>
            </a:extLst>
          </p:cNvPr>
          <p:cNvGrpSpPr/>
          <p:nvPr/>
        </p:nvGrpSpPr>
        <p:grpSpPr>
          <a:xfrm>
            <a:off x="182753" y="925831"/>
            <a:ext cx="4629277" cy="4274819"/>
            <a:chOff x="182753" y="925831"/>
            <a:chExt cx="4629277" cy="427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C790E5E-2ED6-FE48-9AFD-D8B318B62EA9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A541DE95-20C9-0342-8EF7-7995391EC7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24FFD5-E066-024F-9A37-5EF2055F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4690" y="2800350"/>
                <a:ext cx="0" cy="186309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B72285-45E8-4B43-B0DF-21EDFC1B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1445" y="2641600"/>
                <a:ext cx="0" cy="2021840"/>
              </a:xfrm>
              <a:prstGeom prst="straightConnector1">
                <a:avLst/>
              </a:prstGeom>
              <a:ln w="1270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/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8C3E1-0A58-8640-9335-1D0357BF2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001" y="3158534"/>
                  <a:ext cx="7365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4707AB-E9DE-8845-8726-EF85CD8F0C9A}"/>
              </a:ext>
            </a:extLst>
          </p:cNvPr>
          <p:cNvGrpSpPr/>
          <p:nvPr/>
        </p:nvGrpSpPr>
        <p:grpSpPr>
          <a:xfrm>
            <a:off x="5156667" y="1202302"/>
            <a:ext cx="6742747" cy="5057060"/>
            <a:chOff x="5156667" y="1202302"/>
            <a:chExt cx="6742747" cy="5057060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0AE78616-1C32-8048-A72B-B06C20C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67" y="1202302"/>
              <a:ext cx="6742747" cy="505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F490D9-79CF-C24C-AD30-88370C692269}"/>
                </a:ext>
              </a:extLst>
            </p:cNvPr>
            <p:cNvGrpSpPr/>
            <p:nvPr/>
          </p:nvGrpSpPr>
          <p:grpSpPr>
            <a:xfrm>
              <a:off x="5477863" y="3356548"/>
              <a:ext cx="6100354" cy="1196504"/>
              <a:chOff x="5477863" y="3356548"/>
              <a:chExt cx="6100354" cy="119650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B00C7B8-299C-4D4C-93AB-EF64D7560B90}"/>
                  </a:ext>
                </a:extLst>
              </p:cNvPr>
              <p:cNvSpPr/>
              <p:nvPr/>
            </p:nvSpPr>
            <p:spPr>
              <a:xfrm>
                <a:off x="8667659" y="3876014"/>
                <a:ext cx="222068" cy="20224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373 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740216F-3301-874A-AEB4-6F7D291D7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863" y="4129282"/>
                    <a:ext cx="6100354" cy="4237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C8E3E6-5443-2D48-BBBC-AAD46F965A90}"/>
                  </a:ext>
                </a:extLst>
              </p:cNvPr>
              <p:cNvSpPr txBox="1"/>
              <p:nvPr/>
            </p:nvSpPr>
            <p:spPr>
              <a:xfrm rot="856658">
                <a:off x="6425350" y="3356548"/>
                <a:ext cx="2833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slopes down gently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EFD038-1A8C-8348-AE83-ABE1894FE889}"/>
              </a:ext>
            </a:extLst>
          </p:cNvPr>
          <p:cNvSpPr txBox="1"/>
          <p:nvPr/>
        </p:nvSpPr>
        <p:spPr>
          <a:xfrm>
            <a:off x="0" y="-1465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Entropy change of the system: cost-benefit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/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298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9C819-1A02-5E42-94D1-12837ECC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71" y="532699"/>
                <a:ext cx="6098629" cy="783741"/>
              </a:xfrm>
              <a:prstGeom prst="rect">
                <a:avLst/>
              </a:prstGeom>
              <a:blipFill>
                <a:blip r:embed="rId7"/>
                <a:stretch>
                  <a:fillRect l="-41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/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𝑣𝑎𝑝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7FCB49-3B4A-DF46-9149-AB660CF4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0" y="3031384"/>
                <a:ext cx="138853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/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</a:t>
                </a:r>
                <a:r>
                  <a:rPr lang="en-US" sz="2200" b="1" dirty="0"/>
                  <a:t>benefit</a:t>
                </a:r>
                <a:r>
                  <a:rPr lang="en-US" sz="2200" dirty="0"/>
                  <a:t> (in terms of entropy) of converting from liquid to gas is </a:t>
                </a:r>
                <a:r>
                  <a:rPr lang="en-US" sz="2200" b="1" dirty="0"/>
                  <a:t>positive</a:t>
                </a:r>
                <a:r>
                  <a:rPr lang="en-US" sz="2200" dirty="0"/>
                  <a:t> (contributes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dirty="0"/>
                  <a:t>), although that benefit declines with increasing temperature b/c the liquid’s entropy is going up. So why don’t liquids just vaporize?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EA2839-E35D-8E4D-BD45-D82D34FE5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869"/>
                <a:ext cx="5897880" cy="1785104"/>
              </a:xfrm>
              <a:prstGeom prst="rect">
                <a:avLst/>
              </a:prstGeom>
              <a:blipFill>
                <a:blip r:embed="rId9"/>
                <a:stretch>
                  <a:fillRect l="-1505" t="-283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94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86C36-2B2C-7B4E-94DB-F12154502945}"/>
              </a:ext>
            </a:extLst>
          </p:cNvPr>
          <p:cNvGrpSpPr/>
          <p:nvPr/>
        </p:nvGrpSpPr>
        <p:grpSpPr>
          <a:xfrm>
            <a:off x="4812030" y="342376"/>
            <a:ext cx="7379969" cy="5618654"/>
            <a:chOff x="4812030" y="62613"/>
            <a:chExt cx="7379969" cy="56186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C3B861-278A-D54A-BA63-AC958C2DDEA3}"/>
                </a:ext>
              </a:extLst>
            </p:cNvPr>
            <p:cNvGrpSpPr/>
            <p:nvPr/>
          </p:nvGrpSpPr>
          <p:grpSpPr>
            <a:xfrm>
              <a:off x="4812030" y="62613"/>
              <a:ext cx="7379969" cy="5618654"/>
              <a:chOff x="4812029" y="62613"/>
              <a:chExt cx="7379969" cy="56186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/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en-US" sz="2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/>
                      <a:t>Why? 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This is just the TDE applied to surroundings</a:t>
                    </a:r>
                  </a:p>
                  <a:p>
                    <a:pPr marL="457200" indent="-457200">
                      <a:buFont typeface="+mj-lt"/>
                      <a:buAutoNum type="arabicPeriod"/>
                    </a:pPr>
                    <a:r>
                      <a:rPr lang="en-US" sz="2400" dirty="0"/>
                      <a:t>The sign switch is because the heat that comes </a:t>
                    </a:r>
                    <a:r>
                      <a:rPr lang="en-US" sz="2400" b="1" dirty="0"/>
                      <a:t>out of </a:t>
                    </a:r>
                    <a:r>
                      <a:rPr lang="en-US" sz="2400" dirty="0"/>
                      <a:t>the surroundings equals the heat that goes </a:t>
                    </a:r>
                    <a:r>
                      <a:rPr lang="en-US" sz="2400" b="1" dirty="0"/>
                      <a:t>into</a:t>
                    </a:r>
                    <a:r>
                      <a:rPr lang="en-US" sz="2400" dirty="0"/>
                      <a:t> the system: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400" dirty="0"/>
                      <a:t>. </a:t>
                    </a:r>
                  </a:p>
                  <a:p>
                    <a:endParaRPr lang="en-US" sz="2400" dirty="0"/>
                  </a:p>
                  <a:p>
                    <a:r>
                      <a:rPr lang="en-US" sz="2400" dirty="0"/>
                      <a:t>When the </a:t>
                    </a:r>
                    <a:r>
                      <a:rPr lang="en-US" sz="2400" b="1" dirty="0"/>
                      <a:t>temperature remains constant </a:t>
                    </a:r>
                    <a:r>
                      <a:rPr lang="en-US" sz="2400" dirty="0"/>
                      <a:t>throughout a process (as it does for melting and boiling, or reactions that take place at a constant temperature) we can say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𝒔𝒖𝒓𝒓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𝒔𝒖𝒓𝒓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  <a:p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C65C934-14DB-F146-8788-8CE8ACA8FC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029" y="62613"/>
                    <a:ext cx="7379969" cy="56186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1" r="-3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41576B9F-90E9-F84A-89A8-E6DE0631A6E6}"/>
                  </a:ext>
                </a:extLst>
              </p:cNvPr>
              <p:cNvSpPr/>
              <p:nvPr/>
            </p:nvSpPr>
            <p:spPr>
              <a:xfrm>
                <a:off x="7014181" y="418177"/>
                <a:ext cx="3181377" cy="902259"/>
              </a:xfrm>
              <a:prstGeom prst="frame">
                <a:avLst>
                  <a:gd name="adj1" fmla="val 37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C80AEB02-9DEB-C247-AF4E-9F1DA75D4050}"/>
                </a:ext>
              </a:extLst>
            </p:cNvPr>
            <p:cNvSpPr/>
            <p:nvPr/>
          </p:nvSpPr>
          <p:spPr>
            <a:xfrm>
              <a:off x="7040878" y="4484962"/>
              <a:ext cx="2922272" cy="802919"/>
            </a:xfrm>
            <a:prstGeom prst="frame">
              <a:avLst>
                <a:gd name="adj1" fmla="val 37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1DE5F0-2BD4-F840-83B0-3773C8E9981A}"/>
              </a:ext>
            </a:extLst>
          </p:cNvPr>
          <p:cNvGrpSpPr/>
          <p:nvPr/>
        </p:nvGrpSpPr>
        <p:grpSpPr>
          <a:xfrm>
            <a:off x="556504" y="1125005"/>
            <a:ext cx="3774196" cy="3319995"/>
            <a:chOff x="7218314" y="504165"/>
            <a:chExt cx="4346224" cy="3995928"/>
          </a:xfrm>
        </p:grpSpPr>
        <p:pic>
          <p:nvPicPr>
            <p:cNvPr id="18" name="Picture 4" descr="Water Boiling Sound FX - YouTube">
              <a:extLst>
                <a:ext uri="{FF2B5EF4-FFF2-40B4-BE49-F238E27FC236}">
                  <a16:creationId xmlns:a16="http://schemas.microsoft.com/office/drawing/2014/main" id="{434F0606-502D-3443-9A21-AA6DF2B7DC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17603"/>
            <a:stretch/>
          </p:blipFill>
          <p:spPr bwMode="auto">
            <a:xfrm>
              <a:off x="7218314" y="504165"/>
              <a:ext cx="4346224" cy="39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4C00EA90-E6A1-104B-80D5-B9A470F66E25}"/>
                </a:ext>
              </a:extLst>
            </p:cNvPr>
            <p:cNvSpPr/>
            <p:nvPr/>
          </p:nvSpPr>
          <p:spPr>
            <a:xfrm>
              <a:off x="9391426" y="3571028"/>
              <a:ext cx="474134" cy="72531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/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can take this one step farther, knowing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for a constant-pressure process, we can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791AF3-8D09-2746-9E55-0003D467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2" y="5688920"/>
                <a:ext cx="11456125" cy="1040606"/>
              </a:xfrm>
              <a:prstGeom prst="rect">
                <a:avLst/>
              </a:prstGeom>
              <a:blipFill>
                <a:blip r:embed="rId5"/>
                <a:stretch>
                  <a:fillRect l="-775" t="-3614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3CA72-56AC-8C46-836E-CFE42418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blipFill>
                <a:blip r:embed="rId6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ame 15">
            <a:extLst>
              <a:ext uri="{FF2B5EF4-FFF2-40B4-BE49-F238E27FC236}">
                <a16:creationId xmlns:a16="http://schemas.microsoft.com/office/drawing/2014/main" id="{507BC8D7-3BE4-E448-9B45-EA4F80CC935F}"/>
              </a:ext>
            </a:extLst>
          </p:cNvPr>
          <p:cNvSpPr/>
          <p:nvPr/>
        </p:nvSpPr>
        <p:spPr>
          <a:xfrm>
            <a:off x="1671953" y="6033978"/>
            <a:ext cx="2922272" cy="707111"/>
          </a:xfrm>
          <a:prstGeom prst="frame">
            <a:avLst>
              <a:gd name="adj1" fmla="val 3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DA40C7-AEE4-E548-A4BB-8FD778EC143F}"/>
              </a:ext>
            </a:extLst>
          </p:cNvPr>
          <p:cNvGrpSpPr/>
          <p:nvPr/>
        </p:nvGrpSpPr>
        <p:grpSpPr>
          <a:xfrm>
            <a:off x="522515" y="4731080"/>
            <a:ext cx="2090056" cy="1699474"/>
            <a:chOff x="522515" y="4731080"/>
            <a:chExt cx="2090056" cy="16994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231182C-E989-EB49-A393-8E3D5B14728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18" name="Picture 4" descr="Water Boiling Sound FX - YouTube">
                <a:extLst>
                  <a:ext uri="{FF2B5EF4-FFF2-40B4-BE49-F238E27FC236}">
                    <a16:creationId xmlns:a16="http://schemas.microsoft.com/office/drawing/2014/main" id="{9C4B3F26-E50D-E446-BD17-792588E8E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4583BACE-A321-DE45-A3F0-342D1E8C9CC7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321A83-AA2D-9049-87FF-EBF7B81A1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579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CC3F3-2BEE-404F-A31F-11604D6F8643}"/>
              </a:ext>
            </a:extLst>
          </p:cNvPr>
          <p:cNvGrpSpPr/>
          <p:nvPr/>
        </p:nvGrpSpPr>
        <p:grpSpPr>
          <a:xfrm>
            <a:off x="0" y="495107"/>
            <a:ext cx="4415245" cy="4108081"/>
            <a:chOff x="0" y="495107"/>
            <a:chExt cx="4415245" cy="410808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8EBB8B-7252-E948-B42B-30571F2E20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95107"/>
              <a:ext cx="4415245" cy="3927579"/>
              <a:chOff x="6352682" y="1521861"/>
              <a:chExt cx="5389585" cy="47943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A54A126-C78D-B541-90C5-869AC3B6871D}"/>
                  </a:ext>
                </a:extLst>
              </p:cNvPr>
              <p:cNvGrpSpPr/>
              <p:nvPr/>
            </p:nvGrpSpPr>
            <p:grpSpPr>
              <a:xfrm>
                <a:off x="6559958" y="2080169"/>
                <a:ext cx="5182309" cy="4235995"/>
                <a:chOff x="6559958" y="2080169"/>
                <a:chExt cx="5182309" cy="4235995"/>
              </a:xfrm>
            </p:grpSpPr>
            <p:pic>
              <p:nvPicPr>
                <p:cNvPr id="6152" name="Picture 8">
                  <a:extLst>
                    <a:ext uri="{FF2B5EF4-FFF2-40B4-BE49-F238E27FC236}">
                      <a16:creationId xmlns:a16="http://schemas.microsoft.com/office/drawing/2014/main" id="{18E8CCAF-7118-6645-87F9-16FB43A431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9958" y="2080169"/>
                  <a:ext cx="5182309" cy="423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AFD5CD6-63ED-AF47-A521-AF5BC633C465}"/>
                    </a:ext>
                  </a:extLst>
                </p:cNvPr>
                <p:cNvSpPr/>
                <p:nvPr/>
              </p:nvSpPr>
              <p:spPr>
                <a:xfrm>
                  <a:off x="9246922" y="3949044"/>
                  <a:ext cx="195540" cy="17168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 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𝒔𝒖𝒓𝒓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899C819-1A02-5E42-94D1-12837ECC6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683" y="1521861"/>
                    <a:ext cx="5078648" cy="8463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/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992B2EA-BAD2-8941-836D-28FE7F56B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434" y="4233856"/>
                  <a:ext cx="27335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Entropy change of the surroundings: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D6BA0C-2154-B142-8C32-A277FAB0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11590020" cy="461665"/>
              </a:xfrm>
              <a:prstGeom prst="rect">
                <a:avLst/>
              </a:prstGeom>
              <a:blipFill>
                <a:blip r:embed="rId7"/>
                <a:stretch>
                  <a:fillRect l="-87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868</Words>
  <Application>Microsoft Macintosh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88</cp:revision>
  <dcterms:created xsi:type="dcterms:W3CDTF">2021-11-03T15:05:49Z</dcterms:created>
  <dcterms:modified xsi:type="dcterms:W3CDTF">2022-11-07T18:35:22Z</dcterms:modified>
</cp:coreProperties>
</file>