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424" r:id="rId2"/>
    <p:sldId id="428" r:id="rId3"/>
    <p:sldId id="423" r:id="rId4"/>
    <p:sldId id="427" r:id="rId5"/>
    <p:sldId id="416" r:id="rId6"/>
    <p:sldId id="256" r:id="rId7"/>
    <p:sldId id="429" r:id="rId8"/>
    <p:sldId id="399" r:id="rId9"/>
    <p:sldId id="43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659"/>
  </p:normalViewPr>
  <p:slideViewPr>
    <p:cSldViewPr snapToGrid="0" snapToObjects="1">
      <p:cViewPr varScale="1">
        <p:scale>
          <a:sx n="101" d="100"/>
          <a:sy n="101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3D9CD-35AB-8345-8F82-530A1A18C6AA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02344-81DD-F544-997F-603F70A0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3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21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45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09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10" Type="http://schemas.openxmlformats.org/officeDocument/2006/relationships/image" Target="../media/image6.png"/><Relationship Id="rId9" Type="http://schemas.openxmlformats.org/officeDocument/2006/relationships/image" Target="../media/image1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-15417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Tasks for the 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C5E3F-0FE6-F17C-2CB0-9D12BE82BF23}"/>
              </a:ext>
            </a:extLst>
          </p:cNvPr>
          <p:cNvSpPr txBox="1"/>
          <p:nvPr/>
        </p:nvSpPr>
        <p:spPr>
          <a:xfrm>
            <a:off x="498764" y="1654195"/>
            <a:ext cx="11194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CGI preview</a:t>
            </a:r>
            <a:r>
              <a:rPr lang="en-US" sz="2400" dirty="0"/>
              <a:t>: </a:t>
            </a:r>
            <a:r>
              <a:rPr lang="en-US" sz="2400" dirty="0" err="1"/>
              <a:t>AnalyticalStot</a:t>
            </a:r>
            <a:r>
              <a:rPr lang="en-US" sz="2400" dirty="0"/>
              <a:t> and </a:t>
            </a:r>
            <a:r>
              <a:rPr lang="en-US" sz="2400" dirty="0" err="1"/>
              <a:t>EntropyOfMixing</a:t>
            </a:r>
            <a:r>
              <a:rPr lang="en-US" sz="2400" dirty="0"/>
              <a:t> CGIs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Blackboard work</a:t>
            </a:r>
            <a:r>
              <a:rPr lang="en-US" sz="2400" dirty="0"/>
              <a:t>: Deriving the “Fundamental Equations” of Thermodynamics</a:t>
            </a:r>
          </a:p>
        </p:txBody>
      </p:sp>
    </p:spTree>
    <p:extLst>
      <p:ext uri="{BB962C8B-B14F-4D97-AF65-F5344CB8AC3E}">
        <p14:creationId xmlns:p14="http://schemas.microsoft.com/office/powerpoint/2010/main" val="2349136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329526" y="1326899"/>
                <a:ext cx="11424062" cy="4240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𝐹𝐸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#1:  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#2:  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𝑆𝑑𝑇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#3:  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#4:  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𝑆𝑑𝑇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26" y="1326899"/>
                <a:ext cx="11424062" cy="4240071"/>
              </a:xfrm>
              <a:prstGeom prst="rect">
                <a:avLst/>
              </a:prstGeom>
              <a:blipFill>
                <a:blip r:embed="rId2"/>
                <a:stretch>
                  <a:fillRect l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-1" y="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Fundamental equations, Maxwell Relations, and the Box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5B36D5-1D41-0C72-46AF-2396038D5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705" y="2232132"/>
            <a:ext cx="3717769" cy="3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5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12BFCE-ECC9-48A3-288A-8EDE01963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1761"/>
            <a:ext cx="7522499" cy="534077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-15417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CGI: Week_11a.AnalyticalStot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4F654B-6D93-C1E3-DFB4-926225B78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832" y="2546308"/>
            <a:ext cx="7063657" cy="256603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090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-15417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CGI: Week_11a.AnalyticalStot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6A41E6-64CB-3635-CC64-2BF0E0570314}"/>
              </a:ext>
            </a:extLst>
          </p:cNvPr>
          <p:cNvGrpSpPr/>
          <p:nvPr/>
        </p:nvGrpSpPr>
        <p:grpSpPr>
          <a:xfrm>
            <a:off x="0" y="1071761"/>
            <a:ext cx="11862148" cy="5340777"/>
            <a:chOff x="0" y="771137"/>
            <a:chExt cx="11862148" cy="534077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2417373-07C3-6D0C-05BD-91B5E533E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71137"/>
              <a:ext cx="7522499" cy="534077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FCC0238-6B21-EBB4-AD4A-4741F41D5F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2396" b="12287"/>
            <a:stretch/>
          </p:blipFill>
          <p:spPr>
            <a:xfrm>
              <a:off x="7048621" y="1071259"/>
              <a:ext cx="4813527" cy="820172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F0888F8-6DD3-1713-5FCC-791C0BC5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8621" y="4643086"/>
              <a:ext cx="3233827" cy="953979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BF1C56-A366-E4F5-7AD7-51DA9612B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8621" y="2971451"/>
              <a:ext cx="1358900" cy="482600"/>
            </a:xfrm>
            <a:prstGeom prst="rect">
              <a:avLst/>
            </a:prstGeom>
            <a:ln w="25400">
              <a:solidFill>
                <a:srgbClr val="00B05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1645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0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CGI: Week_11b.EntropyOfMixing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6706D0-E0B0-7C82-C674-B7F492A96C63}"/>
              </a:ext>
            </a:extLst>
          </p:cNvPr>
          <p:cNvGrpSpPr/>
          <p:nvPr/>
        </p:nvGrpSpPr>
        <p:grpSpPr>
          <a:xfrm>
            <a:off x="239486" y="2216712"/>
            <a:ext cx="12198407" cy="1623875"/>
            <a:chOff x="239486" y="1231725"/>
            <a:chExt cx="12198407" cy="162387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BA04428-478D-E94F-94BF-A597FE10F375}"/>
                </a:ext>
              </a:extLst>
            </p:cNvPr>
            <p:cNvSpPr/>
            <p:nvPr/>
          </p:nvSpPr>
          <p:spPr>
            <a:xfrm>
              <a:off x="8369890" y="1264294"/>
              <a:ext cx="3289943" cy="1571525"/>
            </a:xfrm>
            <a:prstGeom prst="rect">
              <a:avLst/>
            </a:pr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BE7AB83-5C4D-E147-999C-DB69E0BDF10B}"/>
                </a:ext>
              </a:extLst>
            </p:cNvPr>
            <p:cNvSpPr/>
            <p:nvPr/>
          </p:nvSpPr>
          <p:spPr>
            <a:xfrm>
              <a:off x="4349992" y="1244514"/>
              <a:ext cx="3289943" cy="1571525"/>
            </a:xfrm>
            <a:prstGeom prst="rect">
              <a:avLst/>
            </a:pr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18A045C-3F91-4149-B4B9-F067B2497775}"/>
                </a:ext>
              </a:extLst>
            </p:cNvPr>
            <p:cNvSpPr/>
            <p:nvPr/>
          </p:nvSpPr>
          <p:spPr>
            <a:xfrm>
              <a:off x="288024" y="1244514"/>
              <a:ext cx="3289943" cy="1571525"/>
            </a:xfrm>
            <a:prstGeom prst="rect">
              <a:avLst/>
            </a:pr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FAE20F3-EC77-914F-9E83-176CD5438E1E}"/>
                </a:ext>
              </a:extLst>
            </p:cNvPr>
            <p:cNvGrpSpPr/>
            <p:nvPr/>
          </p:nvGrpSpPr>
          <p:grpSpPr>
            <a:xfrm>
              <a:off x="239486" y="1231725"/>
              <a:ext cx="3352800" cy="1611086"/>
              <a:chOff x="239486" y="1306285"/>
              <a:chExt cx="3352800" cy="161108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D8E166-DF34-0345-93E6-B096DAD8EAF1}"/>
                  </a:ext>
                </a:extLst>
              </p:cNvPr>
              <p:cNvSpPr txBox="1"/>
              <p:nvPr/>
            </p:nvSpPr>
            <p:spPr>
              <a:xfrm>
                <a:off x="304798" y="1717988"/>
                <a:ext cx="1110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60EBC00-80E3-8F4C-AA39-D404216D33F2}"/>
                  </a:ext>
                </a:extLst>
              </p:cNvPr>
              <p:cNvGrpSpPr/>
              <p:nvPr/>
            </p:nvGrpSpPr>
            <p:grpSpPr>
              <a:xfrm>
                <a:off x="239486" y="1306285"/>
                <a:ext cx="3352800" cy="1611086"/>
                <a:chOff x="239486" y="1306285"/>
                <a:chExt cx="3352800" cy="1611086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F43976CF-B6A5-A645-A7B1-C10695A91996}"/>
                    </a:ext>
                  </a:extLst>
                </p:cNvPr>
                <p:cNvGrpSpPr/>
                <p:nvPr/>
              </p:nvGrpSpPr>
              <p:grpSpPr>
                <a:xfrm>
                  <a:off x="239486" y="1306285"/>
                  <a:ext cx="3352800" cy="1611086"/>
                  <a:chOff x="283029" y="936171"/>
                  <a:chExt cx="3352800" cy="1611086"/>
                </a:xfrm>
              </p:grpSpPr>
              <p:sp>
                <p:nvSpPr>
                  <p:cNvPr id="2" name="Frame 1">
                    <a:extLst>
                      <a:ext uri="{FF2B5EF4-FFF2-40B4-BE49-F238E27FC236}">
                        <a16:creationId xmlns:a16="http://schemas.microsoft.com/office/drawing/2014/main" id="{643543D8-2326-9047-972B-EFBA320595C4}"/>
                      </a:ext>
                    </a:extLst>
                  </p:cNvPr>
                  <p:cNvSpPr/>
                  <p:nvPr/>
                </p:nvSpPr>
                <p:spPr>
                  <a:xfrm>
                    <a:off x="283029" y="936171"/>
                    <a:ext cx="3352800" cy="1611086"/>
                  </a:xfrm>
                  <a:prstGeom prst="frame">
                    <a:avLst>
                      <a:gd name="adj1" fmla="val 4392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" name="Straight Connector 3">
                    <a:extLst>
                      <a:ext uri="{FF2B5EF4-FFF2-40B4-BE49-F238E27FC236}">
                        <a16:creationId xmlns:a16="http://schemas.microsoft.com/office/drawing/2014/main" id="{EE7D2CCB-4BBF-6943-AB36-C94A2A741286}"/>
                      </a:ext>
                    </a:extLst>
                  </p:cNvPr>
                  <p:cNvCxnSpPr/>
                  <p:nvPr/>
                </p:nvCxnSpPr>
                <p:spPr>
                  <a:xfrm>
                    <a:off x="696684" y="936171"/>
                    <a:ext cx="0" cy="161108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DCF406-1AC6-8140-A11E-EA2134332CA8}"/>
                    </a:ext>
                  </a:extLst>
                </p:cNvPr>
                <p:cNvSpPr txBox="1"/>
                <p:nvPr/>
              </p:nvSpPr>
              <p:spPr>
                <a:xfrm>
                  <a:off x="1545773" y="1726640"/>
                  <a:ext cx="11103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14EAC1-E69D-1B45-9177-DF64080D95D0}"/>
                </a:ext>
              </a:extLst>
            </p:cNvPr>
            <p:cNvGrpSpPr/>
            <p:nvPr/>
          </p:nvGrpSpPr>
          <p:grpSpPr>
            <a:xfrm>
              <a:off x="4310747" y="1231725"/>
              <a:ext cx="3352800" cy="1611086"/>
              <a:chOff x="239486" y="1306285"/>
              <a:chExt cx="3352800" cy="161108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67F4B9-4FDB-5447-8AC9-86ACA95DC64E}"/>
                  </a:ext>
                </a:extLst>
              </p:cNvPr>
              <p:cNvSpPr txBox="1"/>
              <p:nvPr/>
            </p:nvSpPr>
            <p:spPr>
              <a:xfrm>
                <a:off x="304798" y="1717988"/>
                <a:ext cx="1110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59E9895-CFA0-064A-A6B9-9FA2B35FE394}"/>
                  </a:ext>
                </a:extLst>
              </p:cNvPr>
              <p:cNvGrpSpPr/>
              <p:nvPr/>
            </p:nvGrpSpPr>
            <p:grpSpPr>
              <a:xfrm>
                <a:off x="239486" y="1306285"/>
                <a:ext cx="3352800" cy="1611086"/>
                <a:chOff x="239486" y="1306285"/>
                <a:chExt cx="3352800" cy="161108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56C0906-AAD0-C14A-AC5C-4947212415CA}"/>
                    </a:ext>
                  </a:extLst>
                </p:cNvPr>
                <p:cNvGrpSpPr/>
                <p:nvPr/>
              </p:nvGrpSpPr>
              <p:grpSpPr>
                <a:xfrm>
                  <a:off x="239486" y="1306285"/>
                  <a:ext cx="3352800" cy="1611086"/>
                  <a:chOff x="283029" y="936171"/>
                  <a:chExt cx="3352800" cy="1611086"/>
                </a:xfrm>
              </p:grpSpPr>
              <p:sp>
                <p:nvSpPr>
                  <p:cNvPr id="20" name="Frame 19">
                    <a:extLst>
                      <a:ext uri="{FF2B5EF4-FFF2-40B4-BE49-F238E27FC236}">
                        <a16:creationId xmlns:a16="http://schemas.microsoft.com/office/drawing/2014/main" id="{51174F37-1306-B540-82C5-C1F137CC1D71}"/>
                      </a:ext>
                    </a:extLst>
                  </p:cNvPr>
                  <p:cNvSpPr/>
                  <p:nvPr/>
                </p:nvSpPr>
                <p:spPr>
                  <a:xfrm>
                    <a:off x="283029" y="936171"/>
                    <a:ext cx="3352800" cy="1611086"/>
                  </a:xfrm>
                  <a:prstGeom prst="frame">
                    <a:avLst>
                      <a:gd name="adj1" fmla="val 4392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28D1803-C076-A741-8CD2-9798DFABCAB0}"/>
                      </a:ext>
                    </a:extLst>
                  </p:cNvPr>
                  <p:cNvCxnSpPr/>
                  <p:nvPr/>
                </p:nvCxnSpPr>
                <p:spPr>
                  <a:xfrm>
                    <a:off x="1959429" y="936171"/>
                    <a:ext cx="0" cy="161108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42554AD-7DFA-C84D-BA45-A56E46120098}"/>
                    </a:ext>
                  </a:extLst>
                </p:cNvPr>
                <p:cNvSpPr txBox="1"/>
                <p:nvPr/>
              </p:nvSpPr>
              <p:spPr>
                <a:xfrm>
                  <a:off x="2307772" y="1713522"/>
                  <a:ext cx="11103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963B45C-15A3-214B-B626-5446F4653ED7}"/>
                </a:ext>
              </a:extLst>
            </p:cNvPr>
            <p:cNvGrpSpPr/>
            <p:nvPr/>
          </p:nvGrpSpPr>
          <p:grpSpPr>
            <a:xfrm>
              <a:off x="8338462" y="1231725"/>
              <a:ext cx="4099431" cy="1623875"/>
              <a:chOff x="239486" y="1306285"/>
              <a:chExt cx="4099431" cy="162387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E49E1C-0CBE-0B49-BC29-1D148CEC238F}"/>
                  </a:ext>
                </a:extLst>
              </p:cNvPr>
              <p:cNvSpPr txBox="1"/>
              <p:nvPr/>
            </p:nvSpPr>
            <p:spPr>
              <a:xfrm>
                <a:off x="304798" y="1717988"/>
                <a:ext cx="1110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D16291C-6D90-FA42-90BA-A17B9FD99040}"/>
                  </a:ext>
                </a:extLst>
              </p:cNvPr>
              <p:cNvGrpSpPr/>
              <p:nvPr/>
            </p:nvGrpSpPr>
            <p:grpSpPr>
              <a:xfrm>
                <a:off x="239486" y="1306285"/>
                <a:ext cx="4099431" cy="1623875"/>
                <a:chOff x="239486" y="1306285"/>
                <a:chExt cx="4099431" cy="1623875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025ADDA1-1FA3-7E4C-9461-7F8214415698}"/>
                    </a:ext>
                  </a:extLst>
                </p:cNvPr>
                <p:cNvGrpSpPr/>
                <p:nvPr/>
              </p:nvGrpSpPr>
              <p:grpSpPr>
                <a:xfrm>
                  <a:off x="239486" y="1306285"/>
                  <a:ext cx="3352800" cy="1623875"/>
                  <a:chOff x="283029" y="936171"/>
                  <a:chExt cx="3352800" cy="1623875"/>
                </a:xfrm>
              </p:grpSpPr>
              <p:sp>
                <p:nvSpPr>
                  <p:cNvPr id="30" name="Frame 29">
                    <a:extLst>
                      <a:ext uri="{FF2B5EF4-FFF2-40B4-BE49-F238E27FC236}">
                        <a16:creationId xmlns:a16="http://schemas.microsoft.com/office/drawing/2014/main" id="{41DC0186-B6B1-6646-86B3-21E693A709FF}"/>
                      </a:ext>
                    </a:extLst>
                  </p:cNvPr>
                  <p:cNvSpPr/>
                  <p:nvPr/>
                </p:nvSpPr>
                <p:spPr>
                  <a:xfrm>
                    <a:off x="283029" y="936171"/>
                    <a:ext cx="3352800" cy="1611086"/>
                  </a:xfrm>
                  <a:prstGeom prst="frame">
                    <a:avLst>
                      <a:gd name="adj1" fmla="val 4392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9C1EAAE-00AA-7C43-8FCC-27437EA49030}"/>
                      </a:ext>
                    </a:extLst>
                  </p:cNvPr>
                  <p:cNvCxnSpPr/>
                  <p:nvPr/>
                </p:nvCxnSpPr>
                <p:spPr>
                  <a:xfrm>
                    <a:off x="3282367" y="948960"/>
                    <a:ext cx="0" cy="161108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7392C3F-FB67-C948-92C3-F0B5F0E1222B}"/>
                    </a:ext>
                  </a:extLst>
                </p:cNvPr>
                <p:cNvSpPr txBox="1"/>
                <p:nvPr/>
              </p:nvSpPr>
              <p:spPr>
                <a:xfrm>
                  <a:off x="3228574" y="1662952"/>
                  <a:ext cx="11103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1F06A0E-90A7-718C-5649-3D4F97A649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063" r="40424" b="39062"/>
          <a:stretch/>
        </p:blipFill>
        <p:spPr>
          <a:xfrm>
            <a:off x="1619052" y="638398"/>
            <a:ext cx="8297688" cy="461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0ECB5-65C8-D57F-DB17-92B86DD5B5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41" t="62203" r="16373" b="30771"/>
          <a:stretch/>
        </p:blipFill>
        <p:spPr>
          <a:xfrm>
            <a:off x="2524790" y="1056110"/>
            <a:ext cx="6422284" cy="62624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38FF0F9-7B6F-A319-D006-C265B7EF6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188" y="4362153"/>
            <a:ext cx="9658930" cy="172244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316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0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CGI: Week_11b.EntropyOfMixing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6706D0-E0B0-7C82-C674-B7F492A96C63}"/>
              </a:ext>
            </a:extLst>
          </p:cNvPr>
          <p:cNvGrpSpPr/>
          <p:nvPr/>
        </p:nvGrpSpPr>
        <p:grpSpPr>
          <a:xfrm>
            <a:off x="239486" y="2216712"/>
            <a:ext cx="12198407" cy="1623875"/>
            <a:chOff x="239486" y="1231725"/>
            <a:chExt cx="12198407" cy="162387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BA04428-478D-E94F-94BF-A597FE10F375}"/>
                </a:ext>
              </a:extLst>
            </p:cNvPr>
            <p:cNvSpPr/>
            <p:nvPr/>
          </p:nvSpPr>
          <p:spPr>
            <a:xfrm>
              <a:off x="8369890" y="1264294"/>
              <a:ext cx="3289943" cy="1571525"/>
            </a:xfrm>
            <a:prstGeom prst="rect">
              <a:avLst/>
            </a:pr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BE7AB83-5C4D-E147-999C-DB69E0BDF10B}"/>
                </a:ext>
              </a:extLst>
            </p:cNvPr>
            <p:cNvSpPr/>
            <p:nvPr/>
          </p:nvSpPr>
          <p:spPr>
            <a:xfrm>
              <a:off x="4349992" y="1244514"/>
              <a:ext cx="3289943" cy="1571525"/>
            </a:xfrm>
            <a:prstGeom prst="rect">
              <a:avLst/>
            </a:pr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18A045C-3F91-4149-B4B9-F067B2497775}"/>
                </a:ext>
              </a:extLst>
            </p:cNvPr>
            <p:cNvSpPr/>
            <p:nvPr/>
          </p:nvSpPr>
          <p:spPr>
            <a:xfrm>
              <a:off x="288024" y="1244514"/>
              <a:ext cx="3289943" cy="1571525"/>
            </a:xfrm>
            <a:prstGeom prst="rect">
              <a:avLst/>
            </a:pr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FAE20F3-EC77-914F-9E83-176CD5438E1E}"/>
                </a:ext>
              </a:extLst>
            </p:cNvPr>
            <p:cNvGrpSpPr/>
            <p:nvPr/>
          </p:nvGrpSpPr>
          <p:grpSpPr>
            <a:xfrm>
              <a:off x="239486" y="1231725"/>
              <a:ext cx="3352800" cy="1611086"/>
              <a:chOff x="239486" y="1306285"/>
              <a:chExt cx="3352800" cy="161108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D8E166-DF34-0345-93E6-B096DAD8EAF1}"/>
                  </a:ext>
                </a:extLst>
              </p:cNvPr>
              <p:cNvSpPr txBox="1"/>
              <p:nvPr/>
            </p:nvSpPr>
            <p:spPr>
              <a:xfrm>
                <a:off x="304798" y="1717988"/>
                <a:ext cx="1110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60EBC00-80E3-8F4C-AA39-D404216D33F2}"/>
                  </a:ext>
                </a:extLst>
              </p:cNvPr>
              <p:cNvGrpSpPr/>
              <p:nvPr/>
            </p:nvGrpSpPr>
            <p:grpSpPr>
              <a:xfrm>
                <a:off x="239486" y="1306285"/>
                <a:ext cx="3352800" cy="1611086"/>
                <a:chOff x="239486" y="1306285"/>
                <a:chExt cx="3352800" cy="1611086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F43976CF-B6A5-A645-A7B1-C10695A91996}"/>
                    </a:ext>
                  </a:extLst>
                </p:cNvPr>
                <p:cNvGrpSpPr/>
                <p:nvPr/>
              </p:nvGrpSpPr>
              <p:grpSpPr>
                <a:xfrm>
                  <a:off x="239486" y="1306285"/>
                  <a:ext cx="3352800" cy="1611086"/>
                  <a:chOff x="283029" y="936171"/>
                  <a:chExt cx="3352800" cy="1611086"/>
                </a:xfrm>
              </p:grpSpPr>
              <p:sp>
                <p:nvSpPr>
                  <p:cNvPr id="2" name="Frame 1">
                    <a:extLst>
                      <a:ext uri="{FF2B5EF4-FFF2-40B4-BE49-F238E27FC236}">
                        <a16:creationId xmlns:a16="http://schemas.microsoft.com/office/drawing/2014/main" id="{643543D8-2326-9047-972B-EFBA320595C4}"/>
                      </a:ext>
                    </a:extLst>
                  </p:cNvPr>
                  <p:cNvSpPr/>
                  <p:nvPr/>
                </p:nvSpPr>
                <p:spPr>
                  <a:xfrm>
                    <a:off x="283029" y="936171"/>
                    <a:ext cx="3352800" cy="1611086"/>
                  </a:xfrm>
                  <a:prstGeom prst="frame">
                    <a:avLst>
                      <a:gd name="adj1" fmla="val 4392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" name="Straight Connector 3">
                    <a:extLst>
                      <a:ext uri="{FF2B5EF4-FFF2-40B4-BE49-F238E27FC236}">
                        <a16:creationId xmlns:a16="http://schemas.microsoft.com/office/drawing/2014/main" id="{EE7D2CCB-4BBF-6943-AB36-C94A2A741286}"/>
                      </a:ext>
                    </a:extLst>
                  </p:cNvPr>
                  <p:cNvCxnSpPr/>
                  <p:nvPr/>
                </p:nvCxnSpPr>
                <p:spPr>
                  <a:xfrm>
                    <a:off x="696684" y="936171"/>
                    <a:ext cx="0" cy="161108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DCF406-1AC6-8140-A11E-EA2134332CA8}"/>
                    </a:ext>
                  </a:extLst>
                </p:cNvPr>
                <p:cNvSpPr txBox="1"/>
                <p:nvPr/>
              </p:nvSpPr>
              <p:spPr>
                <a:xfrm>
                  <a:off x="1545773" y="1726640"/>
                  <a:ext cx="11103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14EAC1-E69D-1B45-9177-DF64080D95D0}"/>
                </a:ext>
              </a:extLst>
            </p:cNvPr>
            <p:cNvGrpSpPr/>
            <p:nvPr/>
          </p:nvGrpSpPr>
          <p:grpSpPr>
            <a:xfrm>
              <a:off x="4310747" y="1231725"/>
              <a:ext cx="3352800" cy="1611086"/>
              <a:chOff x="239486" y="1306285"/>
              <a:chExt cx="3352800" cy="161108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67F4B9-4FDB-5447-8AC9-86ACA95DC64E}"/>
                  </a:ext>
                </a:extLst>
              </p:cNvPr>
              <p:cNvSpPr txBox="1"/>
              <p:nvPr/>
            </p:nvSpPr>
            <p:spPr>
              <a:xfrm>
                <a:off x="304798" y="1717988"/>
                <a:ext cx="1110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59E9895-CFA0-064A-A6B9-9FA2B35FE394}"/>
                  </a:ext>
                </a:extLst>
              </p:cNvPr>
              <p:cNvGrpSpPr/>
              <p:nvPr/>
            </p:nvGrpSpPr>
            <p:grpSpPr>
              <a:xfrm>
                <a:off x="239486" y="1306285"/>
                <a:ext cx="3352800" cy="1611086"/>
                <a:chOff x="239486" y="1306285"/>
                <a:chExt cx="3352800" cy="161108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56C0906-AAD0-C14A-AC5C-4947212415CA}"/>
                    </a:ext>
                  </a:extLst>
                </p:cNvPr>
                <p:cNvGrpSpPr/>
                <p:nvPr/>
              </p:nvGrpSpPr>
              <p:grpSpPr>
                <a:xfrm>
                  <a:off x="239486" y="1306285"/>
                  <a:ext cx="3352800" cy="1611086"/>
                  <a:chOff x="283029" y="936171"/>
                  <a:chExt cx="3352800" cy="1611086"/>
                </a:xfrm>
              </p:grpSpPr>
              <p:sp>
                <p:nvSpPr>
                  <p:cNvPr id="20" name="Frame 19">
                    <a:extLst>
                      <a:ext uri="{FF2B5EF4-FFF2-40B4-BE49-F238E27FC236}">
                        <a16:creationId xmlns:a16="http://schemas.microsoft.com/office/drawing/2014/main" id="{51174F37-1306-B540-82C5-C1F137CC1D71}"/>
                      </a:ext>
                    </a:extLst>
                  </p:cNvPr>
                  <p:cNvSpPr/>
                  <p:nvPr/>
                </p:nvSpPr>
                <p:spPr>
                  <a:xfrm>
                    <a:off x="283029" y="936171"/>
                    <a:ext cx="3352800" cy="1611086"/>
                  </a:xfrm>
                  <a:prstGeom prst="frame">
                    <a:avLst>
                      <a:gd name="adj1" fmla="val 4392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28D1803-C076-A741-8CD2-9798DFABCAB0}"/>
                      </a:ext>
                    </a:extLst>
                  </p:cNvPr>
                  <p:cNvCxnSpPr/>
                  <p:nvPr/>
                </p:nvCxnSpPr>
                <p:spPr>
                  <a:xfrm>
                    <a:off x="1959429" y="936171"/>
                    <a:ext cx="0" cy="161108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42554AD-7DFA-C84D-BA45-A56E46120098}"/>
                    </a:ext>
                  </a:extLst>
                </p:cNvPr>
                <p:cNvSpPr txBox="1"/>
                <p:nvPr/>
              </p:nvSpPr>
              <p:spPr>
                <a:xfrm>
                  <a:off x="2307772" y="1713522"/>
                  <a:ext cx="11103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963B45C-15A3-214B-B626-5446F4653ED7}"/>
                </a:ext>
              </a:extLst>
            </p:cNvPr>
            <p:cNvGrpSpPr/>
            <p:nvPr/>
          </p:nvGrpSpPr>
          <p:grpSpPr>
            <a:xfrm>
              <a:off x="8338462" y="1231725"/>
              <a:ext cx="4099431" cy="1623875"/>
              <a:chOff x="239486" y="1306285"/>
              <a:chExt cx="4099431" cy="162387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E49E1C-0CBE-0B49-BC29-1D148CEC238F}"/>
                  </a:ext>
                </a:extLst>
              </p:cNvPr>
              <p:cNvSpPr txBox="1"/>
              <p:nvPr/>
            </p:nvSpPr>
            <p:spPr>
              <a:xfrm>
                <a:off x="304798" y="1717988"/>
                <a:ext cx="1110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D16291C-6D90-FA42-90BA-A17B9FD99040}"/>
                  </a:ext>
                </a:extLst>
              </p:cNvPr>
              <p:cNvGrpSpPr/>
              <p:nvPr/>
            </p:nvGrpSpPr>
            <p:grpSpPr>
              <a:xfrm>
                <a:off x="239486" y="1306285"/>
                <a:ext cx="4099431" cy="1623875"/>
                <a:chOff x="239486" y="1306285"/>
                <a:chExt cx="4099431" cy="1623875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025ADDA1-1FA3-7E4C-9461-7F8214415698}"/>
                    </a:ext>
                  </a:extLst>
                </p:cNvPr>
                <p:cNvGrpSpPr/>
                <p:nvPr/>
              </p:nvGrpSpPr>
              <p:grpSpPr>
                <a:xfrm>
                  <a:off x="239486" y="1306285"/>
                  <a:ext cx="3352800" cy="1623875"/>
                  <a:chOff x="283029" y="936171"/>
                  <a:chExt cx="3352800" cy="1623875"/>
                </a:xfrm>
              </p:grpSpPr>
              <p:sp>
                <p:nvSpPr>
                  <p:cNvPr id="30" name="Frame 29">
                    <a:extLst>
                      <a:ext uri="{FF2B5EF4-FFF2-40B4-BE49-F238E27FC236}">
                        <a16:creationId xmlns:a16="http://schemas.microsoft.com/office/drawing/2014/main" id="{41DC0186-B6B1-6646-86B3-21E693A709FF}"/>
                      </a:ext>
                    </a:extLst>
                  </p:cNvPr>
                  <p:cNvSpPr/>
                  <p:nvPr/>
                </p:nvSpPr>
                <p:spPr>
                  <a:xfrm>
                    <a:off x="283029" y="936171"/>
                    <a:ext cx="3352800" cy="1611086"/>
                  </a:xfrm>
                  <a:prstGeom prst="frame">
                    <a:avLst>
                      <a:gd name="adj1" fmla="val 4392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9C1EAAE-00AA-7C43-8FCC-27437EA49030}"/>
                      </a:ext>
                    </a:extLst>
                  </p:cNvPr>
                  <p:cNvCxnSpPr/>
                  <p:nvPr/>
                </p:nvCxnSpPr>
                <p:spPr>
                  <a:xfrm>
                    <a:off x="3282367" y="948960"/>
                    <a:ext cx="0" cy="161108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7392C3F-FB67-C948-92C3-F0B5F0E1222B}"/>
                    </a:ext>
                  </a:extLst>
                </p:cNvPr>
                <p:cNvSpPr txBox="1"/>
                <p:nvPr/>
              </p:nvSpPr>
              <p:spPr>
                <a:xfrm>
                  <a:off x="3228574" y="1662952"/>
                  <a:ext cx="11103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</a:p>
              </p:txBody>
            </p:sp>
          </p:grp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5B0B856-83CC-5846-A307-FD142ED19DDA}"/>
              </a:ext>
            </a:extLst>
          </p:cNvPr>
          <p:cNvGrpSpPr/>
          <p:nvPr/>
        </p:nvGrpSpPr>
        <p:grpSpPr>
          <a:xfrm>
            <a:off x="2100944" y="4203102"/>
            <a:ext cx="6945073" cy="5345973"/>
            <a:chOff x="1085776" y="3864899"/>
            <a:chExt cx="8622250" cy="4823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3BEEC3E-EF59-A44C-9A9B-F333CC403BB2}"/>
                    </a:ext>
                  </a:extLst>
                </p:cNvPr>
                <p:cNvSpPr txBox="1"/>
                <p:nvPr/>
              </p:nvSpPr>
              <p:spPr>
                <a:xfrm>
                  <a:off x="4345328" y="5647765"/>
                  <a:ext cx="250651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3BEEC3E-EF59-A44C-9A9B-F333CC403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5328" y="5647765"/>
                  <a:ext cx="250651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54C7A95-A3B6-C946-B0C0-05277AD0B2C5}"/>
                    </a:ext>
                  </a:extLst>
                </p:cNvPr>
                <p:cNvSpPr txBox="1"/>
                <p:nvPr/>
              </p:nvSpPr>
              <p:spPr>
                <a:xfrm>
                  <a:off x="1705098" y="5713905"/>
                  <a:ext cx="250651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54C7A95-A3B6-C946-B0C0-05277AD0B2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5098" y="5713905"/>
                  <a:ext cx="2506510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6B33B46-C28F-B14F-A577-26C4D94FD271}"/>
                    </a:ext>
                  </a:extLst>
                </p:cNvPr>
                <p:cNvSpPr txBox="1"/>
                <p:nvPr/>
              </p:nvSpPr>
              <p:spPr>
                <a:xfrm>
                  <a:off x="7201516" y="5713905"/>
                  <a:ext cx="250651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6B33B46-C28F-B14F-A577-26C4D94FD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516" y="5713905"/>
                  <a:ext cx="250651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C7B2158-1562-4142-8699-88116F9AD8C3}"/>
                </a:ext>
              </a:extLst>
            </p:cNvPr>
            <p:cNvGrpSpPr/>
            <p:nvPr/>
          </p:nvGrpSpPr>
          <p:grpSpPr>
            <a:xfrm>
              <a:off x="1085776" y="3864899"/>
              <a:ext cx="7650858" cy="4823087"/>
              <a:chOff x="1085776" y="3864899"/>
              <a:chExt cx="7650858" cy="4823087"/>
            </a:xfrm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B466AD2F-8E58-AF42-88EF-E60D03D83B62}"/>
                  </a:ext>
                </a:extLst>
              </p:cNvPr>
              <p:cNvSpPr/>
              <p:nvPr/>
            </p:nvSpPr>
            <p:spPr>
              <a:xfrm>
                <a:off x="2721663" y="4313211"/>
                <a:ext cx="6014971" cy="4374775"/>
              </a:xfrm>
              <a:prstGeom prst="blockArc">
                <a:avLst>
                  <a:gd name="adj1" fmla="val 12202924"/>
                  <a:gd name="adj2" fmla="val 20295942"/>
                  <a:gd name="adj3" fmla="val 106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19869A1-BA85-5544-8EC4-ED9AED43732F}"/>
                  </a:ext>
                </a:extLst>
              </p:cNvPr>
              <p:cNvCxnSpPr/>
              <p:nvPr/>
            </p:nvCxnSpPr>
            <p:spPr>
              <a:xfrm>
                <a:off x="2958353" y="5647765"/>
                <a:ext cx="5611906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2DC37C7-D0A4-E140-B0C6-DAB15A7721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6282" y="3864899"/>
                <a:ext cx="0" cy="1800795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924C0891-6BAB-5340-B32E-50ED7DF24E92}"/>
                      </a:ext>
                    </a:extLst>
                  </p:cNvPr>
                  <p:cNvSpPr txBox="1"/>
                  <p:nvPr/>
                </p:nvSpPr>
                <p:spPr>
                  <a:xfrm>
                    <a:off x="1085776" y="4410634"/>
                    <a:ext cx="250651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924C0891-6BAB-5340-B32E-50ED7DF24E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5776" y="4410634"/>
                    <a:ext cx="2506510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1F06A0E-90A7-718C-5649-3D4F97A6494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6063" r="40424" b="39062"/>
          <a:stretch/>
        </p:blipFill>
        <p:spPr>
          <a:xfrm>
            <a:off x="1619052" y="638398"/>
            <a:ext cx="8297688" cy="461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0ECB5-65C8-D57F-DB17-92B86DD5B53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4641" t="62203" r="16373" b="30771"/>
          <a:stretch/>
        </p:blipFill>
        <p:spPr>
          <a:xfrm>
            <a:off x="2524790" y="1056110"/>
            <a:ext cx="6422284" cy="62624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644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D7A08AA8-0532-EF41-B329-0A99C839AC9A}"/>
              </a:ext>
            </a:extLst>
          </p:cNvPr>
          <p:cNvSpPr/>
          <p:nvPr/>
        </p:nvSpPr>
        <p:spPr>
          <a:xfrm>
            <a:off x="6438004" y="574873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A9196A-580D-F14D-A5D3-1C40B858951D}"/>
              </a:ext>
            </a:extLst>
          </p:cNvPr>
          <p:cNvSpPr/>
          <p:nvPr/>
        </p:nvSpPr>
        <p:spPr>
          <a:xfrm>
            <a:off x="620147" y="577433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-7458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Blackboard: A derivation of the E-ICE equation for entropy of mixing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BE36AF-30BF-6643-8F50-F0EF84F6B690}"/>
              </a:ext>
            </a:extLst>
          </p:cNvPr>
          <p:cNvGrpSpPr/>
          <p:nvPr/>
        </p:nvGrpSpPr>
        <p:grpSpPr>
          <a:xfrm>
            <a:off x="565265" y="567015"/>
            <a:ext cx="11002526" cy="1978430"/>
            <a:chOff x="565265" y="615141"/>
            <a:chExt cx="11002526" cy="197843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0A3EBAB-B6A5-A646-9444-AF42128AFA41}"/>
                </a:ext>
              </a:extLst>
            </p:cNvPr>
            <p:cNvCxnSpPr/>
            <p:nvPr/>
          </p:nvCxnSpPr>
          <p:spPr>
            <a:xfrm>
              <a:off x="2261062" y="615142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A85B85-67A0-3E42-BEC8-3CAD0B92886B}"/>
                </a:ext>
              </a:extLst>
            </p:cNvPr>
            <p:cNvGrpSpPr/>
            <p:nvPr/>
          </p:nvGrpSpPr>
          <p:grpSpPr>
            <a:xfrm>
              <a:off x="565265" y="615141"/>
              <a:ext cx="11002526" cy="1978430"/>
              <a:chOff x="565265" y="615141"/>
              <a:chExt cx="11002526" cy="197843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3D5E545-0ACF-664E-BF01-9E0B0F88A96A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D7ACDC11-5D3A-E945-A7BF-C484CEA921F0}"/>
                    </a:ext>
                  </a:extLst>
                </p:cNvPr>
                <p:cNvGrpSpPr/>
                <p:nvPr/>
              </p:nvGrpSpPr>
              <p:grpSpPr>
                <a:xfrm>
                  <a:off x="565265" y="615142"/>
                  <a:ext cx="5569528" cy="1978429"/>
                  <a:chOff x="565265" y="615142"/>
                  <a:chExt cx="5569528" cy="1978429"/>
                </a:xfrm>
              </p:grpSpPr>
              <p:sp>
                <p:nvSpPr>
                  <p:cNvPr id="27" name="Frame 26">
                    <a:extLst>
                      <a:ext uri="{FF2B5EF4-FFF2-40B4-BE49-F238E27FC236}">
                        <a16:creationId xmlns:a16="http://schemas.microsoft.com/office/drawing/2014/main" id="{F8F49FC0-463D-4A4B-B012-7D30710F3F50}"/>
                      </a:ext>
                    </a:extLst>
                  </p:cNvPr>
                  <p:cNvSpPr/>
                  <p:nvPr/>
                </p:nvSpPr>
                <p:spPr>
                  <a:xfrm>
                    <a:off x="565265" y="615142"/>
                    <a:ext cx="5569528" cy="1978429"/>
                  </a:xfrm>
                  <a:prstGeom prst="frame">
                    <a:avLst>
                      <a:gd name="adj1" fmla="val 325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1B821F4-8D6D-9940-89DB-75F04430CA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3245" y="719563"/>
                        <a:ext cx="178427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1B821F4-8D6D-9940-89DB-75F04430CA4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3245" y="719563"/>
                        <a:ext cx="1784275" cy="46166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70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4D313B5-409A-2F4A-AD91-F6250FF1058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5977975E-C0E1-D440-A877-4861A198709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08625905-9803-2D43-AB7D-5B93BB1CA524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BD1FBBEE-2521-C841-A886-92A94BCFA9AF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E92CF092-7519-F041-BECE-57DAA5A62CB9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692515B-A705-304C-A00B-37EF172CC974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19" name="Frame 18">
                  <a:extLst>
                    <a:ext uri="{FF2B5EF4-FFF2-40B4-BE49-F238E27FC236}">
                      <a16:creationId xmlns:a16="http://schemas.microsoft.com/office/drawing/2014/main" id="{02124E61-C1BF-BF45-B309-912423140552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45CE38F-B309-004F-ACAA-8A7BC9A7208A}"/>
                    </a:ext>
                  </a:extLst>
                </p:cNvPr>
                <p:cNvGrpSpPr/>
                <p:nvPr/>
              </p:nvGrpSpPr>
              <p:grpSpPr>
                <a:xfrm>
                  <a:off x="1168846" y="1301986"/>
                  <a:ext cx="4032290" cy="929709"/>
                  <a:chOff x="8119241" y="2964374"/>
                  <a:chExt cx="4032290" cy="929709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AC040FB-F30F-6240-A6B3-E06CA450D8C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644827" y="2969446"/>
                    <a:ext cx="174238" cy="164094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ED736B5D-95D1-8E49-8BA5-65A4001281CB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08026D60-FAE1-4546-855A-20510027F90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21900C1C-1585-F747-AC7C-9759FA370EA2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AE54C26-CA4E-3546-A7FC-03F04C271677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98145B-0849-2E42-B996-034C4A227ACF}"/>
                  </a:ext>
                </a:extLst>
              </p:cNvPr>
              <p:cNvSpPr txBox="1"/>
              <p:nvPr/>
            </p:nvSpPr>
            <p:spPr>
              <a:xfrm>
                <a:off x="6925468" y="594715"/>
                <a:ext cx="1662415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98145B-0849-2E42-B996-034C4A227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468" y="594715"/>
                <a:ext cx="1662415" cy="491288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D224303-AFBE-A647-8525-3369CC70617D}"/>
              </a:ext>
            </a:extLst>
          </p:cNvPr>
          <p:cNvGrpSpPr/>
          <p:nvPr/>
        </p:nvGrpSpPr>
        <p:grpSpPr>
          <a:xfrm>
            <a:off x="2799831" y="948656"/>
            <a:ext cx="656098" cy="1159130"/>
            <a:chOff x="1133136" y="1176838"/>
            <a:chExt cx="656098" cy="1159130"/>
          </a:xfrm>
          <a:solidFill>
            <a:schemeClr val="bg1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217B787-DB1F-524C-92EC-F7AA4998E48A}"/>
                </a:ext>
              </a:extLst>
            </p:cNvPr>
            <p:cNvSpPr/>
            <p:nvPr/>
          </p:nvSpPr>
          <p:spPr>
            <a:xfrm>
              <a:off x="1133136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E1A290F-4C2D-4C49-A29F-DC1EEFFFAE0C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FD1752-FF03-B24B-BD79-AF55688C3519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449251B-DA66-0D47-AA99-339346597927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807A12A-A73D-B046-A190-2015185893F7}"/>
              </a:ext>
            </a:extLst>
          </p:cNvPr>
          <p:cNvGrpSpPr/>
          <p:nvPr/>
        </p:nvGrpSpPr>
        <p:grpSpPr>
          <a:xfrm>
            <a:off x="4082252" y="906630"/>
            <a:ext cx="1052543" cy="1310906"/>
            <a:chOff x="938266" y="1522665"/>
            <a:chExt cx="1052543" cy="1310906"/>
          </a:xfrm>
          <a:solidFill>
            <a:schemeClr val="bg1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FB8343D-7951-3543-A81F-6E2556614646}"/>
                </a:ext>
              </a:extLst>
            </p:cNvPr>
            <p:cNvSpPr/>
            <p:nvPr/>
          </p:nvSpPr>
          <p:spPr>
            <a:xfrm>
              <a:off x="938266" y="192634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52FDC77-7327-5A46-B180-991E29A263EC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A89AF2-D4B4-C24D-892B-A4CBC9A888CE}"/>
                </a:ext>
              </a:extLst>
            </p:cNvPr>
            <p:cNvSpPr/>
            <p:nvPr/>
          </p:nvSpPr>
          <p:spPr>
            <a:xfrm>
              <a:off x="1280024" y="267128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0ED5C1-0707-D14A-86A0-D1CBCAF746AE}"/>
                </a:ext>
              </a:extLst>
            </p:cNvPr>
            <p:cNvSpPr/>
            <p:nvPr/>
          </p:nvSpPr>
          <p:spPr>
            <a:xfrm>
              <a:off x="184392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7D1EE9-4B17-574A-A266-E5BD41AA0DFD}"/>
              </a:ext>
            </a:extLst>
          </p:cNvPr>
          <p:cNvGrpSpPr/>
          <p:nvPr/>
        </p:nvGrpSpPr>
        <p:grpSpPr>
          <a:xfrm>
            <a:off x="6513254" y="911467"/>
            <a:ext cx="1548725" cy="1159130"/>
            <a:chOff x="240509" y="1176838"/>
            <a:chExt cx="1548725" cy="1159130"/>
          </a:xfrm>
          <a:solidFill>
            <a:schemeClr val="bg1"/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9A745E7-C982-D54B-BBDE-9A7F2EFCD4D9}"/>
                </a:ext>
              </a:extLst>
            </p:cNvPr>
            <p:cNvSpPr/>
            <p:nvPr/>
          </p:nvSpPr>
          <p:spPr>
            <a:xfrm>
              <a:off x="240509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51CCD6-C600-B442-BFAC-9EC502DAAD7A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2C20106-46CC-424D-A143-77416D83797D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6A67283-E6C6-EC49-A5B0-861FCA79F094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B90FA7E-853B-A34F-9264-4C415CC7E437}"/>
              </a:ext>
            </a:extLst>
          </p:cNvPr>
          <p:cNvGrpSpPr/>
          <p:nvPr/>
        </p:nvGrpSpPr>
        <p:grpSpPr>
          <a:xfrm>
            <a:off x="9080675" y="956449"/>
            <a:ext cx="1548725" cy="1159130"/>
            <a:chOff x="240509" y="1176838"/>
            <a:chExt cx="1548725" cy="1159130"/>
          </a:xfrm>
          <a:solidFill>
            <a:schemeClr val="bg1"/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FA11EB2-91BC-CE4A-A1EC-50339727A952}"/>
                </a:ext>
              </a:extLst>
            </p:cNvPr>
            <p:cNvSpPr/>
            <p:nvPr/>
          </p:nvSpPr>
          <p:spPr>
            <a:xfrm>
              <a:off x="240509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9538BD4-C118-9A47-B0F5-AF9CD8445206}"/>
                </a:ext>
              </a:extLst>
            </p:cNvPr>
            <p:cNvSpPr/>
            <p:nvPr/>
          </p:nvSpPr>
          <p:spPr>
            <a:xfrm>
              <a:off x="1642346" y="12396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3983468-B4C3-4240-8A31-D84AA157C196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5804121-3D49-DC41-B42A-28CD0EF97C48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7C77958-9BE7-DC49-8CD9-0782C152264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26163" y="2387068"/>
            <a:ext cx="483249" cy="44289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FE88C79-7E68-C545-AFAF-6F7F90A976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35293" y="2446023"/>
            <a:ext cx="499995" cy="32797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63D82187-FD62-B247-ADEC-E3FB6056A140}"/>
                  </a:ext>
                </a:extLst>
              </p:cNvPr>
              <p:cNvSpPr txBox="1"/>
              <p:nvPr/>
            </p:nvSpPr>
            <p:spPr>
              <a:xfrm>
                <a:off x="529949" y="2764197"/>
                <a:ext cx="44579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Same initial concentration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”</a:t>
                </a:r>
              </a:p>
            </p:txBody>
          </p:sp>
        </mc:Choice>
        <mc:Fallback xmlns=""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63D82187-FD62-B247-ADEC-E3FB6056A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49" y="2764197"/>
                <a:ext cx="4457958" cy="461665"/>
              </a:xfrm>
              <a:prstGeom prst="rect">
                <a:avLst/>
              </a:prstGeom>
              <a:blipFill>
                <a:blip r:embed="rId4"/>
                <a:stretch>
                  <a:fillRect l="-198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2B830E-AB4A-D047-9C8F-59E3CC7CC520}"/>
                  </a:ext>
                </a:extLst>
              </p:cNvPr>
              <p:cNvSpPr txBox="1"/>
              <p:nvPr/>
            </p:nvSpPr>
            <p:spPr>
              <a:xfrm>
                <a:off x="3516681" y="823836"/>
                <a:ext cx="166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2B830E-AB4A-D047-9C8F-59E3CC7C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681" y="823836"/>
                <a:ext cx="1662415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0FDB0CD-E537-F74E-BC75-1AD1FF8300D0}"/>
                  </a:ext>
                </a:extLst>
              </p:cNvPr>
              <p:cNvSpPr txBox="1"/>
              <p:nvPr/>
            </p:nvSpPr>
            <p:spPr>
              <a:xfrm>
                <a:off x="8276877" y="1286907"/>
                <a:ext cx="1662415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0FDB0CD-E537-F74E-BC75-1AD1FF830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877" y="1286907"/>
                <a:ext cx="1662415" cy="491288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2" name="Rectangle 3081">
                <a:extLst>
                  <a:ext uri="{FF2B5EF4-FFF2-40B4-BE49-F238E27FC236}">
                    <a16:creationId xmlns:a16="http://schemas.microsoft.com/office/drawing/2014/main" id="{7CC876DA-4095-404A-A0E5-2987EA3A63F0}"/>
                  </a:ext>
                </a:extLst>
              </p:cNvPr>
              <p:cNvSpPr/>
              <p:nvPr/>
            </p:nvSpPr>
            <p:spPr>
              <a:xfrm>
                <a:off x="709419" y="3300439"/>
                <a:ext cx="11586466" cy="2975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−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𝑅𝑙𝑛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𝑅𝑙𝑛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Clues</a:t>
                </a:r>
                <a:r>
                  <a:rPr lang="en-US" sz="2400" dirty="0"/>
                  <a:t> …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𝑡𝑜𝑡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couple of different ways</a:t>
                </a:r>
                <a:endParaRPr lang="en-US" sz="2400" i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Repeat for B, factor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082" name="Rectangle 3081">
                <a:extLst>
                  <a:ext uri="{FF2B5EF4-FFF2-40B4-BE49-F238E27FC236}">
                    <a16:creationId xmlns:a16="http://schemas.microsoft.com/office/drawing/2014/main" id="{7CC876DA-4095-404A-A0E5-2987EA3A6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19" y="3300439"/>
                <a:ext cx="11586466" cy="2975558"/>
              </a:xfrm>
              <a:prstGeom prst="rect">
                <a:avLst/>
              </a:prstGeom>
              <a:blipFill>
                <a:blip r:embed="rId7"/>
                <a:stretch>
                  <a:fillRect l="-766" b="-3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ame 54">
            <a:extLst>
              <a:ext uri="{FF2B5EF4-FFF2-40B4-BE49-F238E27FC236}">
                <a16:creationId xmlns:a16="http://schemas.microsoft.com/office/drawing/2014/main" id="{622CED7A-BC9C-BB47-A6C8-149BFA81C549}"/>
              </a:ext>
            </a:extLst>
          </p:cNvPr>
          <p:cNvSpPr/>
          <p:nvPr/>
        </p:nvSpPr>
        <p:spPr>
          <a:xfrm>
            <a:off x="626465" y="3284034"/>
            <a:ext cx="5512039" cy="797741"/>
          </a:xfrm>
          <a:prstGeom prst="frame">
            <a:avLst>
              <a:gd name="adj1" fmla="val 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677FFB-6016-394E-B08D-BA0C0BBA38FB}"/>
                  </a:ext>
                </a:extLst>
              </p:cNvPr>
              <p:cNvSpPr txBox="1"/>
              <p:nvPr/>
            </p:nvSpPr>
            <p:spPr>
              <a:xfrm>
                <a:off x="6381837" y="3434813"/>
                <a:ext cx="619669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𝝌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𝒍𝒏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𝝌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sub>
                            </m:sSub>
                          </m:e>
                        </m:d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𝝌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𝒍𝒏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𝝌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677FFB-6016-394E-B08D-BA0C0BBA3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837" y="3434813"/>
                <a:ext cx="6196692" cy="461665"/>
              </a:xfrm>
              <a:prstGeom prst="rect">
                <a:avLst/>
              </a:prstGeom>
              <a:blipFill>
                <a:blip r:embed="rId8"/>
                <a:stretch>
                  <a:fillRect l="-204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ame 58">
            <a:extLst>
              <a:ext uri="{FF2B5EF4-FFF2-40B4-BE49-F238E27FC236}">
                <a16:creationId xmlns:a16="http://schemas.microsoft.com/office/drawing/2014/main" id="{1F2B9431-F40A-F148-AC3B-89B4E962E6FD}"/>
              </a:ext>
            </a:extLst>
          </p:cNvPr>
          <p:cNvSpPr/>
          <p:nvPr/>
        </p:nvSpPr>
        <p:spPr>
          <a:xfrm>
            <a:off x="6349467" y="3271980"/>
            <a:ext cx="5512039" cy="797741"/>
          </a:xfrm>
          <a:prstGeom prst="frame">
            <a:avLst>
              <a:gd name="adj1" fmla="val 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A4CC6E0-E575-3A4F-BAC2-118B961E65CB}"/>
              </a:ext>
            </a:extLst>
          </p:cNvPr>
          <p:cNvSpPr/>
          <p:nvPr/>
        </p:nvSpPr>
        <p:spPr>
          <a:xfrm flipV="1">
            <a:off x="5358241" y="3754683"/>
            <a:ext cx="1723508" cy="797741"/>
          </a:xfrm>
          <a:prstGeom prst="arc">
            <a:avLst>
              <a:gd name="adj1" fmla="val 11345070"/>
              <a:gd name="adj2" fmla="val 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7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-4313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Blackboard: Deriving FE#1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710C1C-4509-BC43-B561-4C097A424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705" y="2232132"/>
            <a:ext cx="3717769" cy="32989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01FE47C-2C92-9320-F221-479FEFD4890D}"/>
                  </a:ext>
                </a:extLst>
              </p:cNvPr>
              <p:cNvSpPr/>
              <p:nvPr/>
            </p:nvSpPr>
            <p:spPr>
              <a:xfrm>
                <a:off x="139700" y="2164554"/>
                <a:ext cx="7797800" cy="3576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Clues 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thermodynamic definition of entropy says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𝑟𝑒𝑣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a process is </a:t>
                </a:r>
                <a:r>
                  <a:rPr lang="en-US" sz="2400" i="1" dirty="0"/>
                  <a:t>reversible</a:t>
                </a:r>
                <a:r>
                  <a:rPr lang="en-US" sz="2400" dirty="0"/>
                  <a:t>, the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) becomes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𝑟𝑒𝑣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350838" lvl="1"/>
                <a:r>
                  <a:rPr lang="en-US" sz="2400" dirty="0"/>
                  <a:t>(you should explain this).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Combining these, we get FE#1.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Applying the cross-derivative rule gets us Maxwell.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01FE47C-2C92-9320-F221-479FEFD48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0" y="2164554"/>
                <a:ext cx="7797800" cy="3576941"/>
              </a:xfrm>
              <a:prstGeom prst="rect">
                <a:avLst/>
              </a:prstGeom>
              <a:blipFill>
                <a:blip r:embed="rId4"/>
                <a:stretch>
                  <a:fillRect l="-1303" t="-1413" r="-326" b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79F2FF0-1A35-418B-8A83-A645D4F24733}"/>
              </a:ext>
            </a:extLst>
          </p:cNvPr>
          <p:cNvSpPr/>
          <p:nvPr/>
        </p:nvSpPr>
        <p:spPr>
          <a:xfrm>
            <a:off x="139700" y="5829541"/>
            <a:ext cx="117227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By the way: </a:t>
            </a:r>
            <a:r>
              <a:rPr lang="en-US" sz="2400" dirty="0"/>
              <a:t>There are actually three other Fundamental Equations; but these others are basically restatements of the same idea</a:t>
            </a:r>
            <a:r>
              <a:rPr lang="en-US" sz="2400" b="1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8047BB-5CAF-2FD7-3CA2-8D4CA256AE1B}"/>
                  </a:ext>
                </a:extLst>
              </p:cNvPr>
              <p:cNvSpPr txBox="1"/>
              <p:nvPr/>
            </p:nvSpPr>
            <p:spPr>
              <a:xfrm>
                <a:off x="139700" y="643760"/>
                <a:ext cx="11607800" cy="1433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Claim: </a:t>
                </a:r>
                <a:r>
                  <a:rPr lang="en-US" sz="2400" dirty="0"/>
                  <a:t>The differential equation of state for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can be written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𝑻𝒅𝑺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𝑷𝒅𝑽</m:t>
                    </m:r>
                  </m:oMath>
                </a14:m>
                <a:r>
                  <a:rPr lang="en-US" sz="2400" dirty="0"/>
                  <a:t>, and the corresponding Maxwell relation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dirty="0"/>
                  <a:t>. We can get that with the box, but how do we get there </a:t>
                </a:r>
                <a:r>
                  <a:rPr lang="en-US" sz="2400" i="1" dirty="0"/>
                  <a:t>without</a:t>
                </a:r>
                <a:r>
                  <a:rPr lang="en-US" sz="2400" dirty="0"/>
                  <a:t> the box?</a:t>
                </a:r>
                <a:endParaRPr lang="en-US" sz="2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8047BB-5CAF-2FD7-3CA2-8D4CA256A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0" y="643760"/>
                <a:ext cx="11607800" cy="1433534"/>
              </a:xfrm>
              <a:prstGeom prst="rect">
                <a:avLst/>
              </a:prstGeom>
              <a:blipFill>
                <a:blip r:embed="rId5"/>
                <a:stretch>
                  <a:fillRect l="-875" t="-1754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43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297310" y="1062862"/>
                <a:ext cx="1159738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i="1" dirty="0"/>
                  <a:t>Helmholtz energy</a:t>
                </a:r>
                <a:r>
                  <a:rPr lang="en-US" sz="2400" i="1" dirty="0"/>
                  <a:t> </a:t>
                </a:r>
                <a:r>
                  <a:rPr lang="en-US" sz="2400" dirty="0"/>
                  <a:t>is defined by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𝑻𝑺</m:t>
                    </m:r>
                  </m:oMath>
                </a14:m>
                <a:r>
                  <a:rPr lang="en-US" sz="2400" dirty="0"/>
                  <a:t>. What’s the differential equation of state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? What’s the corresponding Maxwell relation?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10" y="1062862"/>
                <a:ext cx="11597380" cy="830997"/>
              </a:xfrm>
              <a:prstGeom prst="rect">
                <a:avLst/>
              </a:prstGeom>
              <a:blipFill>
                <a:blip r:embed="rId2"/>
                <a:stretch>
                  <a:fillRect l="-875" t="-447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0BBB6F9-8792-1F31-4B13-FAED2EAC1AF2}"/>
              </a:ext>
            </a:extLst>
          </p:cNvPr>
          <p:cNvSpPr txBox="1"/>
          <p:nvPr/>
        </p:nvSpPr>
        <p:spPr>
          <a:xfrm>
            <a:off x="0" y="-4313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Blackboard: Deriving FE#2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6CE48-FC7F-E2EF-1D57-5C4A2078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705" y="2232132"/>
            <a:ext cx="3717769" cy="32989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480AAD-767F-F9E2-8C91-0DD493CFCA3A}"/>
                  </a:ext>
                </a:extLst>
              </p:cNvPr>
              <p:cNvSpPr/>
              <p:nvPr/>
            </p:nvSpPr>
            <p:spPr>
              <a:xfrm>
                <a:off x="297310" y="2655818"/>
                <a:ext cx="812279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Clues: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Take the total differential of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using the product rule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Combine with FE#1.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Use cross-derivative rule to get the corresponding Maxwell relation.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480AAD-767F-F9E2-8C91-0DD493CFC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10" y="2655818"/>
                <a:ext cx="8122790" cy="1938992"/>
              </a:xfrm>
              <a:prstGeom prst="rect">
                <a:avLst/>
              </a:prstGeom>
              <a:blipFill>
                <a:blip r:embed="rId4"/>
                <a:stretch>
                  <a:fillRect l="-1250" t="-2614" b="-6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74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329526" y="1646922"/>
                <a:ext cx="682190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Clues: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Take the total differential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using the product rule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Combine with FE#1.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26" y="1646922"/>
                <a:ext cx="6821905" cy="1569660"/>
              </a:xfrm>
              <a:prstGeom prst="rect">
                <a:avLst/>
              </a:prstGeom>
              <a:blipFill>
                <a:blip r:embed="rId2"/>
                <a:stretch>
                  <a:fillRect l="-1299" t="-32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54AEF76-B372-57CE-7B06-444422E861EF}"/>
              </a:ext>
            </a:extLst>
          </p:cNvPr>
          <p:cNvSpPr txBox="1"/>
          <p:nvPr/>
        </p:nvSpPr>
        <p:spPr>
          <a:xfrm>
            <a:off x="0" y="-4313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Blackboard: Deriving FE#3 &amp;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072F2D-8980-7E29-5D84-92B02CBA1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705" y="2232132"/>
            <a:ext cx="3717769" cy="32989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FE82C5C-2A58-C6B7-B166-B34309E7C4A0}"/>
                  </a:ext>
                </a:extLst>
              </p:cNvPr>
              <p:cNvSpPr/>
              <p:nvPr/>
            </p:nvSpPr>
            <p:spPr>
              <a:xfrm>
                <a:off x="265094" y="703739"/>
                <a:ext cx="1159738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i="1" dirty="0"/>
                  <a:t>Enthalpy </a:t>
                </a:r>
                <a:r>
                  <a:rPr lang="en-US" sz="2400" dirty="0"/>
                  <a:t>is defined by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𝑷𝑽</m:t>
                    </m:r>
                  </m:oMath>
                </a14:m>
                <a:r>
                  <a:rPr lang="en-US" sz="2400" dirty="0"/>
                  <a:t>. What’s the differential equation or state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400" dirty="0"/>
                  <a:t>? What’s the corresponding Maxwell relation?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FE82C5C-2A58-C6B7-B166-B34309E7C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94" y="703739"/>
                <a:ext cx="11597380" cy="830997"/>
              </a:xfrm>
              <a:prstGeom prst="rect">
                <a:avLst/>
              </a:prstGeom>
              <a:blipFill>
                <a:blip r:embed="rId4"/>
                <a:stretch>
                  <a:fillRect l="-765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C07C514-C08E-B784-9950-5DB1E5E3649D}"/>
                  </a:ext>
                </a:extLst>
              </p:cNvPr>
              <p:cNvSpPr/>
              <p:nvPr/>
            </p:nvSpPr>
            <p:spPr>
              <a:xfrm>
                <a:off x="265094" y="3641419"/>
                <a:ext cx="805340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i="1" dirty="0"/>
                  <a:t>Gibbs Energy </a:t>
                </a:r>
                <a:r>
                  <a:rPr lang="en-US" sz="2400" dirty="0"/>
                  <a:t>is defined by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𝑻𝑺</m:t>
                    </m:r>
                  </m:oMath>
                </a14:m>
                <a:r>
                  <a:rPr lang="en-US" sz="2400" dirty="0"/>
                  <a:t>. What’s the differential equation or state for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dirty="0"/>
                  <a:t>? What’s the corresponding Maxwell relation?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C07C514-C08E-B784-9950-5DB1E5E36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94" y="3641419"/>
                <a:ext cx="8053406" cy="1200329"/>
              </a:xfrm>
              <a:prstGeom prst="rect">
                <a:avLst/>
              </a:prstGeom>
              <a:blipFill>
                <a:blip r:embed="rId5"/>
                <a:stretch>
                  <a:fillRect l="-1101" t="-3125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4EE9D5-05BD-D1BE-4B97-EB31EEBFE5D7}"/>
                  </a:ext>
                </a:extLst>
              </p:cNvPr>
              <p:cNvSpPr/>
              <p:nvPr/>
            </p:nvSpPr>
            <p:spPr>
              <a:xfrm>
                <a:off x="265094" y="4974322"/>
                <a:ext cx="682190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Clues: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Take the total differential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, using the product rule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Combine with FE#3.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4EE9D5-05BD-D1BE-4B97-EB31EEBFE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94" y="4974322"/>
                <a:ext cx="6821905" cy="1569660"/>
              </a:xfrm>
              <a:prstGeom prst="rect">
                <a:avLst/>
              </a:prstGeom>
              <a:blipFill>
                <a:blip r:embed="rId6"/>
                <a:stretch>
                  <a:fillRect l="-1299" t="-32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54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4413</TotalTime>
  <Words>503</Words>
  <Application>Microsoft Macintosh PowerPoint</Application>
  <PresentationFormat>Widescreen</PresentationFormat>
  <Paragraphs>76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196</cp:revision>
  <cp:lastPrinted>2022-11-10T17:58:44Z</cp:lastPrinted>
  <dcterms:created xsi:type="dcterms:W3CDTF">2018-08-07T04:05:17Z</dcterms:created>
  <dcterms:modified xsi:type="dcterms:W3CDTF">2022-11-10T18:24:34Z</dcterms:modified>
</cp:coreProperties>
</file>