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1" r:id="rId2"/>
    <p:sldId id="293" r:id="rId3"/>
    <p:sldId id="362" r:id="rId4"/>
    <p:sldId id="363" r:id="rId5"/>
    <p:sldId id="364" r:id="rId6"/>
    <p:sldId id="365" r:id="rId7"/>
    <p:sldId id="366" r:id="rId8"/>
    <p:sldId id="301" r:id="rId9"/>
    <p:sldId id="352" r:id="rId10"/>
    <p:sldId id="358" r:id="rId11"/>
    <p:sldId id="367" r:id="rId12"/>
    <p:sldId id="368" r:id="rId13"/>
    <p:sldId id="298" r:id="rId14"/>
    <p:sldId id="369" r:id="rId15"/>
    <p:sldId id="318" r:id="rId16"/>
    <p:sldId id="328" r:id="rId17"/>
    <p:sldId id="370" r:id="rId18"/>
    <p:sldId id="371" r:id="rId19"/>
    <p:sldId id="372" r:id="rId20"/>
    <p:sldId id="325" r:id="rId21"/>
    <p:sldId id="333" r:id="rId22"/>
    <p:sldId id="335" r:id="rId23"/>
    <p:sldId id="336" r:id="rId24"/>
    <p:sldId id="343" r:id="rId25"/>
    <p:sldId id="344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6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71887-66EE-714A-B0D4-D2E36FA763FF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0534-B27F-0B45-B4FE-59D03160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BA4D-72BF-AC47-8D04-0963BD0E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E2EF-21DF-6B46-ABFB-F23FF420F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4AA1-5176-4F49-AAB7-F4B9DCE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B7CF-FE2C-2D4E-B84E-5D503CA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B804-2734-1E47-BF29-EAED6E4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195A-46D9-1E48-85EF-57059167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31C14-54D6-B04E-9DDA-3C6B15B9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B305-DAA1-C748-B563-8A1CDA7E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4E01-6AE2-4C44-9792-3BBE097A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1E2D-6D88-1840-B94E-595831C8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80556-61E0-7745-8E09-F7C038CA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7F2C6-0BA2-3847-9AB4-9007FC6B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9E68-4C7F-2F4B-B464-6D404D61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A7F5-3175-5C41-B3F3-332966B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CA4C-AE96-6E43-88D5-C9663C3C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DA97-B347-0547-9B03-95E4E43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6A5A-6E0D-CC45-BE8F-EE04D584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0E1A-A66E-5F48-A579-F78A4326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C18F-FAD9-0E4A-99C5-C7DE69C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1AD1-BA98-7848-8D2D-69C85C3D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457-C0D6-8948-85C5-4350D519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63D8E-C478-4A4C-90C5-3C673FF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923A-8D6D-114F-A081-28399AE1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5998-5E7E-8644-B4CC-12B4FAE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C69A-58F4-6A44-B5F4-EE14FDC3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416F-8198-EA4C-9BB9-66D85073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5125-772A-CB4E-BD88-C84E72E4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9FD27-354C-C245-B93B-7EB679606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1A76-0BF9-B540-8E43-E28BF363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27B7-6104-854D-96B5-B73943F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E53A-BBA9-EA4C-91BA-F63C67E8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DCF3-D2B1-CA42-89E6-7D5B6568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855D-8602-834B-BC16-ED59A6F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241F-CDDF-7C47-8B4C-4AF9E5F6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DBA4-9EA5-9840-AE42-CC3AFC23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DAFB2-3A5E-3040-8246-49C0BD6D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D3AA0-98A1-CE45-AEEF-EE977038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406D-51FF-5F45-8015-B2742CE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9A5AB-603D-2247-8747-2DF3E9FC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2456-44C2-E346-8FBF-80B9CD50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5B336-DF68-BF42-9923-7B3FC4A2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2E4B6-9BEA-6546-BE2E-94FA7B8A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18813-7FBB-0641-B487-31BFC43A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181AA-C507-5A43-B282-4E817D4F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E5B0F-9AEE-FB4B-8D9B-36A619CB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CA64-9A5E-FD47-AEE3-47CE5E44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40F3-759F-9A4C-B2D6-D87EED6A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77C4-9CC6-6F41-9ADB-92929C40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BBC3-B3C6-BF42-A570-E8476755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0887-3474-E842-9805-E76A41BA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EDEB-065D-744F-B4FA-9F96AD00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2E67-75AD-6A41-8D6D-A4545994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DA20-8CD4-A647-AE89-229E55FB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357B3-365E-6341-917F-CFBABBCA8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DB5A-0384-A746-B2FA-F7CEBD39B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2CB3-3815-1B46-8FC2-D7C72F1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D0CD-4DC7-0E46-B440-7A9D3E88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A542-E1B3-2F47-8C63-A8E61FF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F2ED3-5BA8-A14A-A535-B7D692F0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AA50-05BE-214D-BF73-9135F1D1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81F3-EC72-2E49-BBE2-6C41FBA48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3864-3FCC-2941-B526-884FE2F20EF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845C-605B-3E4B-8CCA-AD4E5FE90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546A-93EF-DA40-A5FB-3FBB90D8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06FC-2B1B-3B4F-86B8-4992A994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410541" y="1342713"/>
            <a:ext cx="1094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Have a look at G(T,P) thermodynamic surfaces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Gibbs energy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Equilibrium and the connection to Clausius-Clapeyron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Equilibrium and the connection to Clapeyron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Thermodynamics of fossil fuel burning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E1895-3B8C-E18A-5861-289D550D45E3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Plan for the day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/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Phase equilibria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, liquid and gas are in equilibrium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blipFill>
                <a:blip r:embed="rId3"/>
                <a:stretch>
                  <a:fillRect l="-1897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85DB7E-CC75-29CB-C986-E708E638E236}"/>
              </a:ext>
            </a:extLst>
          </p:cNvPr>
          <p:cNvSpPr txBox="1"/>
          <p:nvPr/>
        </p:nvSpPr>
        <p:spPr>
          <a:xfrm>
            <a:off x="-1" y="0"/>
            <a:ext cx="10383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Equilibrium and connection to Clausius-Clapeyron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1A182A-D567-4DEA-B9A0-98ACD3E85B2E}"/>
              </a:ext>
            </a:extLst>
          </p:cNvPr>
          <p:cNvGrpSpPr/>
          <p:nvPr/>
        </p:nvGrpSpPr>
        <p:grpSpPr>
          <a:xfrm>
            <a:off x="563880" y="1127707"/>
            <a:ext cx="5701472" cy="4602585"/>
            <a:chOff x="6096000" y="537860"/>
            <a:chExt cx="5701472" cy="46025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6620DF-593B-26C7-FF89-8798667A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537860"/>
              <a:ext cx="5701472" cy="4602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530126-6E15-14C8-98F5-918F200DFF4A}"/>
                </a:ext>
              </a:extLst>
            </p:cNvPr>
            <p:cNvSpPr txBox="1"/>
            <p:nvPr/>
          </p:nvSpPr>
          <p:spPr>
            <a:xfrm>
              <a:off x="8295898" y="247447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BED2DA-5E43-1358-AADD-DEDDE1AD973F}"/>
                </a:ext>
              </a:extLst>
            </p:cNvPr>
            <p:cNvSpPr txBox="1"/>
            <p:nvPr/>
          </p:nvSpPr>
          <p:spPr>
            <a:xfrm>
              <a:off x="8010148" y="2883497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57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/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Phase equilibria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, liquid and gas are in equilibrium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blipFill>
                <a:blip r:embed="rId3"/>
                <a:stretch>
                  <a:fillRect l="-1897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85DB7E-CC75-29CB-C986-E708E638E236}"/>
              </a:ext>
            </a:extLst>
          </p:cNvPr>
          <p:cNvSpPr txBox="1"/>
          <p:nvPr/>
        </p:nvSpPr>
        <p:spPr>
          <a:xfrm>
            <a:off x="-1" y="0"/>
            <a:ext cx="10383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Equilibrium and connection to Clausius-Clapeyron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C86D2-EA18-9ED0-3078-032395917D36}"/>
              </a:ext>
            </a:extLst>
          </p:cNvPr>
          <p:cNvGrpSpPr/>
          <p:nvPr/>
        </p:nvGrpSpPr>
        <p:grpSpPr>
          <a:xfrm>
            <a:off x="563880" y="1127707"/>
            <a:ext cx="5701472" cy="4602585"/>
            <a:chOff x="6096000" y="537860"/>
            <a:chExt cx="5701472" cy="46025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1A182A-D567-4DEA-B9A0-98ACD3E85B2E}"/>
                </a:ext>
              </a:extLst>
            </p:cNvPr>
            <p:cNvGrpSpPr/>
            <p:nvPr/>
          </p:nvGrpSpPr>
          <p:grpSpPr>
            <a:xfrm>
              <a:off x="6096000" y="537860"/>
              <a:ext cx="5701472" cy="4602585"/>
              <a:chOff x="6096000" y="537860"/>
              <a:chExt cx="5701472" cy="460258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86620DF-593B-26C7-FF89-8798667AE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537860"/>
                <a:ext cx="5701472" cy="46025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30126-6E15-14C8-98F5-918F200DFF4A}"/>
                  </a:ext>
                </a:extLst>
              </p:cNvPr>
              <p:cNvSpPr txBox="1"/>
              <p:nvPr/>
            </p:nvSpPr>
            <p:spPr>
              <a:xfrm>
                <a:off x="8295898" y="2474470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Liquid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BED2DA-5E43-1358-AADD-DEDDE1AD973F}"/>
                  </a:ext>
                </a:extLst>
              </p:cNvPr>
              <p:cNvSpPr txBox="1"/>
              <p:nvPr/>
            </p:nvSpPr>
            <p:spPr>
              <a:xfrm>
                <a:off x="8010148" y="2883497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Gas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DEC4A1-56AF-F566-0E2B-0B3FD28BCB0E}"/>
                </a:ext>
              </a:extLst>
            </p:cNvPr>
            <p:cNvSpPr/>
            <p:nvPr/>
          </p:nvSpPr>
          <p:spPr>
            <a:xfrm>
              <a:off x="7589520" y="2091690"/>
              <a:ext cx="2157312" cy="767080"/>
            </a:xfrm>
            <a:custGeom>
              <a:avLst/>
              <a:gdLst>
                <a:gd name="connsiteX0" fmla="*/ 0 w 2157312"/>
                <a:gd name="connsiteY0" fmla="*/ 0 h 767080"/>
                <a:gd name="connsiteX1" fmla="*/ 365760 w 2157312"/>
                <a:gd name="connsiteY1" fmla="*/ 205740 h 767080"/>
                <a:gd name="connsiteX2" fmla="*/ 400050 w 2157312"/>
                <a:gd name="connsiteY2" fmla="*/ 217170 h 767080"/>
                <a:gd name="connsiteX3" fmla="*/ 937260 w 2157312"/>
                <a:gd name="connsiteY3" fmla="*/ 411480 h 767080"/>
                <a:gd name="connsiteX4" fmla="*/ 1405890 w 2157312"/>
                <a:gd name="connsiteY4" fmla="*/ 548640 h 767080"/>
                <a:gd name="connsiteX5" fmla="*/ 1863090 w 2157312"/>
                <a:gd name="connsiteY5" fmla="*/ 674370 h 767080"/>
                <a:gd name="connsiteX6" fmla="*/ 2137410 w 2157312"/>
                <a:gd name="connsiteY6" fmla="*/ 754380 h 767080"/>
                <a:gd name="connsiteX7" fmla="*/ 2114550 w 2157312"/>
                <a:gd name="connsiteY7" fmla="*/ 765810 h 76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7312" h="767080">
                  <a:moveTo>
                    <a:pt x="0" y="0"/>
                  </a:moveTo>
                  <a:lnTo>
                    <a:pt x="365760" y="205740"/>
                  </a:lnTo>
                  <a:cubicBezTo>
                    <a:pt x="432435" y="241935"/>
                    <a:pt x="400050" y="217170"/>
                    <a:pt x="400050" y="217170"/>
                  </a:cubicBezTo>
                  <a:cubicBezTo>
                    <a:pt x="495300" y="251460"/>
                    <a:pt x="769620" y="356235"/>
                    <a:pt x="937260" y="411480"/>
                  </a:cubicBezTo>
                  <a:cubicBezTo>
                    <a:pt x="1104900" y="466725"/>
                    <a:pt x="1405890" y="548640"/>
                    <a:pt x="1405890" y="548640"/>
                  </a:cubicBezTo>
                  <a:lnTo>
                    <a:pt x="1863090" y="674370"/>
                  </a:lnTo>
                  <a:cubicBezTo>
                    <a:pt x="1985010" y="708660"/>
                    <a:pt x="2095500" y="739140"/>
                    <a:pt x="2137410" y="754380"/>
                  </a:cubicBezTo>
                  <a:cubicBezTo>
                    <a:pt x="2179320" y="769620"/>
                    <a:pt x="2146935" y="767715"/>
                    <a:pt x="2114550" y="76581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8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/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Phase equilibria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, liquid and gas are in equilibrium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45" y="1928642"/>
                <a:ext cx="4670104" cy="1599733"/>
              </a:xfrm>
              <a:prstGeom prst="rect">
                <a:avLst/>
              </a:prstGeom>
              <a:blipFill>
                <a:blip r:embed="rId3"/>
                <a:stretch>
                  <a:fillRect l="-1897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85DB7E-CC75-29CB-C986-E708E638E236}"/>
              </a:ext>
            </a:extLst>
          </p:cNvPr>
          <p:cNvSpPr txBox="1"/>
          <p:nvPr/>
        </p:nvSpPr>
        <p:spPr>
          <a:xfrm>
            <a:off x="-1" y="0"/>
            <a:ext cx="10383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Equilibrium and connection to Clausius-Clapeyron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C86D2-EA18-9ED0-3078-032395917D36}"/>
              </a:ext>
            </a:extLst>
          </p:cNvPr>
          <p:cNvGrpSpPr/>
          <p:nvPr/>
        </p:nvGrpSpPr>
        <p:grpSpPr>
          <a:xfrm>
            <a:off x="563880" y="1127707"/>
            <a:ext cx="5701472" cy="4602585"/>
            <a:chOff x="6096000" y="537860"/>
            <a:chExt cx="5701472" cy="46025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1A182A-D567-4DEA-B9A0-98ACD3E85B2E}"/>
                </a:ext>
              </a:extLst>
            </p:cNvPr>
            <p:cNvGrpSpPr/>
            <p:nvPr/>
          </p:nvGrpSpPr>
          <p:grpSpPr>
            <a:xfrm>
              <a:off x="6096000" y="537860"/>
              <a:ext cx="5701472" cy="4602585"/>
              <a:chOff x="6096000" y="537860"/>
              <a:chExt cx="5701472" cy="460258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86620DF-593B-26C7-FF89-8798667AE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537860"/>
                <a:ext cx="5701472" cy="46025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30126-6E15-14C8-98F5-918F200DFF4A}"/>
                  </a:ext>
                </a:extLst>
              </p:cNvPr>
              <p:cNvSpPr txBox="1"/>
              <p:nvPr/>
            </p:nvSpPr>
            <p:spPr>
              <a:xfrm>
                <a:off x="8295898" y="2474470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Liquid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BED2DA-5E43-1358-AADD-DEDDE1AD973F}"/>
                  </a:ext>
                </a:extLst>
              </p:cNvPr>
              <p:cNvSpPr txBox="1"/>
              <p:nvPr/>
            </p:nvSpPr>
            <p:spPr>
              <a:xfrm>
                <a:off x="8010148" y="2883497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Gas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DEC4A1-56AF-F566-0E2B-0B3FD28BCB0E}"/>
                </a:ext>
              </a:extLst>
            </p:cNvPr>
            <p:cNvSpPr/>
            <p:nvPr/>
          </p:nvSpPr>
          <p:spPr>
            <a:xfrm>
              <a:off x="7589520" y="2091690"/>
              <a:ext cx="2157312" cy="767080"/>
            </a:xfrm>
            <a:custGeom>
              <a:avLst/>
              <a:gdLst>
                <a:gd name="connsiteX0" fmla="*/ 0 w 2157312"/>
                <a:gd name="connsiteY0" fmla="*/ 0 h 767080"/>
                <a:gd name="connsiteX1" fmla="*/ 365760 w 2157312"/>
                <a:gd name="connsiteY1" fmla="*/ 205740 h 767080"/>
                <a:gd name="connsiteX2" fmla="*/ 400050 w 2157312"/>
                <a:gd name="connsiteY2" fmla="*/ 217170 h 767080"/>
                <a:gd name="connsiteX3" fmla="*/ 937260 w 2157312"/>
                <a:gd name="connsiteY3" fmla="*/ 411480 h 767080"/>
                <a:gd name="connsiteX4" fmla="*/ 1405890 w 2157312"/>
                <a:gd name="connsiteY4" fmla="*/ 548640 h 767080"/>
                <a:gd name="connsiteX5" fmla="*/ 1863090 w 2157312"/>
                <a:gd name="connsiteY5" fmla="*/ 674370 h 767080"/>
                <a:gd name="connsiteX6" fmla="*/ 2137410 w 2157312"/>
                <a:gd name="connsiteY6" fmla="*/ 754380 h 767080"/>
                <a:gd name="connsiteX7" fmla="*/ 2114550 w 2157312"/>
                <a:gd name="connsiteY7" fmla="*/ 765810 h 76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7312" h="767080">
                  <a:moveTo>
                    <a:pt x="0" y="0"/>
                  </a:moveTo>
                  <a:lnTo>
                    <a:pt x="365760" y="205740"/>
                  </a:lnTo>
                  <a:cubicBezTo>
                    <a:pt x="432435" y="241935"/>
                    <a:pt x="400050" y="217170"/>
                    <a:pt x="400050" y="217170"/>
                  </a:cubicBezTo>
                  <a:cubicBezTo>
                    <a:pt x="495300" y="251460"/>
                    <a:pt x="769620" y="356235"/>
                    <a:pt x="937260" y="411480"/>
                  </a:cubicBezTo>
                  <a:cubicBezTo>
                    <a:pt x="1104900" y="466725"/>
                    <a:pt x="1405890" y="548640"/>
                    <a:pt x="1405890" y="548640"/>
                  </a:cubicBezTo>
                  <a:lnTo>
                    <a:pt x="1863090" y="674370"/>
                  </a:lnTo>
                  <a:cubicBezTo>
                    <a:pt x="1985010" y="708660"/>
                    <a:pt x="2095500" y="739140"/>
                    <a:pt x="2137410" y="754380"/>
                  </a:cubicBezTo>
                  <a:cubicBezTo>
                    <a:pt x="2179320" y="769620"/>
                    <a:pt x="2146935" y="767715"/>
                    <a:pt x="2114550" y="76581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DDBC78-FD78-9E5F-117F-72286622EF09}"/>
              </a:ext>
            </a:extLst>
          </p:cNvPr>
          <p:cNvGrpSpPr/>
          <p:nvPr/>
        </p:nvGrpSpPr>
        <p:grpSpPr>
          <a:xfrm>
            <a:off x="5922463" y="3694122"/>
            <a:ext cx="3148181" cy="2988982"/>
            <a:chOff x="5752033" y="2076249"/>
            <a:chExt cx="3148181" cy="29889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230DAA-C7D8-6CB8-0D45-8AE17190A919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0CB9BA1-5341-40A1-7425-3DA7BCB66BE8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B2150AF-2929-56C6-7929-DFC8D7F8B18A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19" name="Picture 2" descr="Image result for phase diagrams">
                    <a:extLst>
                      <a:ext uri="{FF2B5EF4-FFF2-40B4-BE49-F238E27FC236}">
                        <a16:creationId xmlns:a16="http://schemas.microsoft.com/office/drawing/2014/main" id="{85FFD53F-4389-6B6F-25C3-493367AECDE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86C951A-91B2-22DF-F2F4-BDF4D2E43A69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892FD74-2787-DD49-EA53-DAE1EFDABF41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95AD2E9B-D492-6CEE-426E-5B468851DC41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E987D105-56D7-7C7E-7346-B9A36AFBDD31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231CBC-1C87-3D70-A5E6-DA53DC41D1E7}"/>
                  </a:ext>
                </a:extLst>
              </p:cNvPr>
              <p:cNvCxnSpPr>
                <a:cxnSpLocks/>
                <a:stCxn id="17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99C50F2-93F7-A6B1-0501-7B37E4470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F20882-FF60-744D-4AF3-F575304EA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83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B8355C-D578-BD49-9FAC-37E3A1FBDCB4}"/>
              </a:ext>
            </a:extLst>
          </p:cNvPr>
          <p:cNvCxnSpPr>
            <a:cxnSpLocks/>
          </p:cNvCxnSpPr>
          <p:nvPr/>
        </p:nvCxnSpPr>
        <p:spPr>
          <a:xfrm>
            <a:off x="7275168" y="3567535"/>
            <a:ext cx="852504" cy="126158"/>
          </a:xfrm>
          <a:prstGeom prst="straightConnector1">
            <a:avLst/>
          </a:prstGeom>
          <a:ln w="635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2B1D6-545D-AA40-B6D8-C428FA02EAA3}"/>
              </a:ext>
            </a:extLst>
          </p:cNvPr>
          <p:cNvSpPr txBox="1"/>
          <p:nvPr/>
        </p:nvSpPr>
        <p:spPr>
          <a:xfrm>
            <a:off x="0" y="0"/>
            <a:ext cx="94808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 Equilibrium and connection to Clapeyron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D9138-5C67-424D-A363-8E112B2B55CB}"/>
              </a:ext>
            </a:extLst>
          </p:cNvPr>
          <p:cNvSpPr txBox="1"/>
          <p:nvPr/>
        </p:nvSpPr>
        <p:spPr>
          <a:xfrm>
            <a:off x="6962347" y="3326571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75FE0-714A-154C-9859-B11EC3A30845}"/>
              </a:ext>
            </a:extLst>
          </p:cNvPr>
          <p:cNvSpPr txBox="1"/>
          <p:nvPr/>
        </p:nvSpPr>
        <p:spPr>
          <a:xfrm>
            <a:off x="8127672" y="3510132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6CAF89-1B59-FDFF-22C7-842A700221B1}"/>
              </a:ext>
            </a:extLst>
          </p:cNvPr>
          <p:cNvGrpSpPr/>
          <p:nvPr/>
        </p:nvGrpSpPr>
        <p:grpSpPr>
          <a:xfrm>
            <a:off x="563880" y="1127707"/>
            <a:ext cx="5701472" cy="4602585"/>
            <a:chOff x="6096000" y="537860"/>
            <a:chExt cx="5701472" cy="4602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555111-FF60-2D4D-F451-450C6F574D7D}"/>
                </a:ext>
              </a:extLst>
            </p:cNvPr>
            <p:cNvGrpSpPr/>
            <p:nvPr/>
          </p:nvGrpSpPr>
          <p:grpSpPr>
            <a:xfrm>
              <a:off x="6096000" y="537860"/>
              <a:ext cx="5701472" cy="4602585"/>
              <a:chOff x="6096000" y="537860"/>
              <a:chExt cx="5701472" cy="46025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9B6E85E-168D-1933-58C3-F995F6CA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537860"/>
                <a:ext cx="5701472" cy="46025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730B6-A231-7304-942B-22F7B90A63B0}"/>
                  </a:ext>
                </a:extLst>
              </p:cNvPr>
              <p:cNvSpPr txBox="1"/>
              <p:nvPr/>
            </p:nvSpPr>
            <p:spPr>
              <a:xfrm>
                <a:off x="8295898" y="2474470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Liquid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ABDA8-C95C-0ECE-E4B6-B4064EF48505}"/>
                  </a:ext>
                </a:extLst>
              </p:cNvPr>
              <p:cNvSpPr txBox="1"/>
              <p:nvPr/>
            </p:nvSpPr>
            <p:spPr>
              <a:xfrm>
                <a:off x="8010148" y="2883497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Gas</a:t>
                </a:r>
              </a:p>
            </p:txBody>
          </p: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3B7759A-EF3F-90DF-8A67-E14DFE39F73A}"/>
                </a:ext>
              </a:extLst>
            </p:cNvPr>
            <p:cNvSpPr/>
            <p:nvPr/>
          </p:nvSpPr>
          <p:spPr>
            <a:xfrm>
              <a:off x="7589520" y="2091690"/>
              <a:ext cx="2157312" cy="767080"/>
            </a:xfrm>
            <a:custGeom>
              <a:avLst/>
              <a:gdLst>
                <a:gd name="connsiteX0" fmla="*/ 0 w 2157312"/>
                <a:gd name="connsiteY0" fmla="*/ 0 h 767080"/>
                <a:gd name="connsiteX1" fmla="*/ 365760 w 2157312"/>
                <a:gd name="connsiteY1" fmla="*/ 205740 h 767080"/>
                <a:gd name="connsiteX2" fmla="*/ 400050 w 2157312"/>
                <a:gd name="connsiteY2" fmla="*/ 217170 h 767080"/>
                <a:gd name="connsiteX3" fmla="*/ 937260 w 2157312"/>
                <a:gd name="connsiteY3" fmla="*/ 411480 h 767080"/>
                <a:gd name="connsiteX4" fmla="*/ 1405890 w 2157312"/>
                <a:gd name="connsiteY4" fmla="*/ 548640 h 767080"/>
                <a:gd name="connsiteX5" fmla="*/ 1863090 w 2157312"/>
                <a:gd name="connsiteY5" fmla="*/ 674370 h 767080"/>
                <a:gd name="connsiteX6" fmla="*/ 2137410 w 2157312"/>
                <a:gd name="connsiteY6" fmla="*/ 754380 h 767080"/>
                <a:gd name="connsiteX7" fmla="*/ 2114550 w 2157312"/>
                <a:gd name="connsiteY7" fmla="*/ 765810 h 76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7312" h="767080">
                  <a:moveTo>
                    <a:pt x="0" y="0"/>
                  </a:moveTo>
                  <a:lnTo>
                    <a:pt x="365760" y="205740"/>
                  </a:lnTo>
                  <a:cubicBezTo>
                    <a:pt x="432435" y="241935"/>
                    <a:pt x="400050" y="217170"/>
                    <a:pt x="400050" y="217170"/>
                  </a:cubicBezTo>
                  <a:cubicBezTo>
                    <a:pt x="495300" y="251460"/>
                    <a:pt x="769620" y="356235"/>
                    <a:pt x="937260" y="411480"/>
                  </a:cubicBezTo>
                  <a:cubicBezTo>
                    <a:pt x="1104900" y="466725"/>
                    <a:pt x="1405890" y="548640"/>
                    <a:pt x="1405890" y="548640"/>
                  </a:cubicBezTo>
                  <a:lnTo>
                    <a:pt x="1863090" y="674370"/>
                  </a:lnTo>
                  <a:cubicBezTo>
                    <a:pt x="1985010" y="708660"/>
                    <a:pt x="2095500" y="739140"/>
                    <a:pt x="2137410" y="754380"/>
                  </a:cubicBezTo>
                  <a:cubicBezTo>
                    <a:pt x="2179320" y="769620"/>
                    <a:pt x="2146935" y="767715"/>
                    <a:pt x="2114550" y="76581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3C574-C2C4-8C44-8D72-1D5B412B1BD5}"/>
                  </a:ext>
                </a:extLst>
              </p:cNvPr>
              <p:cNvSpPr txBox="1"/>
              <p:nvPr/>
            </p:nvSpPr>
            <p:spPr>
              <a:xfrm>
                <a:off x="5800438" y="515530"/>
                <a:ext cx="6454381" cy="622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point A, equilibrium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At point B, equilibrium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Of course, going from A to B, the </a:t>
                </a:r>
                <a:r>
                  <a:rPr lang="en-US" sz="2400" dirty="0" err="1"/>
                  <a:t>Gs</a:t>
                </a:r>
                <a:r>
                  <a:rPr lang="en-US" sz="2400" dirty="0"/>
                  <a:t> can change: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the </a:t>
                </a:r>
                <a:r>
                  <a:rPr lang="en-US" sz="2400" dirty="0" err="1"/>
                  <a:t>Gs</a:t>
                </a:r>
                <a:r>
                  <a:rPr lang="en-US" sz="2400" dirty="0"/>
                  <a:t> </a:t>
                </a:r>
                <a:r>
                  <a:rPr lang="en-US" sz="2400" b="1" dirty="0"/>
                  <a:t>have to change the same amount </a:t>
                </a:r>
                <a:r>
                  <a:rPr lang="en-US" sz="2400" dirty="0"/>
                  <a:t>to </a:t>
                </a:r>
                <a:r>
                  <a:rPr lang="en-US" sz="2400" b="1" dirty="0"/>
                  <a:t>remain in equilibrium</a:t>
                </a:r>
                <a:r>
                  <a:rPr lang="en-US" sz="2400" dirty="0"/>
                  <a:t>! So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Clapeyron!!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3C574-C2C4-8C44-8D72-1D5B412B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8" y="515530"/>
                <a:ext cx="6454381" cy="6227218"/>
              </a:xfrm>
              <a:prstGeom prst="rect">
                <a:avLst/>
              </a:prstGeom>
              <a:blipFill>
                <a:blip r:embed="rId4"/>
                <a:stretch>
                  <a:fillRect l="-1375" t="-611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DE8A603-18BE-FD8C-EFE5-09ED01506911}"/>
              </a:ext>
            </a:extLst>
          </p:cNvPr>
          <p:cNvSpPr txBox="1"/>
          <p:nvPr/>
        </p:nvSpPr>
        <p:spPr>
          <a:xfrm>
            <a:off x="2215322" y="2662293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729D-D982-0835-79EC-F3AA44EE7596}"/>
              </a:ext>
            </a:extLst>
          </p:cNvPr>
          <p:cNvSpPr txBox="1"/>
          <p:nvPr/>
        </p:nvSpPr>
        <p:spPr>
          <a:xfrm>
            <a:off x="2876640" y="2910298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E9DE538A-7728-3659-7DF8-D08AA7D9EB91}"/>
              </a:ext>
            </a:extLst>
          </p:cNvPr>
          <p:cNvSpPr/>
          <p:nvPr/>
        </p:nvSpPr>
        <p:spPr>
          <a:xfrm>
            <a:off x="8284082" y="5029200"/>
            <a:ext cx="1900048" cy="910198"/>
          </a:xfrm>
          <a:prstGeom prst="frame">
            <a:avLst>
              <a:gd name="adj1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5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B8355C-D578-BD49-9FAC-37E3A1FBDCB4}"/>
              </a:ext>
            </a:extLst>
          </p:cNvPr>
          <p:cNvCxnSpPr>
            <a:cxnSpLocks/>
          </p:cNvCxnSpPr>
          <p:nvPr/>
        </p:nvCxnSpPr>
        <p:spPr>
          <a:xfrm>
            <a:off x="7275168" y="3567535"/>
            <a:ext cx="852504" cy="126158"/>
          </a:xfrm>
          <a:prstGeom prst="straightConnector1">
            <a:avLst/>
          </a:prstGeom>
          <a:ln w="635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2B1D6-545D-AA40-B6D8-C428FA02EAA3}"/>
              </a:ext>
            </a:extLst>
          </p:cNvPr>
          <p:cNvSpPr txBox="1"/>
          <p:nvPr/>
        </p:nvSpPr>
        <p:spPr>
          <a:xfrm>
            <a:off x="0" y="0"/>
            <a:ext cx="94808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 Equilibrium and connection to Clapeyron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D9138-5C67-424D-A363-8E112B2B55CB}"/>
              </a:ext>
            </a:extLst>
          </p:cNvPr>
          <p:cNvSpPr txBox="1"/>
          <p:nvPr/>
        </p:nvSpPr>
        <p:spPr>
          <a:xfrm>
            <a:off x="6962347" y="3326571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75FE0-714A-154C-9859-B11EC3A30845}"/>
              </a:ext>
            </a:extLst>
          </p:cNvPr>
          <p:cNvSpPr txBox="1"/>
          <p:nvPr/>
        </p:nvSpPr>
        <p:spPr>
          <a:xfrm>
            <a:off x="8127672" y="3510132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6CAF89-1B59-FDFF-22C7-842A700221B1}"/>
              </a:ext>
            </a:extLst>
          </p:cNvPr>
          <p:cNvGrpSpPr/>
          <p:nvPr/>
        </p:nvGrpSpPr>
        <p:grpSpPr>
          <a:xfrm>
            <a:off x="563880" y="1127707"/>
            <a:ext cx="5701472" cy="4602585"/>
            <a:chOff x="6096000" y="537860"/>
            <a:chExt cx="5701472" cy="4602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555111-FF60-2D4D-F451-450C6F574D7D}"/>
                </a:ext>
              </a:extLst>
            </p:cNvPr>
            <p:cNvGrpSpPr/>
            <p:nvPr/>
          </p:nvGrpSpPr>
          <p:grpSpPr>
            <a:xfrm>
              <a:off x="6096000" y="537860"/>
              <a:ext cx="5701472" cy="4602585"/>
              <a:chOff x="6096000" y="537860"/>
              <a:chExt cx="5701472" cy="46025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9B6E85E-168D-1933-58C3-F995F6CA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537860"/>
                <a:ext cx="5701472" cy="46025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730B6-A231-7304-942B-22F7B90A63B0}"/>
                  </a:ext>
                </a:extLst>
              </p:cNvPr>
              <p:cNvSpPr txBox="1"/>
              <p:nvPr/>
            </p:nvSpPr>
            <p:spPr>
              <a:xfrm>
                <a:off x="8295898" y="2474470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Liquid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ABDA8-C95C-0ECE-E4B6-B4064EF48505}"/>
                  </a:ext>
                </a:extLst>
              </p:cNvPr>
              <p:cNvSpPr txBox="1"/>
              <p:nvPr/>
            </p:nvSpPr>
            <p:spPr>
              <a:xfrm>
                <a:off x="8010148" y="2883497"/>
                <a:ext cx="2217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Gas</a:t>
                </a:r>
              </a:p>
            </p:txBody>
          </p: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3B7759A-EF3F-90DF-8A67-E14DFE39F73A}"/>
                </a:ext>
              </a:extLst>
            </p:cNvPr>
            <p:cNvSpPr/>
            <p:nvPr/>
          </p:nvSpPr>
          <p:spPr>
            <a:xfrm>
              <a:off x="7589520" y="2091690"/>
              <a:ext cx="2157312" cy="767080"/>
            </a:xfrm>
            <a:custGeom>
              <a:avLst/>
              <a:gdLst>
                <a:gd name="connsiteX0" fmla="*/ 0 w 2157312"/>
                <a:gd name="connsiteY0" fmla="*/ 0 h 767080"/>
                <a:gd name="connsiteX1" fmla="*/ 365760 w 2157312"/>
                <a:gd name="connsiteY1" fmla="*/ 205740 h 767080"/>
                <a:gd name="connsiteX2" fmla="*/ 400050 w 2157312"/>
                <a:gd name="connsiteY2" fmla="*/ 217170 h 767080"/>
                <a:gd name="connsiteX3" fmla="*/ 937260 w 2157312"/>
                <a:gd name="connsiteY3" fmla="*/ 411480 h 767080"/>
                <a:gd name="connsiteX4" fmla="*/ 1405890 w 2157312"/>
                <a:gd name="connsiteY4" fmla="*/ 548640 h 767080"/>
                <a:gd name="connsiteX5" fmla="*/ 1863090 w 2157312"/>
                <a:gd name="connsiteY5" fmla="*/ 674370 h 767080"/>
                <a:gd name="connsiteX6" fmla="*/ 2137410 w 2157312"/>
                <a:gd name="connsiteY6" fmla="*/ 754380 h 767080"/>
                <a:gd name="connsiteX7" fmla="*/ 2114550 w 2157312"/>
                <a:gd name="connsiteY7" fmla="*/ 765810 h 76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7312" h="767080">
                  <a:moveTo>
                    <a:pt x="0" y="0"/>
                  </a:moveTo>
                  <a:lnTo>
                    <a:pt x="365760" y="205740"/>
                  </a:lnTo>
                  <a:cubicBezTo>
                    <a:pt x="432435" y="241935"/>
                    <a:pt x="400050" y="217170"/>
                    <a:pt x="400050" y="217170"/>
                  </a:cubicBezTo>
                  <a:cubicBezTo>
                    <a:pt x="495300" y="251460"/>
                    <a:pt x="769620" y="356235"/>
                    <a:pt x="937260" y="411480"/>
                  </a:cubicBezTo>
                  <a:cubicBezTo>
                    <a:pt x="1104900" y="466725"/>
                    <a:pt x="1405890" y="548640"/>
                    <a:pt x="1405890" y="548640"/>
                  </a:cubicBezTo>
                  <a:lnTo>
                    <a:pt x="1863090" y="674370"/>
                  </a:lnTo>
                  <a:cubicBezTo>
                    <a:pt x="1985010" y="708660"/>
                    <a:pt x="2095500" y="739140"/>
                    <a:pt x="2137410" y="754380"/>
                  </a:cubicBezTo>
                  <a:cubicBezTo>
                    <a:pt x="2179320" y="769620"/>
                    <a:pt x="2146935" y="767715"/>
                    <a:pt x="2114550" y="765810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3C574-C2C4-8C44-8D72-1D5B412B1BD5}"/>
                  </a:ext>
                </a:extLst>
              </p:cNvPr>
              <p:cNvSpPr txBox="1"/>
              <p:nvPr/>
            </p:nvSpPr>
            <p:spPr>
              <a:xfrm>
                <a:off x="5800438" y="515530"/>
                <a:ext cx="6454381" cy="622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point A, equilibrium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At point B, equilibrium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Of course, going from A to B, the </a:t>
                </a:r>
                <a:r>
                  <a:rPr lang="en-US" sz="2400" dirty="0" err="1"/>
                  <a:t>Gs</a:t>
                </a:r>
                <a:r>
                  <a:rPr lang="en-US" sz="2400" dirty="0"/>
                  <a:t> can change: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the </a:t>
                </a:r>
                <a:r>
                  <a:rPr lang="en-US" sz="2400" dirty="0" err="1"/>
                  <a:t>Gs</a:t>
                </a:r>
                <a:r>
                  <a:rPr lang="en-US" sz="2400" dirty="0"/>
                  <a:t> </a:t>
                </a:r>
                <a:r>
                  <a:rPr lang="en-US" sz="2400" b="1" dirty="0"/>
                  <a:t>have to change the same amount </a:t>
                </a:r>
                <a:r>
                  <a:rPr lang="en-US" sz="2400" dirty="0"/>
                  <a:t>to </a:t>
                </a:r>
                <a:r>
                  <a:rPr lang="en-US" sz="2400" b="1" dirty="0"/>
                  <a:t>remain in equilibrium</a:t>
                </a:r>
                <a:r>
                  <a:rPr lang="en-US" sz="2400" dirty="0"/>
                  <a:t>! So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Clapeyron + TDE (we already showed this)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3C574-C2C4-8C44-8D72-1D5B412B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8" y="515530"/>
                <a:ext cx="6454381" cy="6227218"/>
              </a:xfrm>
              <a:prstGeom prst="rect">
                <a:avLst/>
              </a:prstGeom>
              <a:blipFill>
                <a:blip r:embed="rId4"/>
                <a:stretch>
                  <a:fillRect l="-1375" t="-611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DE8A603-18BE-FD8C-EFE5-09ED01506911}"/>
              </a:ext>
            </a:extLst>
          </p:cNvPr>
          <p:cNvSpPr txBox="1"/>
          <p:nvPr/>
        </p:nvSpPr>
        <p:spPr>
          <a:xfrm>
            <a:off x="2215322" y="2662293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729D-D982-0835-79EC-F3AA44EE7596}"/>
              </a:ext>
            </a:extLst>
          </p:cNvPr>
          <p:cNvSpPr txBox="1"/>
          <p:nvPr/>
        </p:nvSpPr>
        <p:spPr>
          <a:xfrm>
            <a:off x="2876640" y="2910298"/>
            <a:ext cx="312821" cy="3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E9DE538A-7728-3659-7DF8-D08AA7D9EB91}"/>
              </a:ext>
            </a:extLst>
          </p:cNvPr>
          <p:cNvSpPr/>
          <p:nvPr/>
        </p:nvSpPr>
        <p:spPr>
          <a:xfrm>
            <a:off x="7370342" y="5029200"/>
            <a:ext cx="3613888" cy="910198"/>
          </a:xfrm>
          <a:prstGeom prst="frame">
            <a:avLst>
              <a:gd name="adj1" fmla="val 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7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benefit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b="1" dirty="0"/>
                  <a:t>Benefit: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896183-6E19-674F-A49B-48B487FF9069}"/>
              </a:ext>
            </a:extLst>
          </p:cNvPr>
          <p:cNvSpPr txBox="1"/>
          <p:nvPr/>
        </p:nvSpPr>
        <p:spPr>
          <a:xfrm>
            <a:off x="140368" y="1660057"/>
            <a:ext cx="3725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Heat</a:t>
            </a:r>
            <a:r>
              <a:rPr lang="en-US" sz="2400" dirty="0"/>
              <a:t> fuels an electricity-generating power plant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Furnace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0AB90-3FA3-0E4E-86D1-4017771AE3B0}"/>
              </a:ext>
            </a:extLst>
          </p:cNvPr>
          <p:cNvCxnSpPr>
            <a:cxnSpLocks/>
          </p:cNvCxnSpPr>
          <p:nvPr/>
        </p:nvCxnSpPr>
        <p:spPr>
          <a:xfrm>
            <a:off x="886106" y="2515118"/>
            <a:ext cx="0" cy="27083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2A4397-0859-5640-837D-33766718FAFC}"/>
              </a:ext>
            </a:extLst>
          </p:cNvPr>
          <p:cNvGrpSpPr/>
          <p:nvPr/>
        </p:nvGrpSpPr>
        <p:grpSpPr>
          <a:xfrm>
            <a:off x="1056159" y="2855318"/>
            <a:ext cx="485818" cy="2169459"/>
            <a:chOff x="2693627" y="1760184"/>
            <a:chExt cx="485818" cy="2169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DF089-DEDC-4E49-BB71-BDB3F61D72AB}"/>
                </a:ext>
              </a:extLst>
            </p:cNvPr>
            <p:cNvSpPr/>
            <p:nvPr/>
          </p:nvSpPr>
          <p:spPr>
            <a:xfrm>
              <a:off x="2693627" y="1952713"/>
              <a:ext cx="396786" cy="19769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DAE5BD-47B5-8448-B999-207BD5DF2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149" y="23963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926649-B510-A84B-8B6D-FDDAE8D1A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49" y="25487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987D3D-58AB-7F44-A652-6F8F1BBD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789" y="363778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0E026A-3C74-1C4A-ADC5-3AE604D46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2285" y="1760184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benefit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b="1" dirty="0"/>
                  <a:t>Benefit: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896183-6E19-674F-A49B-48B487FF9069}"/>
              </a:ext>
            </a:extLst>
          </p:cNvPr>
          <p:cNvSpPr txBox="1"/>
          <p:nvPr/>
        </p:nvSpPr>
        <p:spPr>
          <a:xfrm>
            <a:off x="140368" y="1660057"/>
            <a:ext cx="3725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Heat</a:t>
            </a:r>
            <a:r>
              <a:rPr lang="en-US" sz="2400" dirty="0"/>
              <a:t> fuels an electricity-generating power plant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Furnace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0AB90-3FA3-0E4E-86D1-4017771AE3B0}"/>
              </a:ext>
            </a:extLst>
          </p:cNvPr>
          <p:cNvCxnSpPr>
            <a:cxnSpLocks/>
          </p:cNvCxnSpPr>
          <p:nvPr/>
        </p:nvCxnSpPr>
        <p:spPr>
          <a:xfrm>
            <a:off x="886106" y="2515118"/>
            <a:ext cx="0" cy="27083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2A4397-0859-5640-837D-33766718FAFC}"/>
              </a:ext>
            </a:extLst>
          </p:cNvPr>
          <p:cNvGrpSpPr/>
          <p:nvPr/>
        </p:nvGrpSpPr>
        <p:grpSpPr>
          <a:xfrm>
            <a:off x="1056159" y="2855318"/>
            <a:ext cx="485818" cy="2169459"/>
            <a:chOff x="2693627" y="1760184"/>
            <a:chExt cx="485818" cy="2169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DF089-DEDC-4E49-BB71-BDB3F61D72AB}"/>
                </a:ext>
              </a:extLst>
            </p:cNvPr>
            <p:cNvSpPr/>
            <p:nvPr/>
          </p:nvSpPr>
          <p:spPr>
            <a:xfrm>
              <a:off x="2693627" y="1952713"/>
              <a:ext cx="396786" cy="19769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DAE5BD-47B5-8448-B999-207BD5DF2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149" y="23963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926649-B510-A84B-8B6D-FDDAE8D1A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49" y="25487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987D3D-58AB-7F44-A652-6F8F1BBD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789" y="363778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0E026A-3C74-1C4A-ADC5-3AE604D46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2285" y="1760184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9C35D21-3ACA-4B4B-9785-35AAA7788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7" t="47139" r="46124" b="19832"/>
          <a:stretch/>
        </p:blipFill>
        <p:spPr>
          <a:xfrm>
            <a:off x="7952891" y="3794057"/>
            <a:ext cx="2431648" cy="24895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17920-49BD-43C3-8F78-634B9DC5F0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740"/>
          <a:stretch/>
        </p:blipFill>
        <p:spPr>
          <a:xfrm>
            <a:off x="5313594" y="1475866"/>
            <a:ext cx="6635514" cy="15104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CF3C6-9FAB-4B97-F6AA-CCEB8B9D1F91}"/>
              </a:ext>
            </a:extLst>
          </p:cNvPr>
          <p:cNvCxnSpPr/>
          <p:nvPr/>
        </p:nvCxnSpPr>
        <p:spPr>
          <a:xfrm>
            <a:off x="7064962" y="3047847"/>
            <a:ext cx="1610408" cy="12269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benefit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b="1" dirty="0"/>
                  <a:t>Benefit: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896183-6E19-674F-A49B-48B487FF9069}"/>
              </a:ext>
            </a:extLst>
          </p:cNvPr>
          <p:cNvSpPr txBox="1"/>
          <p:nvPr/>
        </p:nvSpPr>
        <p:spPr>
          <a:xfrm>
            <a:off x="140368" y="1660057"/>
            <a:ext cx="3725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Heat</a:t>
            </a:r>
            <a:r>
              <a:rPr lang="en-US" sz="2400" dirty="0"/>
              <a:t> fuels an electricity-generating power plant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Furnace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0AB90-3FA3-0E4E-86D1-4017771AE3B0}"/>
              </a:ext>
            </a:extLst>
          </p:cNvPr>
          <p:cNvCxnSpPr>
            <a:cxnSpLocks/>
          </p:cNvCxnSpPr>
          <p:nvPr/>
        </p:nvCxnSpPr>
        <p:spPr>
          <a:xfrm>
            <a:off x="886106" y="2515118"/>
            <a:ext cx="0" cy="27083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2A4397-0859-5640-837D-33766718FAFC}"/>
              </a:ext>
            </a:extLst>
          </p:cNvPr>
          <p:cNvGrpSpPr/>
          <p:nvPr/>
        </p:nvGrpSpPr>
        <p:grpSpPr>
          <a:xfrm>
            <a:off x="1056159" y="2855318"/>
            <a:ext cx="485818" cy="2169459"/>
            <a:chOff x="2693627" y="1760184"/>
            <a:chExt cx="485818" cy="2169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DF089-DEDC-4E49-BB71-BDB3F61D72AB}"/>
                </a:ext>
              </a:extLst>
            </p:cNvPr>
            <p:cNvSpPr/>
            <p:nvPr/>
          </p:nvSpPr>
          <p:spPr>
            <a:xfrm>
              <a:off x="2693627" y="1952713"/>
              <a:ext cx="396786" cy="19769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DAE5BD-47B5-8448-B999-207BD5DF2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149" y="23963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926649-B510-A84B-8B6D-FDDAE8D1A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49" y="25487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987D3D-58AB-7F44-A652-6F8F1BBD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789" y="363778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0E026A-3C74-1C4A-ADC5-3AE604D46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2285" y="1760184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9C35D21-3ACA-4B4B-9785-35AAA7788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7" t="47139" r="46124" b="19832"/>
          <a:stretch/>
        </p:blipFill>
        <p:spPr>
          <a:xfrm>
            <a:off x="7952891" y="3794057"/>
            <a:ext cx="2431648" cy="24895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17920-49BD-43C3-8F78-634B9DC5F0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740"/>
          <a:stretch/>
        </p:blipFill>
        <p:spPr>
          <a:xfrm>
            <a:off x="5313594" y="1475866"/>
            <a:ext cx="6635514" cy="15104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CF3C6-9FAB-4B97-F6AA-CCEB8B9D1F91}"/>
              </a:ext>
            </a:extLst>
          </p:cNvPr>
          <p:cNvCxnSpPr/>
          <p:nvPr/>
        </p:nvCxnSpPr>
        <p:spPr>
          <a:xfrm>
            <a:off x="7064962" y="3047847"/>
            <a:ext cx="1610408" cy="12269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7D13D-CF69-66A3-3CDE-D55FB8B76BEA}"/>
              </a:ext>
            </a:extLst>
          </p:cNvPr>
          <p:cNvSpPr txBox="1"/>
          <p:nvPr/>
        </p:nvSpPr>
        <p:spPr>
          <a:xfrm>
            <a:off x="8754434" y="2624903"/>
            <a:ext cx="367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useful electrical energy (electricity) we get from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9D6EC-1FC1-4586-C4E8-3400CD280CD3}"/>
              </a:ext>
            </a:extLst>
          </p:cNvPr>
          <p:cNvCxnSpPr>
            <a:cxnSpLocks/>
          </p:cNvCxnSpPr>
          <p:nvPr/>
        </p:nvCxnSpPr>
        <p:spPr>
          <a:xfrm flipH="1">
            <a:off x="10104120" y="3664753"/>
            <a:ext cx="781483" cy="120418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benefit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b="1" dirty="0"/>
                  <a:t>Benefit: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896183-6E19-674F-A49B-48B487FF9069}"/>
              </a:ext>
            </a:extLst>
          </p:cNvPr>
          <p:cNvSpPr txBox="1"/>
          <p:nvPr/>
        </p:nvSpPr>
        <p:spPr>
          <a:xfrm>
            <a:off x="140368" y="1660057"/>
            <a:ext cx="3725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Heat</a:t>
            </a:r>
            <a:r>
              <a:rPr lang="en-US" sz="2400" dirty="0"/>
              <a:t> fuels an electricity-generating power plant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Furnace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0AB90-3FA3-0E4E-86D1-4017771AE3B0}"/>
              </a:ext>
            </a:extLst>
          </p:cNvPr>
          <p:cNvCxnSpPr>
            <a:cxnSpLocks/>
          </p:cNvCxnSpPr>
          <p:nvPr/>
        </p:nvCxnSpPr>
        <p:spPr>
          <a:xfrm>
            <a:off x="886106" y="2515118"/>
            <a:ext cx="0" cy="27083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2A4397-0859-5640-837D-33766718FAFC}"/>
              </a:ext>
            </a:extLst>
          </p:cNvPr>
          <p:cNvGrpSpPr/>
          <p:nvPr/>
        </p:nvGrpSpPr>
        <p:grpSpPr>
          <a:xfrm>
            <a:off x="1056159" y="2855318"/>
            <a:ext cx="485818" cy="2169459"/>
            <a:chOff x="2693627" y="1760184"/>
            <a:chExt cx="485818" cy="2169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DF089-DEDC-4E49-BB71-BDB3F61D72AB}"/>
                </a:ext>
              </a:extLst>
            </p:cNvPr>
            <p:cNvSpPr/>
            <p:nvPr/>
          </p:nvSpPr>
          <p:spPr>
            <a:xfrm>
              <a:off x="2693627" y="1952713"/>
              <a:ext cx="396786" cy="19769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DAE5BD-47B5-8448-B999-207BD5DF2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149" y="23963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926649-B510-A84B-8B6D-FDDAE8D1A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49" y="25487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987D3D-58AB-7F44-A652-6F8F1BBD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789" y="363778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0E026A-3C74-1C4A-ADC5-3AE604D46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2285" y="1760184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9C35D21-3ACA-4B4B-9785-35AAA7788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7" t="47139" r="46124" b="19832"/>
          <a:stretch/>
        </p:blipFill>
        <p:spPr>
          <a:xfrm>
            <a:off x="7952891" y="3794057"/>
            <a:ext cx="2431648" cy="24895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17920-49BD-43C3-8F78-634B9DC5F0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740"/>
          <a:stretch/>
        </p:blipFill>
        <p:spPr>
          <a:xfrm>
            <a:off x="5313594" y="1475866"/>
            <a:ext cx="6635514" cy="15104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CF3C6-9FAB-4B97-F6AA-CCEB8B9D1F91}"/>
              </a:ext>
            </a:extLst>
          </p:cNvPr>
          <p:cNvCxnSpPr/>
          <p:nvPr/>
        </p:nvCxnSpPr>
        <p:spPr>
          <a:xfrm>
            <a:off x="7064962" y="3047847"/>
            <a:ext cx="1610408" cy="12269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D13D-CF69-66A3-3CDE-D55FB8B76BEA}"/>
                  </a:ext>
                </a:extLst>
              </p:cNvPr>
              <p:cNvSpPr txBox="1"/>
              <p:nvPr/>
            </p:nvSpPr>
            <p:spPr>
              <a:xfrm>
                <a:off x="8754434" y="2624903"/>
                <a:ext cx="3679591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  <m:r>
                        <a:rPr lang="en-US" sz="2400" dirty="0"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D13D-CF69-66A3-3CDE-D55FB8B7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34" y="2624903"/>
                <a:ext cx="3679591" cy="844205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9D6EC-1FC1-4586-C4E8-3400CD280CD3}"/>
              </a:ext>
            </a:extLst>
          </p:cNvPr>
          <p:cNvCxnSpPr>
            <a:cxnSpLocks/>
          </p:cNvCxnSpPr>
          <p:nvPr/>
        </p:nvCxnSpPr>
        <p:spPr>
          <a:xfrm flipH="1">
            <a:off x="10104120" y="3664753"/>
            <a:ext cx="781483" cy="120418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8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benefit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b="1" dirty="0"/>
                  <a:t>Benefit: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" y="583314"/>
                <a:ext cx="11911263" cy="1785104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896183-6E19-674F-A49B-48B487FF9069}"/>
              </a:ext>
            </a:extLst>
          </p:cNvPr>
          <p:cNvSpPr txBox="1"/>
          <p:nvPr/>
        </p:nvSpPr>
        <p:spPr>
          <a:xfrm>
            <a:off x="140368" y="1660057"/>
            <a:ext cx="3725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Heat</a:t>
            </a:r>
            <a:r>
              <a:rPr lang="en-US" sz="2400" dirty="0"/>
              <a:t> fuels an electricity-generating power plant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Furnace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0AB90-3FA3-0E4E-86D1-4017771AE3B0}"/>
              </a:ext>
            </a:extLst>
          </p:cNvPr>
          <p:cNvCxnSpPr>
            <a:cxnSpLocks/>
          </p:cNvCxnSpPr>
          <p:nvPr/>
        </p:nvCxnSpPr>
        <p:spPr>
          <a:xfrm>
            <a:off x="886106" y="2515118"/>
            <a:ext cx="0" cy="27083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2A4397-0859-5640-837D-33766718FAFC}"/>
              </a:ext>
            </a:extLst>
          </p:cNvPr>
          <p:cNvGrpSpPr/>
          <p:nvPr/>
        </p:nvGrpSpPr>
        <p:grpSpPr>
          <a:xfrm>
            <a:off x="1056159" y="2855318"/>
            <a:ext cx="485818" cy="2169459"/>
            <a:chOff x="2693627" y="1760184"/>
            <a:chExt cx="485818" cy="2169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DF089-DEDC-4E49-BB71-BDB3F61D72AB}"/>
                </a:ext>
              </a:extLst>
            </p:cNvPr>
            <p:cNvSpPr/>
            <p:nvPr/>
          </p:nvSpPr>
          <p:spPr>
            <a:xfrm>
              <a:off x="2693627" y="1952713"/>
              <a:ext cx="396786" cy="19769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DAE5BD-47B5-8448-B999-207BD5DF2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149" y="23963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926649-B510-A84B-8B6D-FDDAE8D1A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49" y="2548787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987D3D-58AB-7F44-A652-6F8F1BBD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789" y="363778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0E026A-3C74-1C4A-ADC5-3AE604D46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2285" y="1760184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9C35D21-3ACA-4B4B-9785-35AAA7788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7" t="47139" r="46124" b="19832"/>
          <a:stretch/>
        </p:blipFill>
        <p:spPr>
          <a:xfrm>
            <a:off x="7952891" y="3794057"/>
            <a:ext cx="2431648" cy="24895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CF3C6-9FAB-4B97-F6AA-CCEB8B9D1F91}"/>
              </a:ext>
            </a:extLst>
          </p:cNvPr>
          <p:cNvCxnSpPr/>
          <p:nvPr/>
        </p:nvCxnSpPr>
        <p:spPr>
          <a:xfrm>
            <a:off x="7064962" y="3047847"/>
            <a:ext cx="1610408" cy="12269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D13D-CF69-66A3-3CDE-D55FB8B76BEA}"/>
                  </a:ext>
                </a:extLst>
              </p:cNvPr>
              <p:cNvSpPr txBox="1"/>
              <p:nvPr/>
            </p:nvSpPr>
            <p:spPr>
              <a:xfrm>
                <a:off x="9302218" y="3080509"/>
                <a:ext cx="3022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en-US" sz="2400" dirty="0"/>
                  <a:t> of 394 is </a:t>
                </a:r>
                <a:r>
                  <a:rPr lang="en-US" sz="2400" b="1" dirty="0"/>
                  <a:t>160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7D13D-CF69-66A3-3CDE-D55FB8B7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18" y="3080509"/>
                <a:ext cx="3022869" cy="461665"/>
              </a:xfrm>
              <a:prstGeom prst="rect">
                <a:avLst/>
              </a:prstGeom>
              <a:blipFill>
                <a:blip r:embed="rId6"/>
                <a:stretch>
                  <a:fillRect l="-41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9D6EC-1FC1-4586-C4E8-3400CD280CD3}"/>
              </a:ext>
            </a:extLst>
          </p:cNvPr>
          <p:cNvCxnSpPr>
            <a:cxnSpLocks/>
          </p:cNvCxnSpPr>
          <p:nvPr/>
        </p:nvCxnSpPr>
        <p:spPr>
          <a:xfrm flipH="1">
            <a:off x="10104120" y="3664753"/>
            <a:ext cx="781483" cy="120418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BEEDA0-2D63-CEAF-6FDF-B4A2C67CEE67}"/>
              </a:ext>
            </a:extLst>
          </p:cNvPr>
          <p:cNvSpPr txBox="1"/>
          <p:nvPr/>
        </p:nvSpPr>
        <p:spPr>
          <a:xfrm>
            <a:off x="3866147" y="3042842"/>
            <a:ext cx="302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160 kJ/mol</a:t>
            </a:r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2B286-6392-0AA1-01F1-68D08EEFC924}"/>
              </a:ext>
            </a:extLst>
          </p:cNvPr>
          <p:cNvSpPr txBox="1"/>
          <p:nvPr/>
        </p:nvSpPr>
        <p:spPr>
          <a:xfrm>
            <a:off x="6397943" y="2508054"/>
            <a:ext cx="1945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394 kJ/mol </a:t>
            </a:r>
          </a:p>
        </p:txBody>
      </p:sp>
    </p:spTree>
    <p:extLst>
      <p:ext uri="{BB962C8B-B14F-4D97-AF65-F5344CB8AC3E}">
        <p14:creationId xmlns:p14="http://schemas.microsoft.com/office/powerpoint/2010/main" val="39346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8C8A2C-5C71-CD22-E58B-91718DC3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7" y="1083676"/>
            <a:ext cx="4818090" cy="3807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27D9D-D29F-2548-B303-BD55D9AF253D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27D9D-D29F-2548-B303-BD55D9AF2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830997"/>
              </a:xfrm>
              <a:prstGeom prst="rect">
                <a:avLst/>
              </a:prstGeom>
              <a:blipFill>
                <a:blip r:embed="rId4"/>
                <a:stretch>
                  <a:fillRect l="-192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649705" y="4660453"/>
            <a:ext cx="10479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Why does G slope </a:t>
            </a:r>
            <a:r>
              <a:rPr lang="en-US" sz="2400" b="1" dirty="0"/>
              <a:t>down</a:t>
            </a:r>
            <a:r>
              <a:rPr lang="en-US" sz="2400" dirty="0"/>
              <a:t> in the temperature direction, </a:t>
            </a:r>
            <a:r>
              <a:rPr lang="en-US" sz="2400" b="1" dirty="0"/>
              <a:t>up</a:t>
            </a:r>
            <a:r>
              <a:rPr lang="en-US" sz="2400" dirty="0"/>
              <a:t> in the pressure direction?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D3B77-0A1A-38AD-98EF-20480BA12AF8}"/>
              </a:ext>
            </a:extLst>
          </p:cNvPr>
          <p:cNvSpPr txBox="1"/>
          <p:nvPr/>
        </p:nvSpPr>
        <p:spPr>
          <a:xfrm>
            <a:off x="3048000" y="2800564"/>
            <a:ext cx="221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91027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09A33-43E0-3A4F-BA30-2A0169EC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2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8AB7A3-8164-3842-AB28-FE063F843497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F7FDE1-7C1E-E149-8D3C-ED6D38B65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E66E2B-7884-784C-B0F6-D93245B2E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1F6666-9927-EC44-B1E9-4F421FE77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A0BE6-167C-0D98-3853-E69E6789D047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A0BE6-167C-0D98-3853-E69E6789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464807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8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D2DE12-374E-4040-BB41-36CB0D34320D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D2DE12-374E-4040-BB41-36CB0D34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B22039-C496-3841-BF0F-D646AE1EC358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1165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𝑖𝑛𝑖𝑡𝑖𝑎𝑙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B22039-C496-3841-BF0F-D646AE1E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1165575"/>
              </a:xfrm>
              <a:prstGeom prst="rect">
                <a:avLst/>
              </a:prstGeom>
              <a:blipFill>
                <a:blip r:embed="rId7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4A7A94D-E934-D75E-8251-C54DAD184650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220405-54B9-3501-471F-DAF423352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D802B3-E503-07E8-A7BD-E867C05F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ABAFD9-A6AB-E764-522C-4A8F00F48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45BE2-4A74-D0B0-575D-1AAD39227D71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45BE2-4A74-D0B0-575D-1AAD3922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8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3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F3E905-4A2D-B343-9951-D5B5C4F5B904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1799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𝑖𝑛𝑖𝑡𝑖𝑎𝑙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=387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F3E905-4A2D-B343-9951-D5B5C4F5B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179959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B91490-0B3A-9640-BD20-2EA2DFCD9D8E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B91490-0B3A-9640-BD20-2EA2DFCD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A2B9E5-9EB3-263E-9C91-931AB24D6C4C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FC2EB4-471B-AD26-9F91-5F518AFB1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F94201-4A8D-B67E-7240-FE2B74BFD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58FDBF-FD30-8AF1-EB82-44FF3E429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E85386-E679-8655-3018-4F3FABB69801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E85386-E679-8655-3018-4F3FABB6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8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42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9EED49-10E6-AE47-A012-B86E066B00C1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2442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𝑖𝑛𝑖𝑡𝑖𝑎𝑙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=387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𝒅𝒊𝒍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𝟏𝟏𝟓</m:t>
                      </m:r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𝒌𝑱</m:t>
                          </m:r>
                        </m:num>
                        <m:den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9EED49-10E6-AE47-A012-B86E066B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2442656"/>
              </a:xfrm>
              <a:prstGeom prst="rect">
                <a:avLst/>
              </a:prstGeom>
              <a:blipFill>
                <a:blip r:embed="rId6"/>
                <a:stretch>
                  <a:fillRect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21CF0F-84BD-254C-B4C8-8A72AC0F8D8A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21CF0F-84BD-254C-B4C8-8A72AC0F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51BD51D-9DC7-5ACA-A6A5-C058DE57BA9E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1991D-1C40-87D0-8522-A38CA085E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25031D-2B94-5F0F-1695-C45AEC0A3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FE6C5D-F092-6451-E635-276CE172F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C79D8B-01EC-DC38-2577-591C9C25C572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C79D8B-01EC-DC38-2577-591C9C25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8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8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1EEEAB-84E2-8048-86C4-C692A0E3A0A8}"/>
              </a:ext>
            </a:extLst>
          </p:cNvPr>
          <p:cNvSpPr/>
          <p:nvPr/>
        </p:nvSpPr>
        <p:spPr>
          <a:xfrm>
            <a:off x="4083384" y="2468883"/>
            <a:ext cx="1295017" cy="755313"/>
          </a:xfrm>
          <a:prstGeom prst="roundRect">
            <a:avLst/>
          </a:prstGeom>
          <a:solidFill>
            <a:srgbClr val="FF0000">
              <a:alpha val="4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DAA8D0-6C2B-DD46-88B7-06D56DA6E339}"/>
                  </a:ext>
                </a:extLst>
              </p:cNvPr>
              <p:cNvSpPr txBox="1"/>
              <p:nvPr/>
            </p:nvSpPr>
            <p:spPr>
              <a:xfrm>
                <a:off x="3614506" y="2517324"/>
                <a:ext cx="2089358" cy="618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𝟏𝟏𝟓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𝒌𝑱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DAA8D0-6C2B-DD46-88B7-06D56DA6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06" y="2517324"/>
                <a:ext cx="2089358" cy="618439"/>
              </a:xfrm>
              <a:prstGeom prst="rect">
                <a:avLst/>
              </a:prstGeom>
              <a:blipFill>
                <a:blip r:embed="rId7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E79BB1-3D5C-4542-94A0-92F91CD77B6F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E79BB1-3D5C-4542-94A0-92F91CD7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BDC71B3-ED73-DFAB-064D-149D4F2E5379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33B1E1-F7D3-9300-2E2E-0F3B01BB8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355794-E5C2-D1AD-5D71-FA3396871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4296F3-2E74-DC53-3F29-1F5EE6DC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04855-1F30-AEC7-38D8-253E56434373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04855-1F30-AEC7-38D8-253E5643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9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8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B409D1F2-D962-B54A-A251-1379E7BE2D4A}"/>
              </a:ext>
            </a:extLst>
          </p:cNvPr>
          <p:cNvSpPr/>
          <p:nvPr/>
        </p:nvSpPr>
        <p:spPr>
          <a:xfrm flipV="1">
            <a:off x="8015731" y="2858931"/>
            <a:ext cx="4248351" cy="2261936"/>
          </a:xfrm>
          <a:prstGeom prst="arc">
            <a:avLst>
              <a:gd name="adj1" fmla="val 10784926"/>
              <a:gd name="adj2" fmla="val 12790312"/>
            </a:avLst>
          </a:prstGeom>
          <a:ln w="63500">
            <a:solidFill>
              <a:schemeClr val="tx1">
                <a:alpha val="4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58B753-7773-AC4B-B7E3-D4143BDA132D}"/>
              </a:ext>
            </a:extLst>
          </p:cNvPr>
          <p:cNvSpPr>
            <a:spLocks noChangeAspect="1"/>
          </p:cNvSpPr>
          <p:nvPr/>
        </p:nvSpPr>
        <p:spPr>
          <a:xfrm rot="5027503">
            <a:off x="8864169" y="4857779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883D44-6AF0-9E42-9F5A-8B10FF7A1813}"/>
              </a:ext>
            </a:extLst>
          </p:cNvPr>
          <p:cNvSpPr>
            <a:spLocks noChangeAspect="1"/>
          </p:cNvSpPr>
          <p:nvPr/>
        </p:nvSpPr>
        <p:spPr>
          <a:xfrm rot="5027503">
            <a:off x="9016569" y="4853763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68D392-01E8-5246-8BDA-ECA681BAC00C}"/>
              </a:ext>
            </a:extLst>
          </p:cNvPr>
          <p:cNvSpPr>
            <a:spLocks noChangeAspect="1"/>
          </p:cNvSpPr>
          <p:nvPr/>
        </p:nvSpPr>
        <p:spPr>
          <a:xfrm rot="5027503">
            <a:off x="8940369" y="4994131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8D0B37-EA04-DD4C-B065-0C59931F21AA}"/>
              </a:ext>
            </a:extLst>
          </p:cNvPr>
          <p:cNvSpPr>
            <a:spLocks noChangeAspect="1"/>
          </p:cNvSpPr>
          <p:nvPr/>
        </p:nvSpPr>
        <p:spPr>
          <a:xfrm rot="5027503">
            <a:off x="9080737" y="5002151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111F7A-E9EA-7344-894F-DD1FFF69CB8F}"/>
              </a:ext>
            </a:extLst>
          </p:cNvPr>
          <p:cNvGrpSpPr/>
          <p:nvPr/>
        </p:nvGrpSpPr>
        <p:grpSpPr>
          <a:xfrm>
            <a:off x="7052567" y="4219768"/>
            <a:ext cx="2543361" cy="1537065"/>
            <a:chOff x="7052567" y="4219768"/>
            <a:chExt cx="2543361" cy="15370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1D25B3-CA31-274C-A342-0F53FB718A8D}"/>
                </a:ext>
              </a:extLst>
            </p:cNvPr>
            <p:cNvSpPr txBox="1"/>
            <p:nvPr/>
          </p:nvSpPr>
          <p:spPr>
            <a:xfrm>
              <a:off x="7122880" y="4219768"/>
              <a:ext cx="2473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Cost to somebody in the future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15674F-79BF-4941-B0DA-438153004E9C}"/>
                </a:ext>
              </a:extLst>
            </p:cNvPr>
            <p:cNvGrpSpPr/>
            <p:nvPr/>
          </p:nvGrpSpPr>
          <p:grpSpPr>
            <a:xfrm>
              <a:off x="7052567" y="5001520"/>
              <a:ext cx="2089358" cy="755313"/>
              <a:chOff x="3614506" y="2468883"/>
              <a:chExt cx="2089358" cy="755313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60DE94B-204F-7248-9298-67EBC9C7D40C}"/>
                  </a:ext>
                </a:extLst>
              </p:cNvPr>
              <p:cNvSpPr/>
              <p:nvPr/>
            </p:nvSpPr>
            <p:spPr>
              <a:xfrm>
                <a:off x="4083384" y="2468883"/>
                <a:ext cx="1295017" cy="755313"/>
              </a:xfrm>
              <a:prstGeom prst="roundRect">
                <a:avLst/>
              </a:prstGeom>
              <a:solidFill>
                <a:srgbClr val="FF0000">
                  <a:alpha val="47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724DE95-E8CE-0E4C-817A-6E685822CBAB}"/>
                      </a:ext>
                    </a:extLst>
                  </p:cNvPr>
                  <p:cNvSpPr txBox="1"/>
                  <p:nvPr/>
                </p:nvSpPr>
                <p:spPr>
                  <a:xfrm>
                    <a:off x="3614506" y="2517324"/>
                    <a:ext cx="2089358" cy="61843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𝟏𝟏𝟓</m:t>
                          </m:r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𝒌𝑱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𝒎𝒐𝒍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724DE95-E8CE-0E4C-817A-6E685822C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4506" y="2517324"/>
                    <a:ext cx="2089358" cy="6184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B22916-D470-5D42-B5F6-258F49D62736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B22916-D470-5D42-B5F6-258F49D6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4E088A0-AD8E-E6EE-1B61-9EDC0379FAB2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0325A9-E38F-45A2-E460-038D295CE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5F492D-6CBB-B7C8-BDA1-26872D183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843A04-C8E3-FD7E-04FF-3D3624904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E2B70B-8251-2163-475D-902F1C550BE3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E2B70B-8251-2163-475D-902F1C550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9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82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F13F71-8330-F247-8EC3-53A256F457FC}"/>
              </a:ext>
            </a:extLst>
          </p:cNvPr>
          <p:cNvSpPr/>
          <p:nvPr/>
        </p:nvSpPr>
        <p:spPr>
          <a:xfrm>
            <a:off x="5937958" y="983386"/>
            <a:ext cx="5786388" cy="289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1691-4595-3149-AD79-8D3F6D5E523E}"/>
              </a:ext>
            </a:extLst>
          </p:cNvPr>
          <p:cNvSpPr txBox="1"/>
          <p:nvPr/>
        </p:nvSpPr>
        <p:spPr>
          <a:xfrm>
            <a:off x="0" y="0"/>
            <a:ext cx="1131792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Gibbs energy of burning a mole of coal: the cost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5C3AF-6554-2940-BE51-F797D5C6DB63}"/>
              </a:ext>
            </a:extLst>
          </p:cNvPr>
          <p:cNvGrpSpPr/>
          <p:nvPr/>
        </p:nvGrpSpPr>
        <p:grpSpPr>
          <a:xfrm>
            <a:off x="461029" y="3665769"/>
            <a:ext cx="6603933" cy="3428271"/>
            <a:chOff x="461029" y="3665769"/>
            <a:chExt cx="6603933" cy="342827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B2C0EB-C8B5-E04A-8C8E-AC90C26865DF}"/>
                </a:ext>
              </a:extLst>
            </p:cNvPr>
            <p:cNvGrpSpPr/>
            <p:nvPr/>
          </p:nvGrpSpPr>
          <p:grpSpPr>
            <a:xfrm>
              <a:off x="461029" y="3665769"/>
              <a:ext cx="6603933" cy="3428271"/>
              <a:chOff x="4040304" y="3569661"/>
              <a:chExt cx="6603933" cy="342827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96A9B4-0FE8-2A4A-81DE-29AF614E1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304" y="3569661"/>
                <a:ext cx="6603933" cy="342827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1AA7F2-50D3-F24B-ABB1-0EF1EDF6C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58" y="4410290"/>
                <a:ext cx="870211" cy="31453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B578-3600-3E47-84BE-A75ECBB91154}"/>
                </a:ext>
              </a:extLst>
            </p:cNvPr>
            <p:cNvSpPr txBox="1"/>
            <p:nvPr/>
          </p:nvSpPr>
          <p:spPr>
            <a:xfrm>
              <a:off x="824163" y="5223493"/>
              <a:ext cx="9264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Furnace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DF089-DEDC-4E49-BB71-BDB3F61D72AB}"/>
              </a:ext>
            </a:extLst>
          </p:cNvPr>
          <p:cNvSpPr/>
          <p:nvPr/>
        </p:nvSpPr>
        <p:spPr>
          <a:xfrm>
            <a:off x="1056159" y="3047847"/>
            <a:ext cx="396786" cy="19769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BAE5E-3734-564C-A881-ADF33302DD0C}"/>
              </a:ext>
            </a:extLst>
          </p:cNvPr>
          <p:cNvGrpSpPr/>
          <p:nvPr/>
        </p:nvGrpSpPr>
        <p:grpSpPr>
          <a:xfrm>
            <a:off x="1254403" y="2304516"/>
            <a:ext cx="9724638" cy="2374009"/>
            <a:chOff x="2903648" y="1195619"/>
            <a:chExt cx="5370856" cy="23740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F7A8CA-368A-414C-8965-A99FB56794C5}"/>
                </a:ext>
              </a:extLst>
            </p:cNvPr>
            <p:cNvCxnSpPr/>
            <p:nvPr/>
          </p:nvCxnSpPr>
          <p:spPr>
            <a:xfrm flipV="1">
              <a:off x="2903648" y="2671011"/>
              <a:ext cx="0" cy="8986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1EF3E5B-8737-A247-8CC0-C1CF3677D750}"/>
                </a:ext>
              </a:extLst>
            </p:cNvPr>
            <p:cNvSpPr/>
            <p:nvPr/>
          </p:nvSpPr>
          <p:spPr>
            <a:xfrm>
              <a:off x="2908949" y="1195619"/>
              <a:ext cx="5365555" cy="2261936"/>
            </a:xfrm>
            <a:prstGeom prst="arc">
              <a:avLst>
                <a:gd name="adj1" fmla="val 10784926"/>
                <a:gd name="adj2" fmla="val 1684241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FA411-4007-E544-ABEB-64038690EE99}"/>
              </a:ext>
            </a:extLst>
          </p:cNvPr>
          <p:cNvGrpSpPr/>
          <p:nvPr/>
        </p:nvGrpSpPr>
        <p:grpSpPr>
          <a:xfrm>
            <a:off x="1108681" y="2855318"/>
            <a:ext cx="433296" cy="2013624"/>
            <a:chOff x="1108681" y="2855318"/>
            <a:chExt cx="433296" cy="20136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73AB28-9A38-1348-942E-4F77FD81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681" y="34915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1DF737-E33F-1A45-9C1D-CECAA587B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081" y="3643921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9DA12F-14CA-C045-B543-37CEF9CE5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9E0E14-6B8E-6E45-AE57-EAAFFFA02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/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AED3B6-F99C-0D4B-85D0-AC20983C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2283409"/>
                <a:ext cx="3457840" cy="52777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B409D1F2-D962-B54A-A251-1379E7BE2D4A}"/>
              </a:ext>
            </a:extLst>
          </p:cNvPr>
          <p:cNvSpPr/>
          <p:nvPr/>
        </p:nvSpPr>
        <p:spPr>
          <a:xfrm flipV="1">
            <a:off x="8015731" y="2858931"/>
            <a:ext cx="4248351" cy="2261936"/>
          </a:xfrm>
          <a:prstGeom prst="arc">
            <a:avLst>
              <a:gd name="adj1" fmla="val 10784926"/>
              <a:gd name="adj2" fmla="val 12790312"/>
            </a:avLst>
          </a:prstGeom>
          <a:ln w="63500">
            <a:solidFill>
              <a:schemeClr val="tx1">
                <a:alpha val="4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58B753-7773-AC4B-B7E3-D4143BDA132D}"/>
              </a:ext>
            </a:extLst>
          </p:cNvPr>
          <p:cNvSpPr>
            <a:spLocks noChangeAspect="1"/>
          </p:cNvSpPr>
          <p:nvPr/>
        </p:nvSpPr>
        <p:spPr>
          <a:xfrm rot="5027503">
            <a:off x="8864169" y="4857779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883D44-6AF0-9E42-9F5A-8B10FF7A1813}"/>
              </a:ext>
            </a:extLst>
          </p:cNvPr>
          <p:cNvSpPr>
            <a:spLocks noChangeAspect="1"/>
          </p:cNvSpPr>
          <p:nvPr/>
        </p:nvSpPr>
        <p:spPr>
          <a:xfrm rot="5027503">
            <a:off x="9016569" y="4853763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68D392-01E8-5246-8BDA-ECA681BAC00C}"/>
              </a:ext>
            </a:extLst>
          </p:cNvPr>
          <p:cNvSpPr>
            <a:spLocks noChangeAspect="1"/>
          </p:cNvSpPr>
          <p:nvPr/>
        </p:nvSpPr>
        <p:spPr>
          <a:xfrm rot="5027503">
            <a:off x="8940369" y="4994131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8D0B37-EA04-DD4C-B065-0C59931F21AA}"/>
              </a:ext>
            </a:extLst>
          </p:cNvPr>
          <p:cNvSpPr>
            <a:spLocks noChangeAspect="1"/>
          </p:cNvSpPr>
          <p:nvPr/>
        </p:nvSpPr>
        <p:spPr>
          <a:xfrm rot="5027503">
            <a:off x="9080737" y="5002151"/>
            <a:ext cx="137160" cy="13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111F7A-E9EA-7344-894F-DD1FFF69CB8F}"/>
              </a:ext>
            </a:extLst>
          </p:cNvPr>
          <p:cNvGrpSpPr/>
          <p:nvPr/>
        </p:nvGrpSpPr>
        <p:grpSpPr>
          <a:xfrm>
            <a:off x="7052567" y="4219768"/>
            <a:ext cx="2543361" cy="1537065"/>
            <a:chOff x="7052567" y="4219768"/>
            <a:chExt cx="2543361" cy="15370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1D25B3-CA31-274C-A342-0F53FB718A8D}"/>
                </a:ext>
              </a:extLst>
            </p:cNvPr>
            <p:cNvSpPr txBox="1"/>
            <p:nvPr/>
          </p:nvSpPr>
          <p:spPr>
            <a:xfrm>
              <a:off x="7122880" y="4219768"/>
              <a:ext cx="2473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Cost to somebody in the future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15674F-79BF-4941-B0DA-438153004E9C}"/>
                </a:ext>
              </a:extLst>
            </p:cNvPr>
            <p:cNvGrpSpPr/>
            <p:nvPr/>
          </p:nvGrpSpPr>
          <p:grpSpPr>
            <a:xfrm>
              <a:off x="7052567" y="5001520"/>
              <a:ext cx="2089358" cy="755313"/>
              <a:chOff x="3614506" y="2468883"/>
              <a:chExt cx="2089358" cy="755313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60DE94B-204F-7248-9298-67EBC9C7D40C}"/>
                  </a:ext>
                </a:extLst>
              </p:cNvPr>
              <p:cNvSpPr/>
              <p:nvPr/>
            </p:nvSpPr>
            <p:spPr>
              <a:xfrm>
                <a:off x="4083384" y="2468883"/>
                <a:ext cx="1295017" cy="755313"/>
              </a:xfrm>
              <a:prstGeom prst="roundRect">
                <a:avLst/>
              </a:prstGeom>
              <a:solidFill>
                <a:srgbClr val="FF0000">
                  <a:alpha val="47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724DE95-E8CE-0E4C-817A-6E685822CBAB}"/>
                      </a:ext>
                    </a:extLst>
                  </p:cNvPr>
                  <p:cNvSpPr txBox="1"/>
                  <p:nvPr/>
                </p:nvSpPr>
                <p:spPr>
                  <a:xfrm>
                    <a:off x="3614506" y="2517324"/>
                    <a:ext cx="2089358" cy="61843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𝟏𝟏𝟓</m:t>
                          </m:r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𝒌𝑱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𝒎𝒐𝒍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724DE95-E8CE-0E4C-817A-6E685822C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4506" y="2517324"/>
                    <a:ext cx="2089358" cy="6184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B22916-D470-5D42-B5F6-258F49D62736}"/>
                  </a:ext>
                </a:extLst>
              </p:cNvPr>
              <p:cNvSpPr txBox="1"/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4.2 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B22916-D470-5D42-B5F6-258F49D6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399" y="1088143"/>
                <a:ext cx="3561009" cy="803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A8C5694-9A91-6143-9BA5-2004B63B6049}"/>
              </a:ext>
            </a:extLst>
          </p:cNvPr>
          <p:cNvGrpSpPr/>
          <p:nvPr/>
        </p:nvGrpSpPr>
        <p:grpSpPr>
          <a:xfrm>
            <a:off x="9670735" y="4217528"/>
            <a:ext cx="2361089" cy="1593071"/>
            <a:chOff x="9912134" y="3399552"/>
            <a:chExt cx="2361089" cy="15930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ED753BF-844B-7042-BABF-0669EE18FE2C}"/>
                </a:ext>
              </a:extLst>
            </p:cNvPr>
            <p:cNvGrpSpPr/>
            <p:nvPr/>
          </p:nvGrpSpPr>
          <p:grpSpPr>
            <a:xfrm>
              <a:off x="9912134" y="4186387"/>
              <a:ext cx="2361089" cy="806236"/>
              <a:chOff x="10007862" y="4631102"/>
              <a:chExt cx="2361089" cy="8062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0E80BB3-5F36-1847-97BA-C5EA07A28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9593" y="4663665"/>
                    <a:ext cx="2089358" cy="7736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𝟏𝟔𝟎</m:t>
                        </m:r>
                        <m:f>
                          <m:f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𝒌𝑱</m:t>
                            </m:r>
                          </m:num>
                          <m:den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𝒎𝒐𝒍</m:t>
                            </m:r>
                          </m:den>
                        </m:f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b="1" dirty="0"/>
                      <a:t>electrical energy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0E80BB3-5F36-1847-97BA-C5EA07A282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9593" y="4663665"/>
                    <a:ext cx="2089358" cy="7736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7" b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DDD0B11-DC9C-1646-9B40-712ED4EAAB21}"/>
                  </a:ext>
                </a:extLst>
              </p:cNvPr>
              <p:cNvSpPr/>
              <p:nvPr/>
            </p:nvSpPr>
            <p:spPr>
              <a:xfrm>
                <a:off x="10007862" y="4631102"/>
                <a:ext cx="2193605" cy="806235"/>
              </a:xfrm>
              <a:prstGeom prst="round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2D0994-793C-C94B-9781-33DEA725CD7D}"/>
                </a:ext>
              </a:extLst>
            </p:cNvPr>
            <p:cNvSpPr txBox="1"/>
            <p:nvPr/>
          </p:nvSpPr>
          <p:spPr>
            <a:xfrm>
              <a:off x="9935606" y="3399552"/>
              <a:ext cx="20647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Benefit to us in the present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9E62B-710B-8B41-AAB4-8D117100A8FD}"/>
                  </a:ext>
                </a:extLst>
              </p:cNvPr>
              <p:cNvSpPr txBox="1"/>
              <p:nvPr/>
            </p:nvSpPr>
            <p:spPr>
              <a:xfrm>
                <a:off x="6687728" y="6082880"/>
                <a:ext cx="5375537" cy="773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=73%</m:t>
                    </m:r>
                  </m:oMath>
                </a14:m>
                <a:r>
                  <a:rPr lang="en-US" dirty="0"/>
                  <a:t> of the true (thermodynamic) cost of burning coal will be paid by “somebody in the future”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9E62B-710B-8B41-AAB4-8D117100A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28" y="6082880"/>
                <a:ext cx="5375537" cy="773545"/>
              </a:xfrm>
              <a:prstGeom prst="rect">
                <a:avLst/>
              </a:prstGeom>
              <a:blipFill>
                <a:blip r:embed="rId10"/>
                <a:stretch>
                  <a:fillRect l="-94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D481407-9A8A-9AAA-E6F5-E6E62E2FB866}"/>
              </a:ext>
            </a:extLst>
          </p:cNvPr>
          <p:cNvGrpSpPr/>
          <p:nvPr/>
        </p:nvGrpSpPr>
        <p:grpSpPr>
          <a:xfrm rot="5027503">
            <a:off x="8328921" y="1430726"/>
            <a:ext cx="1095780" cy="2984346"/>
            <a:chOff x="1176321" y="1884596"/>
            <a:chExt cx="1095780" cy="29843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5FD888-3477-739D-B492-51B3627A9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941" y="1884596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B59FA8-5006-ED65-9B22-843E53023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6321" y="4732915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BC3916-BCBB-368D-6050-9C1389D6D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4817" y="2855318"/>
              <a:ext cx="137160" cy="1360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B7F85-C839-03C2-7DBE-392DAAA7644C}"/>
                  </a:ext>
                </a:extLst>
              </p:cNvPr>
              <p:cNvSpPr txBox="1"/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ea typeface="Cambria Math" panose="02040503050406030204" pitchFamily="18" charset="0"/>
                  </a:rPr>
                  <a:t>Goal: </a:t>
                </a:r>
                <a:r>
                  <a:rPr lang="en-US" sz="2200" dirty="0">
                    <a:ea typeface="Cambria Math" panose="02040503050406030204" pitchFamily="18" charset="0"/>
                  </a:rPr>
                  <a:t>Find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𝑎𝑡𝑚𝑜𝑠</m:t>
                        </m:r>
                      </m:e>
                    </m:d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B7F85-C839-03C2-7DBE-392DAAA7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" y="583314"/>
                <a:ext cx="7812506" cy="430887"/>
              </a:xfrm>
              <a:prstGeom prst="rect">
                <a:avLst/>
              </a:prstGeom>
              <a:blipFill>
                <a:blip r:embed="rId11"/>
                <a:stretch>
                  <a:fillRect l="-972" t="-8333" b="-250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E3ADDBF-2DC4-2E4C-A680-44F93E0FF13E}"/>
              </a:ext>
            </a:extLst>
          </p:cNvPr>
          <p:cNvSpPr txBox="1"/>
          <p:nvPr/>
        </p:nvSpPr>
        <p:spPr>
          <a:xfrm>
            <a:off x="3866147" y="3042842"/>
            <a:ext cx="302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160 kJ/mol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39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03B6B-A6F3-C4EE-5511-96D3297E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7" y="1083676"/>
            <a:ext cx="4818090" cy="3807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27D9D-D29F-2548-B303-BD55D9AF253D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What you got from the box: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27D9D-D29F-2548-B303-BD55D9AF2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blipFill>
                <a:blip r:embed="rId4"/>
                <a:stretch>
                  <a:fillRect l="-192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649705" y="4660453"/>
            <a:ext cx="10479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Why does G slope </a:t>
            </a:r>
            <a:r>
              <a:rPr lang="en-US" sz="2400" b="1" dirty="0"/>
              <a:t>down</a:t>
            </a:r>
            <a:r>
              <a:rPr lang="en-US" sz="2400" dirty="0"/>
              <a:t> in the temperature direction, </a:t>
            </a:r>
            <a:r>
              <a:rPr lang="en-US" sz="2400" b="1" dirty="0"/>
              <a:t>up</a:t>
            </a:r>
            <a:r>
              <a:rPr lang="en-US" sz="2400" dirty="0"/>
              <a:t> in the pressure direction?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D3B77-0A1A-38AD-98EF-20480BA12AF8}"/>
              </a:ext>
            </a:extLst>
          </p:cNvPr>
          <p:cNvSpPr txBox="1"/>
          <p:nvPr/>
        </p:nvSpPr>
        <p:spPr>
          <a:xfrm>
            <a:off x="3048000" y="2802367"/>
            <a:ext cx="221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2184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649705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What you got from the box: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blipFill>
                <a:blip r:embed="rId4"/>
                <a:stretch>
                  <a:fillRect l="-192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1404085" y="5272439"/>
            <a:ext cx="10479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Why is the </a:t>
            </a:r>
            <a:r>
              <a:rPr lang="en-US" sz="2400" b="1" dirty="0"/>
              <a:t>gas</a:t>
            </a:r>
            <a:r>
              <a:rPr lang="en-US" sz="2400" dirty="0"/>
              <a:t> curve </a:t>
            </a:r>
            <a:r>
              <a:rPr lang="en-US" sz="2400" b="1" dirty="0"/>
              <a:t>steeper</a:t>
            </a:r>
            <a:r>
              <a:rPr lang="en-US" sz="2400" dirty="0"/>
              <a:t> in the temperature direction?</a:t>
            </a:r>
          </a:p>
        </p:txBody>
      </p:sp>
    </p:spTree>
    <p:extLst>
      <p:ext uri="{BB962C8B-B14F-4D97-AF65-F5344CB8AC3E}">
        <p14:creationId xmlns:p14="http://schemas.microsoft.com/office/powerpoint/2010/main" val="1501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649705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What you got from the box: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blipFill>
                <a:blip r:embed="rId4"/>
                <a:stretch>
                  <a:fillRect l="-192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8200C-4954-3448-94A0-B6903807D898}"/>
                  </a:ext>
                </a:extLst>
              </p:cNvPr>
              <p:cNvSpPr txBox="1"/>
              <p:nvPr/>
            </p:nvSpPr>
            <p:spPr>
              <a:xfrm>
                <a:off x="1404085" y="5272439"/>
                <a:ext cx="10479506" cy="86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Why is the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 curve </a:t>
                </a:r>
                <a:r>
                  <a:rPr lang="en-US" sz="2400" b="1" dirty="0"/>
                  <a:t>steeper</a:t>
                </a:r>
                <a:r>
                  <a:rPr lang="en-US" sz="2400" dirty="0"/>
                  <a:t> in the temperature direction?</a:t>
                </a:r>
              </a:p>
              <a:p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8200C-4954-3448-94A0-B6903807D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85" y="5272439"/>
                <a:ext cx="10479506" cy="861070"/>
              </a:xfrm>
              <a:prstGeom prst="rect">
                <a:avLst/>
              </a:prstGeom>
              <a:blipFill>
                <a:blip r:embed="rId5"/>
                <a:stretch>
                  <a:fillRect l="-847"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649705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What you got from the box: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blipFill>
                <a:blip r:embed="rId4"/>
                <a:stretch>
                  <a:fillRect l="-192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1404085" y="5272439"/>
            <a:ext cx="10479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Why is the </a:t>
            </a:r>
            <a:r>
              <a:rPr lang="en-US" sz="2400" b="1" dirty="0"/>
              <a:t>gas</a:t>
            </a:r>
            <a:r>
              <a:rPr lang="en-US" sz="2400" dirty="0"/>
              <a:t> curve also </a:t>
            </a:r>
            <a:r>
              <a:rPr lang="en-US" sz="2400" b="1" dirty="0"/>
              <a:t>steeper</a:t>
            </a:r>
            <a:r>
              <a:rPr lang="en-US" sz="2400" dirty="0"/>
              <a:t> in the </a:t>
            </a:r>
            <a:r>
              <a:rPr lang="en-US" sz="2400" b="1" dirty="0"/>
              <a:t>pressure</a:t>
            </a:r>
            <a:r>
              <a:rPr lang="en-US" sz="2400" dirty="0"/>
              <a:t> direction? </a:t>
            </a:r>
          </a:p>
        </p:txBody>
      </p:sp>
    </p:spTree>
    <p:extLst>
      <p:ext uri="{BB962C8B-B14F-4D97-AF65-F5344CB8AC3E}">
        <p14:creationId xmlns:p14="http://schemas.microsoft.com/office/powerpoint/2010/main" val="321972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9FB1F0E-4B0A-4143-9DAF-543DE9CBDF2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G(T,P) thermodynamic surfaces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649705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/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Definition:</a:t>
                </a:r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What you got from the box: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05902-1794-3A1E-1046-4E72CD0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17" y="1940885"/>
                <a:ext cx="5270863" cy="1938992"/>
              </a:xfrm>
              <a:prstGeom prst="rect">
                <a:avLst/>
              </a:prstGeom>
              <a:blipFill>
                <a:blip r:embed="rId4"/>
                <a:stretch>
                  <a:fillRect l="-1923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8200C-4954-3448-94A0-B6903807D898}"/>
                  </a:ext>
                </a:extLst>
              </p:cNvPr>
              <p:cNvSpPr txBox="1"/>
              <p:nvPr/>
            </p:nvSpPr>
            <p:spPr>
              <a:xfrm>
                <a:off x="1404085" y="5272439"/>
                <a:ext cx="10479506" cy="86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Why is the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 curve also </a:t>
                </a:r>
                <a:r>
                  <a:rPr lang="en-US" sz="2400" b="1" dirty="0"/>
                  <a:t>steeper</a:t>
                </a:r>
                <a:r>
                  <a:rPr lang="en-US" sz="2400" dirty="0"/>
                  <a:t> in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direction? </a:t>
                </a:r>
              </a:p>
              <a:p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38200C-4954-3448-94A0-B6903807D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85" y="5272439"/>
                <a:ext cx="10479506" cy="861070"/>
              </a:xfrm>
              <a:prstGeom prst="rect">
                <a:avLst/>
              </a:prstGeom>
              <a:blipFill>
                <a:blip r:embed="rId5"/>
                <a:stretch>
                  <a:fillRect l="-847"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25E66D-A41A-DE47-95C0-4FA5F3E12EF0}"/>
              </a:ext>
            </a:extLst>
          </p:cNvPr>
          <p:cNvSpPr txBox="1"/>
          <p:nvPr/>
        </p:nvSpPr>
        <p:spPr>
          <a:xfrm>
            <a:off x="-1" y="0"/>
            <a:ext cx="10383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G(T,P) thermodynamic surfaces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01A1F-0235-DF90-45DE-FDDA1697A5CC}"/>
              </a:ext>
            </a:extLst>
          </p:cNvPr>
          <p:cNvGrpSpPr/>
          <p:nvPr/>
        </p:nvGrpSpPr>
        <p:grpSpPr>
          <a:xfrm>
            <a:off x="240631" y="574415"/>
            <a:ext cx="11710737" cy="6245093"/>
            <a:chOff x="240631" y="574415"/>
            <a:chExt cx="11710737" cy="6245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60CF9B-B6EC-6441-AF7B-79B96ABD2686}"/>
                    </a:ext>
                  </a:extLst>
                </p:cNvPr>
                <p:cNvSpPr txBox="1"/>
                <p:nvPr/>
              </p:nvSpPr>
              <p:spPr>
                <a:xfrm>
                  <a:off x="240631" y="574415"/>
                  <a:ext cx="11710737" cy="6210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2</a:t>
                  </a:r>
                  <a:r>
                    <a:rPr lang="en-US" sz="2000" baseline="30000" dirty="0"/>
                    <a:t>nd</a:t>
                  </a:r>
                  <a:r>
                    <a:rPr lang="en-US" sz="2000" dirty="0"/>
                    <a:t> Law says 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the </a:t>
                  </a:r>
                  <a:r>
                    <a:rPr lang="en-US" sz="2000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criterion for spontaneity 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000" dirty="0"/>
                    <a:t>. Next  we’ll use the thermodynamic definition of entropy,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a14:m>
                  <a:r>
                    <a:rPr lang="en-US" sz="2000" dirty="0"/>
                    <a:t>, which holds for processes that take place at a </a:t>
                  </a:r>
                  <a:r>
                    <a:rPr lang="en-US" sz="2000" b="1" dirty="0"/>
                    <a:t>constant pressure</a:t>
                  </a:r>
                  <a:r>
                    <a:rPr lang="en-US" sz="2000" dirty="0"/>
                    <a:t>. So</a:t>
                  </a:r>
                </a:p>
                <a:p>
                  <a:endParaRPr lang="en-US" sz="200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000" b="1" dirty="0"/>
                    <a:t> </a:t>
                  </a:r>
                </a:p>
                <a:p>
                  <a:pPr algn="ctr"/>
                  <a:r>
                    <a:rPr lang="en-US" sz="2000" dirty="0"/>
                    <a:t>(spontaneous processes, constant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000" dirty="0"/>
                    <a:t>)</a:t>
                  </a:r>
                </a:p>
                <a:p>
                  <a:endParaRPr lang="en-US" sz="2000" dirty="0"/>
                </a:p>
                <a:p>
                  <a:r>
                    <a:rPr lang="en-US" sz="2000" dirty="0"/>
                    <a:t>Next we’re going to multiply both sides by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/>
                    <a:t>. That changes the direction of the inequality, yielding </a:t>
                  </a:r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000" b="1" dirty="0"/>
                </a:p>
                <a:p>
                  <a:endParaRPr lang="en-US" sz="2000" dirty="0"/>
                </a:p>
                <a:p>
                  <a:r>
                    <a:rPr lang="en-US" sz="2000" dirty="0"/>
                    <a:t>How does this relate to Gibbs? Since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𝑻𝑺</m:t>
                      </m:r>
                    </m:oMath>
                  </a14:m>
                  <a:r>
                    <a:rPr lang="en-US" sz="2000" dirty="0"/>
                    <a:t>, </a:t>
                  </a:r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  <a:p>
                  <a:endParaRPr lang="en-US" sz="2000" dirty="0"/>
                </a:p>
                <a:p>
                  <a:r>
                    <a:rPr lang="en-US" sz="2000" dirty="0"/>
                    <a:t>where the second equality applies to processes that take place at </a:t>
                  </a:r>
                  <a:r>
                    <a:rPr lang="en-US" sz="2000" b="1" dirty="0"/>
                    <a:t>constant temperature</a:t>
                  </a:r>
                  <a:r>
                    <a:rPr lang="en-US" sz="2000" dirty="0"/>
                    <a:t>. So … the criterion for spontaneity for processes that take place at a constant temperature </a:t>
                  </a:r>
                  <a:r>
                    <a:rPr lang="en-US" sz="2000" i="1" dirty="0"/>
                    <a:t>and</a:t>
                  </a:r>
                  <a:r>
                    <a:rPr lang="en-US" sz="2000" dirty="0"/>
                    <a:t> pressure is </a:t>
                  </a:r>
                </a:p>
                <a:p>
                  <a:endParaRPr lang="en-US" sz="2000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b="1" dirty="0"/>
                    <a:t>(spontaneous processes, constant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000" b="1" dirty="0"/>
                    <a:t> and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a14:m>
                  <a:r>
                    <a:rPr lang="en-US" sz="2000" b="1" dirty="0"/>
                    <a:t>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60CF9B-B6EC-6441-AF7B-79B96ABD2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1" y="574415"/>
                  <a:ext cx="11710737" cy="6210803"/>
                </a:xfrm>
                <a:prstGeom prst="rect">
                  <a:avLst/>
                </a:prstGeom>
                <a:blipFill>
                  <a:blip r:embed="rId3"/>
                  <a:stretch>
                    <a:fillRect l="-541" t="-612" b="-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52581743-CDBA-0B09-661D-EC071E470822}"/>
                </a:ext>
              </a:extLst>
            </p:cNvPr>
            <p:cNvSpPr/>
            <p:nvPr/>
          </p:nvSpPr>
          <p:spPr>
            <a:xfrm>
              <a:off x="3543300" y="5909310"/>
              <a:ext cx="5246370" cy="910198"/>
            </a:xfrm>
            <a:prstGeom prst="frame">
              <a:avLst>
                <a:gd name="adj1" fmla="val 49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AD6067F-9E80-FDA5-5C8D-A0B158CB7B6F}"/>
              </a:ext>
            </a:extLst>
          </p:cNvPr>
          <p:cNvGrpSpPr/>
          <p:nvPr/>
        </p:nvGrpSpPr>
        <p:grpSpPr>
          <a:xfrm>
            <a:off x="27672" y="1097846"/>
            <a:ext cx="5701472" cy="4602585"/>
            <a:chOff x="6096000" y="537860"/>
            <a:chExt cx="5701472" cy="4602585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15FDF93-4BCE-F99E-9BEB-71F5AB594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37860"/>
              <a:ext cx="5701472" cy="4602585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8A853A0-9A9A-1BBC-415E-72562F60B268}"/>
                </a:ext>
              </a:extLst>
            </p:cNvPr>
            <p:cNvSpPr txBox="1"/>
            <p:nvPr/>
          </p:nvSpPr>
          <p:spPr>
            <a:xfrm>
              <a:off x="8295898" y="247447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172D46-2EDC-6673-F39B-226FEEAD0A82}"/>
                </a:ext>
              </a:extLst>
            </p:cNvPr>
            <p:cNvSpPr txBox="1"/>
            <p:nvPr/>
          </p:nvSpPr>
          <p:spPr>
            <a:xfrm>
              <a:off x="8010148" y="2883497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8271E55-9902-89A4-D756-7F27BDF32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18808" y="3015365"/>
              <a:ext cx="0" cy="1156585"/>
            </a:xfrm>
            <a:prstGeom prst="straightConnector1">
              <a:avLst/>
            </a:prstGeom>
            <a:ln w="50800">
              <a:solidFill>
                <a:schemeClr val="accent1">
                  <a:alpha val="6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7B9F96F-27CA-C95B-B3E4-526BD1B022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318" y="2514100"/>
              <a:ext cx="0" cy="290762"/>
            </a:xfrm>
            <a:prstGeom prst="straightConnector1">
              <a:avLst/>
            </a:prstGeom>
            <a:ln w="50800">
              <a:solidFill>
                <a:srgbClr val="FF0000">
                  <a:alpha val="6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/>
              <p:nvPr/>
            </p:nvSpPr>
            <p:spPr>
              <a:xfrm>
                <a:off x="4788058" y="551882"/>
                <a:ext cx="7403942" cy="273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Spontaneity of phase transformations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At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low pressure/high temperature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so liquid spontaneously vaporizes to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high pressure/low temperature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so gas spontaneously condenses to liquid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A8738-DEAF-A103-D86E-F480918D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58" y="551882"/>
                <a:ext cx="7403942" cy="2737801"/>
              </a:xfrm>
              <a:prstGeom prst="rect">
                <a:avLst/>
              </a:prstGeom>
              <a:blipFill>
                <a:blip r:embed="rId4"/>
                <a:stretch>
                  <a:fillRect l="-1197" t="-1843" r="-1197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F5F1A5-35F5-A0C2-734F-0B9CCA6B73A9}"/>
              </a:ext>
            </a:extLst>
          </p:cNvPr>
          <p:cNvSpPr txBox="1"/>
          <p:nvPr/>
        </p:nvSpPr>
        <p:spPr>
          <a:xfrm>
            <a:off x="-1" y="0"/>
            <a:ext cx="10383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G(T,P) thermodynamic surfaces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B477D77-D8B9-6A2A-E5BC-3C6AC8833D77}"/>
              </a:ext>
            </a:extLst>
          </p:cNvPr>
          <p:cNvGrpSpPr/>
          <p:nvPr/>
        </p:nvGrpSpPr>
        <p:grpSpPr>
          <a:xfrm>
            <a:off x="6654961" y="3899368"/>
            <a:ext cx="3325938" cy="2630202"/>
            <a:chOff x="3614581" y="3899368"/>
            <a:chExt cx="3325938" cy="26302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58CBE6-0BB1-BB58-4E33-DDD5E83689D0}"/>
                </a:ext>
              </a:extLst>
            </p:cNvPr>
            <p:cNvGrpSpPr/>
            <p:nvPr/>
          </p:nvGrpSpPr>
          <p:grpSpPr>
            <a:xfrm>
              <a:off x="6166230" y="3899368"/>
              <a:ext cx="774289" cy="2612290"/>
              <a:chOff x="1139340" y="2496086"/>
              <a:chExt cx="976808" cy="329554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315CB06-AC50-9095-E2E8-5DDC2306802C}"/>
                  </a:ext>
                </a:extLst>
              </p:cNvPr>
              <p:cNvGrpSpPr/>
              <p:nvPr/>
            </p:nvGrpSpPr>
            <p:grpSpPr>
              <a:xfrm>
                <a:off x="1139340" y="2496086"/>
                <a:ext cx="793020" cy="3295547"/>
                <a:chOff x="2470530" y="1868557"/>
                <a:chExt cx="793020" cy="3295547"/>
              </a:xfrm>
            </p:grpSpPr>
            <p:sp>
              <p:nvSpPr>
                <p:cNvPr id="56" name="Can 55">
                  <a:extLst>
                    <a:ext uri="{FF2B5EF4-FFF2-40B4-BE49-F238E27FC236}">
                      <a16:creationId xmlns:a16="http://schemas.microsoft.com/office/drawing/2014/main" id="{10C32F31-F64A-9F6C-1DA7-596C978D0527}"/>
                    </a:ext>
                  </a:extLst>
                </p:cNvPr>
                <p:cNvSpPr/>
                <p:nvPr/>
              </p:nvSpPr>
              <p:spPr>
                <a:xfrm>
                  <a:off x="2470530" y="2820880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>
                  <a:extLst>
                    <a:ext uri="{FF2B5EF4-FFF2-40B4-BE49-F238E27FC236}">
                      <a16:creationId xmlns:a16="http://schemas.microsoft.com/office/drawing/2014/main" id="{348A2775-6236-0347-367D-B9BA2A4E89CD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own Arrow 57">
                  <a:extLst>
                    <a:ext uri="{FF2B5EF4-FFF2-40B4-BE49-F238E27FC236}">
                      <a16:creationId xmlns:a16="http://schemas.microsoft.com/office/drawing/2014/main" id="{CC593507-906E-1A79-6268-56813E78F6D7}"/>
                    </a:ext>
                  </a:extLst>
                </p:cNvPr>
                <p:cNvSpPr/>
                <p:nvPr/>
              </p:nvSpPr>
              <p:spPr>
                <a:xfrm>
                  <a:off x="2771028" y="2649695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B510E6F-9890-B766-1211-D39ADC8006F2}"/>
                  </a:ext>
                </a:extLst>
              </p:cNvPr>
              <p:cNvSpPr txBox="1"/>
              <p:nvPr/>
            </p:nvSpPr>
            <p:spPr>
              <a:xfrm>
                <a:off x="1188011" y="4492796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52D3E8-1BD2-F77C-6A52-03DC74B9B908}"/>
                </a:ext>
              </a:extLst>
            </p:cNvPr>
            <p:cNvGrpSpPr/>
            <p:nvPr/>
          </p:nvGrpSpPr>
          <p:grpSpPr>
            <a:xfrm>
              <a:off x="3614581" y="3908889"/>
              <a:ext cx="735709" cy="2620681"/>
              <a:chOff x="3336817" y="2496081"/>
              <a:chExt cx="928137" cy="3306132"/>
            </a:xfrm>
          </p:grpSpPr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9E68F768-15E0-ABE2-DB46-DC8D1922695C}"/>
                  </a:ext>
                </a:extLst>
              </p:cNvPr>
              <p:cNvSpPr/>
              <p:nvPr/>
            </p:nvSpPr>
            <p:spPr>
              <a:xfrm>
                <a:off x="3405821" y="4774297"/>
                <a:ext cx="793020" cy="1027916"/>
              </a:xfrm>
              <a:prstGeom prst="can">
                <a:avLst>
                  <a:gd name="adj" fmla="val 2586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80306B-ECF5-98AC-263B-D3C36A69E1BF}"/>
                  </a:ext>
                </a:extLst>
              </p:cNvPr>
              <p:cNvGrpSpPr/>
              <p:nvPr/>
            </p:nvGrpSpPr>
            <p:grpSpPr>
              <a:xfrm>
                <a:off x="3405510" y="2496081"/>
                <a:ext cx="793020" cy="3295547"/>
                <a:chOff x="2470530" y="1868557"/>
                <a:chExt cx="793020" cy="3295547"/>
              </a:xfrm>
            </p:grpSpPr>
            <p:sp>
              <p:nvSpPr>
                <p:cNvPr id="43" name="Can 42">
                  <a:extLst>
                    <a:ext uri="{FF2B5EF4-FFF2-40B4-BE49-F238E27FC236}">
                      <a16:creationId xmlns:a16="http://schemas.microsoft.com/office/drawing/2014/main" id="{F3562B8D-455A-490F-BFCA-7C879C658211}"/>
                    </a:ext>
                  </a:extLst>
                </p:cNvPr>
                <p:cNvSpPr/>
                <p:nvPr/>
              </p:nvSpPr>
              <p:spPr>
                <a:xfrm>
                  <a:off x="2470530" y="3919146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an 43">
                  <a:extLst>
                    <a:ext uri="{FF2B5EF4-FFF2-40B4-BE49-F238E27FC236}">
                      <a16:creationId xmlns:a16="http://schemas.microsoft.com/office/drawing/2014/main" id="{33A675D0-6D15-0476-DF1D-860764D6A634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own Arrow 44">
                  <a:extLst>
                    <a:ext uri="{FF2B5EF4-FFF2-40B4-BE49-F238E27FC236}">
                      <a16:creationId xmlns:a16="http://schemas.microsoft.com/office/drawing/2014/main" id="{62B292AB-0D1D-6879-313A-0C9A77A6C7E9}"/>
                    </a:ext>
                  </a:extLst>
                </p:cNvPr>
                <p:cNvSpPr/>
                <p:nvPr/>
              </p:nvSpPr>
              <p:spPr>
                <a:xfrm>
                  <a:off x="2771028" y="3755537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48CF55-68FA-EFBC-56E5-41804C80344D}"/>
                  </a:ext>
                </a:extLst>
              </p:cNvPr>
              <p:cNvSpPr txBox="1"/>
              <p:nvPr/>
            </p:nvSpPr>
            <p:spPr>
              <a:xfrm>
                <a:off x="3336817" y="5097396"/>
                <a:ext cx="92813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E45F755-ABD7-198A-C22D-B902A0951736}"/>
                </a:ext>
              </a:extLst>
            </p:cNvPr>
            <p:cNvGrpSpPr/>
            <p:nvPr/>
          </p:nvGrpSpPr>
          <p:grpSpPr>
            <a:xfrm>
              <a:off x="4997224" y="3908889"/>
              <a:ext cx="637908" cy="2620680"/>
              <a:chOff x="2257189" y="2496081"/>
              <a:chExt cx="804757" cy="3306131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092826E-07DC-8163-2C01-2896F52EA6D5}"/>
                  </a:ext>
                </a:extLst>
              </p:cNvPr>
              <p:cNvGrpSpPr/>
              <p:nvPr/>
            </p:nvGrpSpPr>
            <p:grpSpPr>
              <a:xfrm>
                <a:off x="2257189" y="2496081"/>
                <a:ext cx="804450" cy="3295547"/>
                <a:chOff x="2459100" y="1868557"/>
                <a:chExt cx="804450" cy="3295547"/>
              </a:xfrm>
            </p:grpSpPr>
            <p:sp>
              <p:nvSpPr>
                <p:cNvPr id="103" name="Can 102">
                  <a:extLst>
                    <a:ext uri="{FF2B5EF4-FFF2-40B4-BE49-F238E27FC236}">
                      <a16:creationId xmlns:a16="http://schemas.microsoft.com/office/drawing/2014/main" id="{B1584A0C-8A5C-0D02-592F-7EA8257F090F}"/>
                    </a:ext>
                  </a:extLst>
                </p:cNvPr>
                <p:cNvSpPr/>
                <p:nvPr/>
              </p:nvSpPr>
              <p:spPr>
                <a:xfrm>
                  <a:off x="2470530" y="3319646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an 103">
                  <a:extLst>
                    <a:ext uri="{FF2B5EF4-FFF2-40B4-BE49-F238E27FC236}">
                      <a16:creationId xmlns:a16="http://schemas.microsoft.com/office/drawing/2014/main" id="{1D833111-AC0E-3F54-2CE8-B73AEEE7C46D}"/>
                    </a:ext>
                  </a:extLst>
                </p:cNvPr>
                <p:cNvSpPr/>
                <p:nvPr/>
              </p:nvSpPr>
              <p:spPr>
                <a:xfrm>
                  <a:off x="245910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own Arrow 104">
                  <a:extLst>
                    <a:ext uri="{FF2B5EF4-FFF2-40B4-BE49-F238E27FC236}">
                      <a16:creationId xmlns:a16="http://schemas.microsoft.com/office/drawing/2014/main" id="{4747DA48-54FB-8A33-B8C8-A86AB90ECB95}"/>
                    </a:ext>
                  </a:extLst>
                </p:cNvPr>
                <p:cNvSpPr/>
                <p:nvPr/>
              </p:nvSpPr>
              <p:spPr>
                <a:xfrm>
                  <a:off x="2771028" y="3148461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Can 99">
                <a:extLst>
                  <a:ext uri="{FF2B5EF4-FFF2-40B4-BE49-F238E27FC236}">
                    <a16:creationId xmlns:a16="http://schemas.microsoft.com/office/drawing/2014/main" id="{93A34074-0E5F-71F2-0E79-E23B2023E6E9}"/>
                  </a:ext>
                </a:extLst>
              </p:cNvPr>
              <p:cNvSpPr/>
              <p:nvPr/>
            </p:nvSpPr>
            <p:spPr>
              <a:xfrm>
                <a:off x="2268930" y="5363641"/>
                <a:ext cx="793016" cy="438571"/>
              </a:xfrm>
              <a:prstGeom prst="can">
                <a:avLst>
                  <a:gd name="adj" fmla="val 38571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0289D9-8735-CF09-A65C-4ED640BB0DB8}"/>
                </a:ext>
              </a:extLst>
            </p:cNvPr>
            <p:cNvSpPr txBox="1"/>
            <p:nvPr/>
          </p:nvSpPr>
          <p:spPr>
            <a:xfrm>
              <a:off x="5075836" y="5534335"/>
              <a:ext cx="735708" cy="29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1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1353</Words>
  <Application>Microsoft Macintosh PowerPoint</Application>
  <PresentationFormat>Widescreen</PresentationFormat>
  <Paragraphs>246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81</cp:revision>
  <dcterms:created xsi:type="dcterms:W3CDTF">2021-11-15T15:41:40Z</dcterms:created>
  <dcterms:modified xsi:type="dcterms:W3CDTF">2022-11-14T18:13:22Z</dcterms:modified>
</cp:coreProperties>
</file>