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0" r:id="rId3"/>
    <p:sldId id="25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6.png"/><Relationship Id="rId5" Type="http://schemas.openxmlformats.org/officeDocument/2006/relationships/image" Target="../media/image38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20FB755-ECB2-D5E9-5D1A-65DC2CA607AD}"/>
              </a:ext>
            </a:extLst>
          </p:cNvPr>
          <p:cNvGrpSpPr/>
          <p:nvPr/>
        </p:nvGrpSpPr>
        <p:grpSpPr>
          <a:xfrm>
            <a:off x="9542994" y="590224"/>
            <a:ext cx="2966070" cy="6119165"/>
            <a:chOff x="8777184" y="590224"/>
            <a:chExt cx="2966070" cy="61191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A58211-0870-464F-4C58-0DA607427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77184" y="2554902"/>
              <a:ext cx="2861259" cy="2358969"/>
              <a:chOff x="256014" y="1228816"/>
              <a:chExt cx="5486734" cy="452354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52C06AA-9BEC-0FF8-C137-B5D62270740D}"/>
                  </a:ext>
                </a:extLst>
              </p:cNvPr>
              <p:cNvGrpSpPr/>
              <p:nvPr/>
            </p:nvGrpSpPr>
            <p:grpSpPr>
              <a:xfrm>
                <a:off x="256014" y="1228816"/>
                <a:ext cx="5486734" cy="4523546"/>
                <a:chOff x="256014" y="1228816"/>
                <a:chExt cx="5486734" cy="45235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036DD64-64F4-F130-B03A-1C0E7BD93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6014" y="1228816"/>
                  <a:ext cx="5486734" cy="4523546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A1F6FB-36D2-0DA7-F00C-1199C4A710FC}"/>
                    </a:ext>
                  </a:extLst>
                </p:cNvPr>
                <p:cNvGrpSpPr/>
                <p:nvPr/>
              </p:nvGrpSpPr>
              <p:grpSpPr>
                <a:xfrm>
                  <a:off x="1728150" y="1941434"/>
                  <a:ext cx="3607886" cy="1746419"/>
                  <a:chOff x="1070220" y="2472174"/>
                  <a:chExt cx="3607886" cy="174641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53A87CD-DD25-F91A-5E41-ED7FD3E19A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0220" y="2472174"/>
                        <a:ext cx="3083857" cy="885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A11E1247-5BF7-53A8-517F-921E59D616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0220" y="2472174"/>
                        <a:ext cx="3083857" cy="8852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71F059B-6B0A-0633-58D2-90E07E9587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94247" y="3756928"/>
                        <a:ext cx="30838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m:oMathPara>
                        </a14:m>
                        <a:endParaRPr lang="en-US" sz="2400" b="1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08F6748A-7683-425B-2795-BA8D22D615D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94247" y="3756928"/>
                        <a:ext cx="3083859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8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2AFE0A8-5230-D698-5E2B-FEC605280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5306" y="4021583"/>
                <a:ext cx="0" cy="94746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0321EA-CFD4-5FBB-4CCC-62CDD0FEAE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10915" y="590224"/>
              <a:ext cx="2932339" cy="2273759"/>
              <a:chOff x="6096000" y="537860"/>
              <a:chExt cx="5935694" cy="460258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1366649-C3DA-4C5B-B9C1-E2B9DCF7327C}"/>
                  </a:ext>
                </a:extLst>
              </p:cNvPr>
              <p:cNvGrpSpPr/>
              <p:nvPr/>
            </p:nvGrpSpPr>
            <p:grpSpPr>
              <a:xfrm>
                <a:off x="6096000" y="537860"/>
                <a:ext cx="5935694" cy="4602585"/>
                <a:chOff x="6096000" y="537860"/>
                <a:chExt cx="5935694" cy="460258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847EEE2-16DA-064F-D3D0-6543EB6007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6000" y="537860"/>
                  <a:ext cx="5701472" cy="4602585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8DB2382-9837-1BCC-2F41-DCC4787BEA38}"/>
                    </a:ext>
                  </a:extLst>
                </p:cNvPr>
                <p:cNvSpPr txBox="1"/>
                <p:nvPr/>
              </p:nvSpPr>
              <p:spPr>
                <a:xfrm>
                  <a:off x="9512613" y="2776348"/>
                  <a:ext cx="2519081" cy="685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Liquid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B23FE3-BB7B-C4BC-6D57-DC8599D1DF6E}"/>
                    </a:ext>
                  </a:extLst>
                </p:cNvPr>
                <p:cNvSpPr txBox="1"/>
                <p:nvPr/>
              </p:nvSpPr>
              <p:spPr>
                <a:xfrm>
                  <a:off x="8824531" y="1947518"/>
                  <a:ext cx="2217420" cy="685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Gas</a:t>
                  </a:r>
                </a:p>
              </p:txBody>
            </p:sp>
          </p:grp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7AABB18-6EC3-A0F6-C745-BDE7D504D1A5}"/>
                  </a:ext>
                </a:extLst>
              </p:cNvPr>
              <p:cNvSpPr/>
              <p:nvPr/>
            </p:nvSpPr>
            <p:spPr>
              <a:xfrm>
                <a:off x="7589520" y="2091690"/>
                <a:ext cx="2157312" cy="767080"/>
              </a:xfrm>
              <a:custGeom>
                <a:avLst/>
                <a:gdLst>
                  <a:gd name="connsiteX0" fmla="*/ 0 w 2157312"/>
                  <a:gd name="connsiteY0" fmla="*/ 0 h 767080"/>
                  <a:gd name="connsiteX1" fmla="*/ 365760 w 2157312"/>
                  <a:gd name="connsiteY1" fmla="*/ 205740 h 767080"/>
                  <a:gd name="connsiteX2" fmla="*/ 400050 w 2157312"/>
                  <a:gd name="connsiteY2" fmla="*/ 217170 h 767080"/>
                  <a:gd name="connsiteX3" fmla="*/ 937260 w 2157312"/>
                  <a:gd name="connsiteY3" fmla="*/ 411480 h 767080"/>
                  <a:gd name="connsiteX4" fmla="*/ 1405890 w 2157312"/>
                  <a:gd name="connsiteY4" fmla="*/ 548640 h 767080"/>
                  <a:gd name="connsiteX5" fmla="*/ 1863090 w 2157312"/>
                  <a:gd name="connsiteY5" fmla="*/ 674370 h 767080"/>
                  <a:gd name="connsiteX6" fmla="*/ 2137410 w 2157312"/>
                  <a:gd name="connsiteY6" fmla="*/ 754380 h 767080"/>
                  <a:gd name="connsiteX7" fmla="*/ 2114550 w 2157312"/>
                  <a:gd name="connsiteY7" fmla="*/ 765810 h 76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57312" h="767080">
                    <a:moveTo>
                      <a:pt x="0" y="0"/>
                    </a:moveTo>
                    <a:lnTo>
                      <a:pt x="365760" y="205740"/>
                    </a:lnTo>
                    <a:cubicBezTo>
                      <a:pt x="432435" y="241935"/>
                      <a:pt x="400050" y="217170"/>
                      <a:pt x="400050" y="217170"/>
                    </a:cubicBezTo>
                    <a:cubicBezTo>
                      <a:pt x="495300" y="251460"/>
                      <a:pt x="769620" y="356235"/>
                      <a:pt x="937260" y="411480"/>
                    </a:cubicBezTo>
                    <a:cubicBezTo>
                      <a:pt x="1104900" y="466725"/>
                      <a:pt x="1405890" y="548640"/>
                      <a:pt x="1405890" y="548640"/>
                    </a:cubicBezTo>
                    <a:lnTo>
                      <a:pt x="1863090" y="674370"/>
                    </a:lnTo>
                    <a:cubicBezTo>
                      <a:pt x="1985010" y="708660"/>
                      <a:pt x="2095500" y="739140"/>
                      <a:pt x="2137410" y="754380"/>
                    </a:cubicBezTo>
                    <a:cubicBezTo>
                      <a:pt x="2179320" y="769620"/>
                      <a:pt x="2146935" y="767715"/>
                      <a:pt x="2114550" y="765810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A3C465-4251-FCE7-BEDF-3A8FF99E5A1F}"/>
                </a:ext>
              </a:extLst>
            </p:cNvPr>
            <p:cNvGrpSpPr/>
            <p:nvPr/>
          </p:nvGrpSpPr>
          <p:grpSpPr>
            <a:xfrm>
              <a:off x="8985772" y="4899856"/>
              <a:ext cx="2409360" cy="1809533"/>
              <a:chOff x="6879869" y="4996841"/>
              <a:chExt cx="2409360" cy="1809533"/>
            </a:xfrm>
          </p:grpSpPr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DFDF6AD7-5849-5199-30FB-DB74D45EF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9869" y="4996841"/>
                <a:ext cx="2409360" cy="1809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B8ADB29-A3C9-23BF-B733-680679945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4494" y="5704182"/>
                <a:ext cx="369303" cy="53340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/>
              <p:nvPr/>
            </p:nvSpPr>
            <p:spPr>
              <a:xfrm>
                <a:off x="459" y="455154"/>
                <a:ext cx="97869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Monday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Law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for spontaneity at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intersecting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surfaces to phase equilibria and the Clapeyron equation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Touched on the thermodynamics of combustion and climate change by finding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</m:oMath>
                </a14:m>
                <a:r>
                  <a:rPr lang="en-US" sz="2000" dirty="0"/>
                  <a:t> of releasing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to the atmosphere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" y="455154"/>
                <a:ext cx="9786901" cy="1631216"/>
              </a:xfrm>
              <a:prstGeom prst="rect">
                <a:avLst/>
              </a:prstGeom>
              <a:blipFill>
                <a:blip r:embed="rId9"/>
                <a:stretch>
                  <a:fillRect l="-649" t="-2326" r="-259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6B259B-4584-C444-AA83-77C138F30639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/>
              <p:nvPr/>
            </p:nvSpPr>
            <p:spPr>
              <a:xfrm>
                <a:off x="0" y="4851668"/>
                <a:ext cx="8583425" cy="1929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Thursday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CPF,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Said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Walked through examples with A = solute, gas, and solvent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CGIs: Week_12a.VisualizingG and Week_12b.GibbsEnergyOfReaction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1668"/>
                <a:ext cx="8583425" cy="1929824"/>
              </a:xfrm>
              <a:prstGeom prst="rect">
                <a:avLst/>
              </a:prstGeom>
              <a:blipFill>
                <a:blip r:embed="rId10"/>
                <a:stretch>
                  <a:fillRect l="-740" t="-1974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/>
              <p:nvPr/>
            </p:nvSpPr>
            <p:spPr>
              <a:xfrm>
                <a:off x="-4048" y="2435151"/>
                <a:ext cx="9755630" cy="2328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Wednesday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a new state space: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Visualized the unmixed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 and mixed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 Gibbs energy in this new state space and along a reaction path,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dirty="0"/>
                  <a:t>, for the reaction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slope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along a reaction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000" dirty="0"/>
                  <a:t> , also called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Idea that at equilibrium,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8" y="2435151"/>
                <a:ext cx="9755630" cy="2328073"/>
              </a:xfrm>
              <a:prstGeom prst="rect">
                <a:avLst/>
              </a:prstGeom>
              <a:blipFill>
                <a:blip r:embed="rId11"/>
                <a:stretch>
                  <a:fillRect l="-650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9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41E2E-CA7B-6044-8BED-5446B8E9C454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/>
              <p:nvPr/>
            </p:nvSpPr>
            <p:spPr>
              <a:xfrm>
                <a:off x="204536" y="1239253"/>
                <a:ext cx="11622505" cy="254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Derive the Clapeyron equation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Generalize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b="1" dirty="0"/>
                  <a:t>CGI:</a:t>
                </a:r>
              </a:p>
              <a:p>
                <a:r>
                  <a:rPr lang="en-US" sz="2400" dirty="0"/>
                  <a:t>Get actual numbers for chemical potentials (Week_12c.ChemicalPotentials)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" y="1239253"/>
                <a:ext cx="11622505" cy="2541786"/>
              </a:xfrm>
              <a:prstGeom prst="rect">
                <a:avLst/>
              </a:prstGeom>
              <a:blipFill>
                <a:blip r:embed="rId2"/>
                <a:stretch>
                  <a:fillRect l="-873" t="-1990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9620E-EB7C-6C42-8118-FFA18C8C7D39}"/>
              </a:ext>
            </a:extLst>
          </p:cNvPr>
          <p:cNvSpPr txBox="1"/>
          <p:nvPr/>
        </p:nvSpPr>
        <p:spPr>
          <a:xfrm>
            <a:off x="-4010" y="0"/>
            <a:ext cx="610001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Deriving the Clapeyron equation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67302-C72F-6ABF-0AB7-0CA9BC2CECEC}"/>
              </a:ext>
            </a:extLst>
          </p:cNvPr>
          <p:cNvGrpSpPr/>
          <p:nvPr/>
        </p:nvGrpSpPr>
        <p:grpSpPr>
          <a:xfrm>
            <a:off x="6732270" y="256790"/>
            <a:ext cx="2962816" cy="2873349"/>
            <a:chOff x="7279105" y="119079"/>
            <a:chExt cx="4404801" cy="4072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FDF843-205B-F840-BA40-846418932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105" y="119079"/>
              <a:ext cx="4404801" cy="407251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E9EC13-BF96-1E4B-BF4F-04B5328F8915}"/>
                </a:ext>
              </a:extLst>
            </p:cNvPr>
            <p:cNvGrpSpPr/>
            <p:nvPr/>
          </p:nvGrpSpPr>
          <p:grpSpPr>
            <a:xfrm>
              <a:off x="9599651" y="1412805"/>
              <a:ext cx="625642" cy="1014102"/>
              <a:chOff x="7727031" y="3134725"/>
              <a:chExt cx="625642" cy="101410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2CE9BD5-78D8-4143-A596-DA90EAD01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2032" y="3470949"/>
                <a:ext cx="175640" cy="3416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D5B8A-5329-8448-905C-51E31E9061CE}"/>
                  </a:ext>
                </a:extLst>
              </p:cNvPr>
              <p:cNvSpPr txBox="1"/>
              <p:nvPr/>
            </p:nvSpPr>
            <p:spPr>
              <a:xfrm>
                <a:off x="8039852" y="378170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1CEA7-BFA3-774B-AA67-1A8F13E5C566}"/>
                  </a:ext>
                </a:extLst>
              </p:cNvPr>
              <p:cNvSpPr txBox="1"/>
              <p:nvPr/>
            </p:nvSpPr>
            <p:spPr>
              <a:xfrm>
                <a:off x="7727031" y="313472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/>
              <p:nvPr/>
            </p:nvSpPr>
            <p:spPr>
              <a:xfrm>
                <a:off x="89535" y="2870201"/>
                <a:ext cx="12012930" cy="3584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Along a phase boundary, Gibbs energies of two phases in equilibrium (like point A) have to change the same amount to remain in equilibrium (at point B)!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tasks</a:t>
                </a:r>
                <a:r>
                  <a:rPr lang="en-US" sz="2400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Sketch three pairs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surfaces (for vaporization, sublimation, and melting)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each, 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</m:oMath>
                </a14:m>
                <a:r>
                  <a:rPr lang="en-US" sz="2400" dirty="0"/>
                  <a:t> and show how how this leads to Clapeyron #1 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TDE to get Clapeyron #2 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" y="2870201"/>
                <a:ext cx="12012930" cy="3584956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/>
              <p:nvPr/>
            </p:nvSpPr>
            <p:spPr>
              <a:xfrm>
                <a:off x="1741815" y="756762"/>
                <a:ext cx="5570220" cy="1997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815" y="756762"/>
                <a:ext cx="5570220" cy="1997598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/>
              <p:nvPr/>
            </p:nvSpPr>
            <p:spPr>
              <a:xfrm>
                <a:off x="0" y="694870"/>
                <a:ext cx="11876208" cy="605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the reaction path were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 As before, we would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𝑛𝑅𝑇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but now we’re producing </a:t>
                </a:r>
                <a:r>
                  <a:rPr lang="en-US" sz="2400" b="1" dirty="0"/>
                  <a:t>twice</a:t>
                </a:r>
                <a:r>
                  <a:rPr lang="en-US" sz="2400" dirty="0"/>
                  <a:t> as much B for every A that disappears: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/>
                  <a:t>(1)</a:t>
                </a:r>
                <a:endParaRPr lang="en-US" sz="2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and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(2)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Then we can argue that the </a:t>
                </a:r>
                <a:r>
                  <a:rPr lang="en-US" sz="2400" b="1" dirty="0"/>
                  <a:t>slope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, formerly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) is given by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(3)</a:t>
                </a:r>
              </a:p>
              <a:p>
                <a:r>
                  <a:rPr lang="en-US" sz="2400" b="1" dirty="0"/>
                  <a:t>Your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the help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, explain how we get to (3) from (1) and (2).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anywhere along the reaction path,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at equilibrium,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therefore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𝑟𝑥𝑛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4870"/>
                <a:ext cx="11876208" cy="6057236"/>
              </a:xfrm>
              <a:prstGeom prst="rect">
                <a:avLst/>
              </a:prstGeom>
              <a:blipFill>
                <a:blip r:embed="rId2"/>
                <a:stretch>
                  <a:fillRect l="-855"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/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 Generalizing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blipFill>
                <a:blip r:embed="rId3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535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31</cp:revision>
  <cp:lastPrinted>2022-11-18T16:43:56Z</cp:lastPrinted>
  <dcterms:created xsi:type="dcterms:W3CDTF">2018-09-17T04:21:57Z</dcterms:created>
  <dcterms:modified xsi:type="dcterms:W3CDTF">2022-11-18T18:00:35Z</dcterms:modified>
</cp:coreProperties>
</file>