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1" r:id="rId2"/>
    <p:sldId id="353" r:id="rId3"/>
    <p:sldId id="287" r:id="rId4"/>
    <p:sldId id="288" r:id="rId5"/>
    <p:sldId id="302" r:id="rId6"/>
    <p:sldId id="303" r:id="rId7"/>
    <p:sldId id="292" r:id="rId8"/>
    <p:sldId id="296" r:id="rId9"/>
    <p:sldId id="304" r:id="rId10"/>
    <p:sldId id="305" r:id="rId11"/>
    <p:sldId id="306" r:id="rId12"/>
    <p:sldId id="308" r:id="rId13"/>
    <p:sldId id="309" r:id="rId14"/>
    <p:sldId id="299" r:id="rId15"/>
    <p:sldId id="313" r:id="rId16"/>
    <p:sldId id="315" r:id="rId17"/>
    <p:sldId id="318" r:id="rId18"/>
    <p:sldId id="317" r:id="rId19"/>
    <p:sldId id="316" r:id="rId20"/>
    <p:sldId id="322" r:id="rId21"/>
    <p:sldId id="346" r:id="rId22"/>
    <p:sldId id="340" r:id="rId23"/>
    <p:sldId id="347" r:id="rId24"/>
    <p:sldId id="350" r:id="rId25"/>
    <p:sldId id="351" r:id="rId26"/>
    <p:sldId id="300" r:id="rId27"/>
    <p:sldId id="329" r:id="rId28"/>
    <p:sldId id="320" r:id="rId29"/>
    <p:sldId id="352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18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6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2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7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0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7" Type="http://schemas.openxmlformats.org/officeDocument/2006/relationships/image" Target="../media/image39.png"/><Relationship Id="rId12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4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6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5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6.png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0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.png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image" Target="../media/image36.png"/><Relationship Id="rId1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57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4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931765" y="1048096"/>
            <a:ext cx="10274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Non-PV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Electrical work associated with moving around single ions, moles of 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Concentration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Context for CGI exercises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Relationship to Gibbs and the 2</a:t>
            </a:r>
            <a:r>
              <a:rPr lang="en-US" sz="2400" baseline="30000" dirty="0"/>
              <a:t>nd</a:t>
            </a:r>
            <a:r>
              <a:rPr lang="en-US" sz="2400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1178363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0D379-2DC2-556A-20EE-048C5E60EA4D}"/>
              </a:ext>
            </a:extLst>
          </p:cNvPr>
          <p:cNvSpPr txBox="1"/>
          <p:nvPr/>
        </p:nvSpPr>
        <p:spPr>
          <a:xfrm>
            <a:off x="1" y="0"/>
            <a:ext cx="53035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</a:t>
                </a:r>
                <a:r>
                  <a:rPr lang="en-US" sz="2000" b="1" dirty="0">
                    <a:ea typeface="Cambria Math" panose="02040503050406030204" pitchFamily="18" charset="0"/>
                  </a:rPr>
                  <a:t>Ca</a:t>
                </a:r>
                <a:r>
                  <a:rPr lang="en-US" sz="2000" b="1" baseline="30000" dirty="0">
                    <a:ea typeface="Cambria Math" panose="02040503050406030204" pitchFamily="18" charset="0"/>
                  </a:rPr>
                  <a:t>2+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ions</a:t>
                </a:r>
                <a:r>
                  <a:rPr lang="en-US" sz="2200" dirty="0">
                    <a:ea typeface="Cambria Math" panose="02040503050406030204" pitchFamily="18" charset="0"/>
                  </a:rPr>
                  <a:t> are moved up-gradient 0.1 V. What’s the work?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blipFill>
                <a:blip r:embed="rId13"/>
                <a:stretch>
                  <a:fillRect l="-1222" t="-688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FA1AF-ED94-1FF9-265B-670B69A5AA89}"/>
              </a:ext>
            </a:extLst>
          </p:cNvPr>
          <p:cNvSpPr txBox="1"/>
          <p:nvPr/>
        </p:nvSpPr>
        <p:spPr>
          <a:xfrm>
            <a:off x="1" y="0"/>
            <a:ext cx="53035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</a:t>
                </a:r>
                <a:r>
                  <a:rPr lang="en-US" sz="2000" b="1" dirty="0">
                    <a:ea typeface="Cambria Math" panose="02040503050406030204" pitchFamily="18" charset="0"/>
                  </a:rPr>
                  <a:t>Ca</a:t>
                </a:r>
                <a:r>
                  <a:rPr lang="en-US" sz="2000" b="1" baseline="30000" dirty="0">
                    <a:ea typeface="Cambria Math" panose="02040503050406030204" pitchFamily="18" charset="0"/>
                  </a:rPr>
                  <a:t>2+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ions</a:t>
                </a:r>
                <a:r>
                  <a:rPr lang="en-US" sz="2200" dirty="0">
                    <a:ea typeface="Cambria Math" panose="02040503050406030204" pitchFamily="18" charset="0"/>
                  </a:rPr>
                  <a:t> are moved up-gradient 0.1 V. What’s the work?</a:t>
                </a: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 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0.1=19,300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𝟑𝟖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blipFill>
                <a:blip r:embed="rId13"/>
                <a:stretch>
                  <a:fillRect l="-1222" t="-613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4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Path (in)dependence of electrical work?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E744B6-C6DF-2146-A26C-8590968B525B}"/>
              </a:ext>
            </a:extLst>
          </p:cNvPr>
          <p:cNvGrpSpPr/>
          <p:nvPr/>
        </p:nvGrpSpPr>
        <p:grpSpPr>
          <a:xfrm>
            <a:off x="5793644" y="595125"/>
            <a:ext cx="6219228" cy="2918055"/>
            <a:chOff x="5793644" y="595125"/>
            <a:chExt cx="6219228" cy="2918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/>
                <p:nvPr/>
              </p:nvSpPr>
              <p:spPr>
                <a:xfrm>
                  <a:off x="5793644" y="712413"/>
                  <a:ext cx="6219228" cy="2800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𝒏𝑭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dirty="0">
                      <a:ea typeface="Cambria Math" panose="02040503050406030204" pitchFamily="18" charset="0"/>
                    </a:rPr>
                    <a:t>This formula makes no mention of how the ion actually got from the starting potential to the ending one! That suggests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>
                      <a:ea typeface="Cambria Math" panose="02040503050406030204" pitchFamily="18" charset="0"/>
                    </a:rPr>
                    <a:t>is telling us about the change in some state function. What state function is that?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44" y="712413"/>
                  <a:ext cx="6219228" cy="2800767"/>
                </a:xfrm>
                <a:prstGeom prst="rect">
                  <a:avLst/>
                </a:prstGeom>
                <a:blipFill>
                  <a:blip r:embed="rId13"/>
                  <a:stretch>
                    <a:fillRect l="-1222" r="-1833" b="-36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Frame 61">
              <a:extLst>
                <a:ext uri="{FF2B5EF4-FFF2-40B4-BE49-F238E27FC236}">
                  <a16:creationId xmlns:a16="http://schemas.microsoft.com/office/drawing/2014/main" id="{B60F7B34-07B2-CE43-9AFC-CD1DC84AC261}"/>
                </a:ext>
              </a:extLst>
            </p:cNvPr>
            <p:cNvSpPr/>
            <p:nvPr/>
          </p:nvSpPr>
          <p:spPr>
            <a:xfrm>
              <a:off x="8022831" y="595125"/>
              <a:ext cx="1729957" cy="712413"/>
            </a:xfrm>
            <a:prstGeom prst="frame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Path (in)dependence of electrical work?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22831" y="595125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8F09E8-CFB0-CB4F-9C1A-6D14276CE4CF}"/>
              </a:ext>
            </a:extLst>
          </p:cNvPr>
          <p:cNvGrpSpPr/>
          <p:nvPr/>
        </p:nvGrpSpPr>
        <p:grpSpPr>
          <a:xfrm>
            <a:off x="5793644" y="712413"/>
            <a:ext cx="6219228" cy="6186309"/>
            <a:chOff x="5793644" y="712413"/>
            <a:chExt cx="6219228" cy="6186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/>
                <p:nvPr/>
              </p:nvSpPr>
              <p:spPr>
                <a:xfrm>
                  <a:off x="5793644" y="712413"/>
                  <a:ext cx="6219228" cy="6186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𝒏𝑭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endParaRPr lang="en-US" sz="2200" dirty="0"/>
                </a:p>
                <a:p>
                  <a:r>
                    <a:rPr lang="en-US" sz="2200" dirty="0">
                      <a:ea typeface="Cambria Math" panose="02040503050406030204" pitchFamily="18" charset="0"/>
                    </a:rPr>
                    <a:t>This formula makes no mention of how the ion actually got from the starting potential to the ending one! That suggests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00" dirty="0">
                      <a:ea typeface="Cambria Math" panose="02040503050406030204" pitchFamily="18" charset="0"/>
                    </a:rPr>
                    <a:t>is telling us about the change in some state function. What state function is that?</a:t>
                  </a:r>
                </a:p>
                <a:p>
                  <a:endParaRPr lang="en-US" sz="2200" dirty="0">
                    <a:ea typeface="Cambria Math" panose="02040503050406030204" pitchFamily="18" charset="0"/>
                  </a:endParaRPr>
                </a:p>
                <a:p>
                  <a:r>
                    <a:rPr lang="en-US" sz="2200" b="1" dirty="0">
                      <a:ea typeface="Cambria Math" panose="02040503050406030204" pitchFamily="18" charset="0"/>
                    </a:rPr>
                    <a:t>Gibbs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! </a:t>
                  </a:r>
                </a:p>
                <a:p>
                  <a:endParaRPr lang="en-US" sz="2200" dirty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′=∆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200" b="1" dirty="0"/>
                </a:p>
                <a:p>
                  <a:endParaRPr lang="en-US" sz="2200" dirty="0"/>
                </a:p>
                <a:p>
                  <a:r>
                    <a:rPr lang="en-US" sz="2200" dirty="0"/>
                    <a:t>Caveats on this are that the process has to be carried out: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>
                      <a:ea typeface="Cambria Math" panose="02040503050406030204" pitchFamily="18" charset="0"/>
                    </a:rPr>
                    <a:t>Reversibly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 (slowly, no wasted effort)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 err="1">
                      <a:ea typeface="Cambria Math" panose="02040503050406030204" pitchFamily="18" charset="0"/>
                    </a:rPr>
                    <a:t>Isobarically</a:t>
                  </a:r>
                  <a:endParaRPr lang="en-US" sz="2200" b="1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200" b="1" dirty="0">
                      <a:ea typeface="Cambria Math" panose="02040503050406030204" pitchFamily="18" charset="0"/>
                    </a:rPr>
                    <a:t>Isothermally</a:t>
                  </a:r>
                  <a:r>
                    <a:rPr lang="en-US" sz="2200" dirty="0"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1803F3-EDF0-F244-A255-9519A0798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44" y="712413"/>
                  <a:ext cx="6219228" cy="6186309"/>
                </a:xfrm>
                <a:prstGeom prst="rect">
                  <a:avLst/>
                </a:prstGeom>
                <a:blipFill>
                  <a:blip r:embed="rId13"/>
                  <a:stretch>
                    <a:fillRect l="-1222" r="-1833" b="-10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0DCA634D-6182-5043-96FE-EF8ED8911AD4}"/>
                </a:ext>
              </a:extLst>
            </p:cNvPr>
            <p:cNvSpPr/>
            <p:nvPr/>
          </p:nvSpPr>
          <p:spPr>
            <a:xfrm>
              <a:off x="8096192" y="4267896"/>
              <a:ext cx="1729957" cy="712413"/>
            </a:xfrm>
            <a:prstGeom prst="frame">
              <a:avLst/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64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/>
              <p:nvPr/>
            </p:nvSpPr>
            <p:spPr>
              <a:xfrm>
                <a:off x="0" y="-6573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48962F-03B3-BE4B-A13F-D9D8AAF4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573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305465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A9052-F551-0541-A61F-3A9A61A6140D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</a:t>
            </a:r>
            <a:r>
              <a:rPr lang="en-US" sz="2200" i="1" dirty="0"/>
              <a:t>this</a:t>
            </a:r>
            <a:r>
              <a:rPr lang="en-US" sz="2200" dirty="0"/>
              <a:t>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C8948-F3F8-FC4C-8C92-3E75B548B2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C8948-F3F8-FC4C-8C92-3E75B548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25366-9B0F-A142-A516-20BE201DBF41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25366-9B0F-A142-A516-20BE201D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527280" cy="461665"/>
              </a:xfrm>
              <a:prstGeom prst="rect">
                <a:avLst/>
              </a:prstGeom>
              <a:blipFill>
                <a:blip r:embed="rId14"/>
                <a:stretch>
                  <a:fillRect l="-8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630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1785104"/>
              </a:xfrm>
              <a:prstGeom prst="rect">
                <a:avLst/>
              </a:prstGeom>
              <a:blipFill>
                <a:blip r:embed="rId13"/>
                <a:stretch>
                  <a:fillRect l="-1667" t="-2113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931A26-7B4D-BF4D-831E-712F22E10DF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931A26-7B4D-BF4D-831E-712F22E1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1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97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same</a:t>
                </a:r>
                <a:r>
                  <a:rPr lang="en-US" sz="2200" dirty="0"/>
                  <a:t> for the two paths, then it’s worth looking for a corresponding state function.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3477875"/>
              </a:xfrm>
              <a:prstGeom prst="rect">
                <a:avLst/>
              </a:prstGeom>
              <a:blipFill>
                <a:blip r:embed="rId13"/>
                <a:stretch>
                  <a:fillRect l="-1667" t="-1091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562594-C7D9-864E-9806-C7C88602ABAA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562594-C7D9-864E-9806-C7C88602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1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0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D426E8B-9A45-6D41-BC3B-5A7E07747B17}"/>
              </a:ext>
            </a:extLst>
          </p:cNvPr>
          <p:cNvGrpSpPr/>
          <p:nvPr/>
        </p:nvGrpSpPr>
        <p:grpSpPr>
          <a:xfrm>
            <a:off x="148590" y="4255420"/>
            <a:ext cx="4981165" cy="1626199"/>
            <a:chOff x="335901" y="405801"/>
            <a:chExt cx="6217299" cy="202685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CF7D92-0F6F-A847-9911-6CB479BDE59C}"/>
                </a:ext>
              </a:extLst>
            </p:cNvPr>
            <p:cNvGrpSpPr/>
            <p:nvPr/>
          </p:nvGrpSpPr>
          <p:grpSpPr>
            <a:xfrm>
              <a:off x="335901" y="405801"/>
              <a:ext cx="6217299" cy="2026855"/>
              <a:chOff x="335901" y="405801"/>
              <a:chExt cx="6217299" cy="2026855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1BA0489-0CD4-CC4A-82F3-51653A4F7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901" y="405801"/>
                <a:ext cx="6217299" cy="202685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/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0FE3F892-B8F9-5D4D-8C86-2CD541EC77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32" y="1220678"/>
                    <a:ext cx="996811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56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/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8A4FD9-557C-904D-AAF6-CF171E341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2989" y="926531"/>
                  <a:ext cx="996811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5625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DD7318-1CDA-4F44-9F89-BB55A8E8972C}"/>
              </a:ext>
            </a:extLst>
          </p:cNvPr>
          <p:cNvGrpSpPr/>
          <p:nvPr/>
        </p:nvGrpSpPr>
        <p:grpSpPr>
          <a:xfrm>
            <a:off x="770333" y="573042"/>
            <a:ext cx="2227242" cy="1084839"/>
            <a:chOff x="1426958" y="488377"/>
            <a:chExt cx="2227242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/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𝒅𝒄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den>
                        </m:f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32BE06F-AD64-3743-99D4-5F8B09AD5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958" y="645355"/>
                  <a:ext cx="2077235" cy="793872"/>
                </a:xfrm>
                <a:prstGeom prst="rect">
                  <a:avLst/>
                </a:prstGeom>
                <a:blipFill>
                  <a:blip r:embed="rId6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20BAC939-CE3E-7D4B-97E0-E46821FB1442}"/>
                </a:ext>
              </a:extLst>
            </p:cNvPr>
            <p:cNvSpPr/>
            <p:nvPr/>
          </p:nvSpPr>
          <p:spPr>
            <a:xfrm>
              <a:off x="1426958" y="488377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93310-C053-094A-B4BA-E7AD989E654E}"/>
              </a:ext>
            </a:extLst>
          </p:cNvPr>
          <p:cNvGrpSpPr/>
          <p:nvPr/>
        </p:nvGrpSpPr>
        <p:grpSpPr>
          <a:xfrm>
            <a:off x="-1187858" y="2153015"/>
            <a:ext cx="6143624" cy="1084839"/>
            <a:chOff x="0" y="2602580"/>
            <a:chExt cx="6143624" cy="10848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/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D7FA32-4B4D-9C4B-95FD-EE9867B9F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57090"/>
                  <a:ext cx="6143624" cy="931602"/>
                </a:xfrm>
                <a:prstGeom prst="rect">
                  <a:avLst/>
                </a:prstGeom>
                <a:blipFill>
                  <a:blip r:embed="rId7"/>
                  <a:stretch>
                    <a:fillRect t="-154667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ame 25">
              <a:extLst>
                <a:ext uri="{FF2B5EF4-FFF2-40B4-BE49-F238E27FC236}">
                  <a16:creationId xmlns:a16="http://schemas.microsoft.com/office/drawing/2014/main" id="{9B765C76-A234-1E44-BC1E-94F0DEBC8D3C}"/>
                </a:ext>
              </a:extLst>
            </p:cNvPr>
            <p:cNvSpPr/>
            <p:nvPr/>
          </p:nvSpPr>
          <p:spPr>
            <a:xfrm>
              <a:off x="1958191" y="2602580"/>
              <a:ext cx="2227242" cy="1084839"/>
            </a:xfrm>
            <a:prstGeom prst="frame">
              <a:avLst>
                <a:gd name="adj1" fmla="val 5583"/>
              </a:avLst>
            </a:prstGeom>
            <a:solidFill>
              <a:schemeClr val="accent1">
                <a:alpha val="5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2DD6EC-B560-B64F-9840-E062F7E3E403}"/>
              </a:ext>
            </a:extLst>
          </p:cNvPr>
          <p:cNvSpPr txBox="1"/>
          <p:nvPr/>
        </p:nvSpPr>
        <p:spPr>
          <a:xfrm>
            <a:off x="3569003" y="819769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F788A9-6D19-9E4B-B745-3C25051EE4C5}"/>
              </a:ext>
            </a:extLst>
          </p:cNvPr>
          <p:cNvSpPr txBox="1"/>
          <p:nvPr/>
        </p:nvSpPr>
        <p:spPr>
          <a:xfrm>
            <a:off x="3569002" y="2306761"/>
            <a:ext cx="1963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/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ea typeface="Cambria Math" panose="02040503050406030204" pitchFamily="18" charset="0"/>
                  </a:rPr>
                  <a:t>To answer, we can construct two different mathematical representations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(i.e., two different paths)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230E12-4B85-9447-902C-790220E9D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10" y="417414"/>
                <a:ext cx="6768159" cy="791692"/>
              </a:xfrm>
              <a:prstGeom prst="rect">
                <a:avLst/>
              </a:prstGeom>
              <a:blipFill>
                <a:blip r:embed="rId8"/>
                <a:stretch>
                  <a:fillRect l="-1124" t="-4688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1CC25-2186-BE4A-9B32-D637C9DA0792}"/>
              </a:ext>
            </a:extLst>
          </p:cNvPr>
          <p:cNvGrpSpPr/>
          <p:nvPr/>
        </p:nvGrpSpPr>
        <p:grpSpPr>
          <a:xfrm>
            <a:off x="5115544" y="1148114"/>
            <a:ext cx="3560744" cy="5247716"/>
            <a:chOff x="8132280" y="1372874"/>
            <a:chExt cx="3560744" cy="52477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890AEC7-AC79-444E-835A-01535029BB4B}"/>
                </a:ext>
              </a:extLst>
            </p:cNvPr>
            <p:cNvGrpSpPr/>
            <p:nvPr/>
          </p:nvGrpSpPr>
          <p:grpSpPr>
            <a:xfrm>
              <a:off x="8132280" y="1372874"/>
              <a:ext cx="3560744" cy="5247716"/>
              <a:chOff x="6485624" y="955075"/>
              <a:chExt cx="4424129" cy="747715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2C9B94-39C6-9D4B-978A-EBE4BD2032F9}"/>
                  </a:ext>
                </a:extLst>
              </p:cNvPr>
              <p:cNvGrpSpPr/>
              <p:nvPr/>
            </p:nvGrpSpPr>
            <p:grpSpPr>
              <a:xfrm>
                <a:off x="6485624" y="955075"/>
                <a:ext cx="4424129" cy="3875823"/>
                <a:chOff x="5659194" y="2715451"/>
                <a:chExt cx="3466991" cy="2600243"/>
              </a:xfrm>
            </p:grpSpPr>
            <p:pic>
              <p:nvPicPr>
                <p:cNvPr id="39" name="Picture 2" descr="data:image/png;base64,iVBORw0KGgoAAAANSUhEUgAAAoAAAAHgCAYAAAA10dzkAAAABHNCSVQICAgIfAhkiAAAIABJREFUeJzt3Ql4VdW9/vFanCq1dnietra2oshUrbdSizNc9d9arbe291bbainVXq+KXtG2twZQgggoomhRREWcBZxAxIR5SAhBBpnnISSEOYGEhJCZ3/+u3ZthxwAn2Wf9zll7fz/Psx7gkGQv32xPXtY6e58vCAAAACLlC4meAAAAAHRR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ggAABAxFEAAAICIoQACAABEDAUQAAAgYiiAAAAAEUMBBAAAiBgKIAAAQMRQAAEAACKGAhgnGRkZcuONN8qZZ54pX/jCF2TSpElWj3f22Wd7x2k6evfubfW4AADAfRTAOElPT5f+/fvLhx9+qFIA9+3bJ7t3764fM2fO9I47d+5cq8cFAADuowBa0FwBrKyslP/5n/+R73znO3LaaadJt27d4lrW+vTpI+3bt5cjR47E7WsCAIBwogBa0FwBvPXWW+Xyyy+XzMxM2bJliwwfPlxOOeUU2bRpU+DjmXL5jW98Q4YMGRL4awEAgPCjAFrQtACawnfCCSfIzp07fR937bXXSt++fQMf791335U2bdp87usDAAA0hwJoQdMC+N5773mPtW3b1jdOPPFEueWWW7yP2bZtW7MXdTQe9957b7PH+9nPfuZdgAIAABALCqAFTQvghAkTvBW6DRs2yObNm33DXMBhVFVVyfr164859uzZ87lj5ebmyhe/+EX56KOP1P77AACA2yiAFjQtgBs3bvQeM6//i7fU1FT59re/LdXV1XH/2gAAIJwogHFSWloqy5cv94YpeyNGjPB+n5eX5/39bbfdJu3atfNuE5OTkyOLFy+WJ554QtLS0lp9zNraWvn+978vDz30ULz+MwAAQARQAOPE3NKludft9erVy/t7s8U7YMAArwSedNJJ3qrdr3/9a1m1alWrjzl9+nTvGGaFEQAAIFYUQAAAgIihAAIAAEQMBRAAACBiKIAAAAARQwEMwFyFm5+fL8XFxXLw4EEGg8FgMBgODPNz2/z8Nj/Ho4oCGIA5eY737h0MBoPBYDCSc5if41FFAQzA/Aui7gSK979OCgsLZdy4cd6vif6XUpgHOZNzmAY5k3OYhs2c6xZwzM/xqKIABmBOInMCmV/jzdw30Ly9m/kV9pCzDnLWQc46yFmHzZxt/vx2BQUwAAqg+8hZBznrIGcd5KyDAmgXBTAACqD7yFkHOesgZx3krIMCaBcFMAAKoPvIWQc56yBnHeSsgwJoFwUwAAqg+8hZBznrIGcd5KyDAmgXBTAACqD7yFkHOesgZx3krIMCaBcFMAAKoPvIWQc56yBnHeSsgwJoFwUwAAqg+8hZBznrIGcd5KyDAmgXBTAACqD7yFkHOesgZx3krIMCaBcFMAAKoPvIWQc56yBnHeSsgwJoV2gKYEZGhtx4441y5plnet/USZMmHfdz5s2bJ127dpVTTjlFzjnnHBk9enSLjkkBdB856yBnHeSsg5x1UADtCk0BTE9Pl/79+8uHH34YUwHMycmR0047Tfr06SPr1q2TMWPGyEknnSQffPBBzMekALqPnHWQsw5y1kHOOiiAdoWmADYWSwH8+9//Lp07d/Y9dtddd8mll14a83EogO4jZx3krIOcdZCzDpPv4Ncmy+Hyirh/bQpghAvgVVddJffff7/vsYkTJ8qJJ5541P+pKyoqvJOlbuTn53vHKiws9D4nnqOsrMx7gjG/xvtrM8iZnMM5yJmcwzKKDx2WPuOWytkPfSJDp6yO+9c3P7cpgCEUSwHs0KGDDBkyxPfYggULvM/dtWtXs5+Tmprq/X3TMW7cOO/JgMFgMBgMRrDxwriPpNvAKV75M6PdQ1Nk9Lj4HsP83KYAhlCsBXDo0KG+x7KysrzP3b17d7Ofwwpg+AY5k3OYBjmTs8ujsrJS3s7OkY790+vLX8e+U+TdT3PifixWACNcAFuzBdwUrwF0HznrIGcd5KyDnOOvtKJa7h+/rL74mXHdMxny8nguArElsgXQXATSpUsX32N33303F4FEDDnrIGcd5KyDnONrzc5iuXr4XF/56z9plZSWlVvLmQIYogJYWloqy5cv94b5po4YMcL7fV5envf3KSkp0rNnz/qPr7sNzIMPPujdBmbs2LHcBiaCyFkHOesgZx3kHB9HjhyRNxfmSodGW74XDJgmU1bu9P7eZs4UwBAVwLlz5zZ7gUavXr28vze/9ujRw/c55kbQF110kZx88snSrl07bgQdQeSsg5x1kLMOcg7uYHmV9H7nM9+q340j50tu4aH6j6EA2hWaApgIFED3kbMOctZBzjrIOZhV+cVy1bA5vvKXOnmNVFTX+D6OAmgXBTAACqD7yFkHOesgZx3k3Dpmy/e1rBzp0K9hy/eHqdNk6urm77xBAbSLAhgABdB95KyDnHWQsw5ybrnisir5rzeX+Fb9fvl8lmzfX3bUz6EA2kUBDIAC6D5y1kHOOshZBzm3zLK8A3LFE7N95W/wJ2ulsrr2mJ9HAbSLAhgABdB95KyDnHWQsw5yjo3Z8h2TuVXa902rL37/8uh0mbl2T0yfTwG0iwIYAAXQfeSsg5x1kLMOcj6+A4cq5Y7XFvtW/f79hQWys+hwzF+DAmgXBTAACqD7yFkHOesgZx3kfGxLtu2Xy4bO8pW/J6aul6qaY2/5NkUBtIsCGAAF0H3krIOcdZCzDnJuXm3tERk1d7Oc22jL96JBM2Tuhr2t+noUQLsogAFQAN1HzjrIWQc56yDnzyssrZA/jl3kW/W7+cVs2V1c3uqvSQG0iwIYAAXQfeSsg5x1kLMOcvZbuLVQug2ZWV/82qV8Ik9P3yDVLdzybYoCaBcFMAAKoPvIWQc56yBnHeT8TzW1R+QfszbJOSkNq34/fmymzN9UEJevTwG0iwIYAAXQfeSsg5x1kLMOchbZW1Iut45Z6Nvy/f3LC73H44UCaBcFMAAKoPvIWQc56yBnHVHPOWtzgbfSV1f8zAqgWQk0K4LxRAG0iwIYAAXQfeSsg5x1kLOOqOZsCt7TMzZ6r/GrK38/GTzTew2gDRRAuyiAAVAA3UfOOshZBznriGLOew6Wyy0vZvu2fHuOXSQFpRXWjkkBtIsCGAAF0H3krIOcdZCzjqjlPG/jPuk6aEZ98TP3+TP3+6uN85ZvUxRAuyiAAVAA3UfOOshZBznriErO5jYu5h08Gq/6XTp0lizetl/l+BRAuyiAAVAA3UfOOshZBznriELO5j17/+OFBb7yd/tri733+NVCAbSLAhgABdB95KyDnHWQs46w5zx7/R75l0en1xe/9n3T5OWMrda3fJuiANpFAQyAAug+ctZBzjrIWUdYc66qqZUhaet8q36XPz5bPss7kJj5UACtogAGQAF0HznrIGcd5KwjjDlv318mNz2f5St/d76xRIrLEvffSAG0iwIYAAXQfeSsg5x1kLOOsOU8bc1u+WHqtPrid16/NHk1K0eOHNHd8m2KAmgXBTAACqD7yFkHOesgZx1hybmiukYGfrzGt+p35bDZsmJ7UaKn5qEA2kUBDIAC6D5y1kHOOshZRxhyzisskxtHzveVv3veXioHy5Pnv4kCaBcFMAAKoPvIWQc56yBnHa7nnLZql1wwoGHLt0P/dHlzYW7Ct3ybogDaRQEMgALoPnLWQc46yFmHqzmXV9VI/0mrfKt+/zp8rqzZWZzoqTWLAmgXBTAACqD7yFkHOesgZx0u5pxTcEiufzbTV/7+e9wyKa2oTvTUjooCaBcFMAAKoPvIWQc56yBnHa7l/NHyHfKDR6bWF7+O/dNl/KK8pNvybYoCaBcFMAAKoPvIWQc56yBnHa7kbLZ8H/pgpW/V75qn5sr63W6UHgqgXRTAACiA7iNnHeSsg5x1uJDz5r0l8rMRGb7y9+C7y+VQEm/5NkUBtIsCGAAF0H3krIOcdZCzjmTP+YOl+dL54YYtX/P795ZsT/S0WowCaBcFMAAKoPvIWQc56yBnHcmac1lltfz1vRW+Vb+fjpgnm/aUJHpqrUIBtIsCGAAF0H3krIOcdZCzjmTMecPuErn26Xm+8vf391fK4cqaRE+t1SiAdlEAA6AAuo+cdZCzDnLWkUw5myt5JyzOk04Pp9cXvy6PTJVJy3YkemqBUQDtogAGQAF0HznrIGcd5KwjWXI29/DrM36Zb9Xv589mytZ9pQmdV7xQAO2iAAZAAXQfOesgZx3krCMZcl6786BcPXyur/z1m7jKu/VLWFAA7aIABkABdB856yBnHeSsI5E5my3ftxbmeu/fW1f8zh8wTaas3Kk+F9sogHZRAAOgALqPnHWQsw5y1pGonEvKq6T3O5/5Vv1+MTJTthUcUp2HFgqgXRTAACiA7iNnHeSsg5x1JCLn1TuKpfuTc3zlL3XyGqmoDs+Wb1MUQLsogAFQAN1HzjrIWQc569DM2Wz5vr5gm3To17Dle0HqNJm6epf1YycaBdAuCmAAFED3kbMOctZBzjq0ci4+XCV3vbnUt+r3y+fmy/b9ZVaPmywogHZRAAOgALqPnHWQsw5y1qGR8/LtRXLFE7N95e+xKWulsrrW2jGTDQXQLgpgABRA95GzDnLWQc46bOZstnzHZG6V8/ql1Re/CwdOl5lr98T9WMmOAmgXBTAACqD7yFkHOesgZx22ci4qq5Q/v77Yt+r361FZsqPocFyP4woKoF0UwAAogO4jZx3krIOcddjIeWnufrls6Cxf+Ruavk6qaqKz5dsUBdAuCmAAFED3kbMOctZBzjrimXNt7REZPW+LnNu3Ycv3okEzZM6GvXGYqdsogHZRAAOgALqPnHWQsw5y1hGvnAtLK6TXq4t8q343j86W3cXlcZqp2yiAdlEAA6AAuo+cdZCzDnLWEY+cP91aKN2GzKwvfu1SPpGnpm+Q6ghv+TZFAbSLAhgABdB95KyDnHWQs44gOZst3+dmb5JzUhpW/X782AzJ3LTPwkzdRgG0iwIYAAXQfeSsg5x1kLOO1ua8r6RC/vDKp74t39+9tFD2HmTLtzkUQLsogAFQAN1HzjrIWQc562hNzgs2F8jFgxu2fM0K4DMzN0pN7RGLM3UbBdAuCmAAFED3kbMOctZBzjpakrMpeE/P2Oi9xq+u/JkimL2lUGGmbqMA2kUBDIAC6D5y1kHOOshZR6w57zlYLr99Kdu35Wu2gAtKK5Rm6jYKoF0UwAAogO4jZx3krIOcdcSSc8bGfdJ10Iz64mfu8/f8nM3eRSCIDQXQLgpgABRA95GzDnLWQc46jpWzuY3LsKnrfat+lwyZJYu37U/ATN1GAbSLAhgABdB95KyDnHWQs46j5byr+LD8ZvQCX/n706uLZP+hygTN1G0UQLsogAFQAN1HzjrIWQc562gu59nr98iPHp1eX/za902TlzK2sOUbAAXQLgpgABRA95GzDnLWQc46GudcVVMrQ9LW+Vb9Ln98tizNPZDoaTqPAmgXBTAACqD7yFkHOesgZx11OW/bd1B+NSrLV/7+/PoSKSpjyzceKIB2UQADoAC6j5x1kLMOctZh8n3s1cnyw9Rp9cXvvH5pMnZ+jhw5wpZvvFAA7aIABkABdB856yBnHeRsX2V1rQz4aJVv1e/KYbNlxfaiRE8tdCiAdlEAA6AAuo+cdZCzDnK2K6+wTP7tufm+8nf3W0ul+DB520ABtIsCGAAF0H3krIOcdZCzPWmrdskFAxq2fM9NmSKvzt/Clq9FFEC7KIABUADdR846yFkHOcdfeVWNPDxptW/Vr/uwOfL8O+RsGwXQLgpgABRA95GzDnLWQc7xlVNwSG74R6av/N03bpnsLzlMzgoogHaFqgCOGjVK2rVrJ6eccop07dpVMjMzj/nxzzzzjHTs2FFOPfVUOeuss+SBBx6Q8vLymI9HAXQfOesgZx3kHD+TV+yUHzwytb74deyfLu98mudt+ZKzDgqgXaEpgBMmTJCTTjpJxowZI+vWrZM+ffpI27ZtJS8vr9mPf/vtt72i+M4778i2bdtk+vTpcuaZZ3olMFYUQPeRsw5y1kHOwZkt35QP/Vf5Xv3UXFm3q+F5npx1UADtCk0B7Natm9x9992+xzp37iwpKSnNfvy9994r11xzje+xv/zlL3LllVfGfEwKoPvIWQc56yDnYDbvLZXrnsnwlb8HJiyXQxXVvo8jZx0UQLtCUQArKyulTZs2MnHiRN/j999/v3Tv3r3Zzxk/frycccYZsmjRIu/PW7du9Qrj448/ftTjVFRUeCdL3cjPz/dOoMLCwn++JVAcR1lZmXfim1/j/bUZ5EzO4Rzk3Prx7qJc6fxwen3x6/S/vx/36Tbv5ws5J2bYzNn83KYAhsDOnTu9b+SCBQt8jw8ZMsR7jd/RjBw50ts2PvHEE73Pv+eee455nNTUVO/jmo5x48Z5JymDwWAw3BrvfviR3PzUx75Vv0sGTpHR4xI/N4a9YX5uUwBDoK4AZmdn+x4fPHiwdOrUqdnPmTt3rnzrW9/yXjO4atUqb/Xwe9/7ngwaNOiox2EFMHyDnMk5TIOcWzbW5h+Qa5+a6yt/f313uRw8VE7OSTBYAbQrFAWwNVvA5rV+f/vb33yPvfXWW/KlL31JamtrYzourwF0HznrIGcd5BwbcyXvu4u3e9u8dcWvyyNT5cPP8mP6fHLWYTNnXgMYkgJomItAmm7hdunS5agXgZjbxPz973/3PWaWhM0tYWpqamI6JgXQfeSsg5x1kPPxlVZUS5/xy3yrfubCD3MBSKzIWQcF0K7QFMC628CMHTvWuw2MuZ2LuQ1Mbm6u9/c9e/b0lUHzer7TTz/duxgkJydHZsyYIe3bt5dbbrkl5mNSAN1HzjrIWQc5H9vanQfl6uH+Ld++E1d5t35pCXLWQQG0KzQF0DA3gj777LPl5JNP9lb4MjIy6v+uR48e0qtXr/o/V1dXy8CBA73SZ1b9zOv/evfuLUVFRTEfjwLoPnLWQc46yLl5Zsv37U9zpUP/hi3f8wdM82723BrkrIMCaFeoCqA2CqD7yFkHOesg588rKa+Se9/5zLfqZ97ezbzNW2uRsw4KoF0UwAAogO4jZx3krIOc/VbvKJbuT87xlb9HPlrd4i3fpshZBwXQLgpgABRA95GzDnLWQc7/ZLZ8X1+wTTr0a9jyvWDANElbtSsuX5+cdVAA7aIABkABdB856yBnHeQsUny4Su56c6lv1e+Xz82XvMKyuB2DnHVQAO2iAAZAAXQfOesgZx1Rz3n59iK54onZvvL36MdrpbI6tnu7xirqOWuhANpFAQyAAug+ctZBzjqimrPZ8h2TuVXO65dWX/wuHDhdZqzdY+V4Uc1ZGwXQLgpgABRA95GzDnLWEcWci8oq5c+vL/Gt+v16VJbkH4jflm9TUcw5ESiAdlEAA6AAuo+cdZCzjqjlvDT3gFz+uH/Ld2j6Oqmqie+Wb1NRyzlRKIB2UQADoAC6j5x1kLOOqORcW3tERs/bIuf2bdjy/dGj02XO+r0qx49KzolGAbSLAhgABdB95KyDnHVEIefC0grp9eoi36rfzaOzZVfxYbU5RCHnZEABtIsCGAAF0H3krIOcdYQ950U5+6XbkJn1xa9dyicyfNoGqba85dtU2HNOFhRAuyiAAVAA3UfOOshZR1hzNlu+z83eJOekNKz6/fixGZK5aV9C5hPWnJMNBdAuCmAAFED3kbMOctYRxpz3lVTIH1751Lfl+7uXFsreg+UJm1MYc05GFEC7KIABUADdR846yFlH2HJesLlALh7s3/IdMWOj1NQeSei8wpZzsqIA2kUBDIAC6D5y1kHOOsKSsyl4pui1a7Tla4qgKYTJICw5JzsKoF0UwAAogO4jZx3krCMMOZut3d++lO3b8jVbwGYrOFmEIWcXUADtogAGQAF0HznrIGcdruecsXGfdB00o774mYs+zMUftQne8m3K9ZxdQQG0iwIYAAXQfeSsg5x1uJqzuY3Lk9PW+7Z8Lxkyy7vtSzJyNWfXUADtogAGQAF0HznrIGcdLuZsbuBsbuTceMvX3Oh5/6HKRE/tqFzM2UUUQLsogAFQAN1HzjrIWYdrOZu3bjNv4VZX/Mxbu704b0vSbfk25VrOrqIA2kUBDIAC6D5y1kHOOlzJuaqmVoamrfOt+l3++GxZmnsg0VOLiSs5u44CaBcFMAAKoPvIWQc563Ah5x1Fh+XXo7J85e/Pry+RorLk3fJtyoWcw4ACaBcFMAAKoPvIWQc560j2nGes3SMXDmzY8j2vX5q8Mj9HjhxJ7i3fppI957CgANpFAQyAAug+ctZBzjqSNefK6lp59OO1vlW/K4fNluXbixI9tVZJ1pzDhgJoFwUwAAqg+8hZBznrSMact+8vk18+N99X/u5+a6kUH06eObZUMuYcRhRAuyiAAVAA3UfOOshZR7LlPHX1LrkgdVp98evQL13eyN7m3JZvU8mWc1hRAO2iAAZAAXQfOesgZx3JknN5VY0M+Gi1b9Wvx5NzZPWO4oTOK16SJeewowDaRQEMgALoPnLWQc46kiHnbQWH5IZ/ZPrK333jlklJeXi+98mQcxRQAO2iAAZAAXQfOesgZx2JzvnjFTvl/AENW74d+6fLO5/mOb/l21Sic44KCqBdFMAAKIDuI2cd5KwjUTmbLd++E1f5Vv2ufmqurNsVzh+unM86KIB2UQADoAC6j5x1kLOOROS8ZV+pXPdMhq/8PThhuRyqqFabgzbOZx0UQLsogAFQAN1HzjrIWYd2zhOX5UuXR6bWF79OD6fLu0u2h27LtynOZx0UQLsogAFQAN1HzjrIWYdWzocra+R/3l/hW/X7f0/Pk417SqweN1lwPuugANpFAQyAAug+ctZBzjo0ct70vyXPlL3G5c+UQVMKo4LzWQcF0C4KYAAUQPeRsw5y1mEzZ7Ota7Z3zTZvXfEz278ffpYf92MlO85nHRRAuyiAAVAA3UfOOshZh62czQUd5sKOxqt+5sKPzXtL43ocV3A+66AA2kUBDIAC6D5y1kHOOmzkbG7lcs1Tc33lL+XDVd6tX6KK81kHBdAuCmAAFED3kbMOctYRz5zNlq+5ibO5mXNd8fvBI1Plo+U74jBTt3E+66AA2kUBDIAC6D5y1kHOOuKVs3nbNvP2bY1X/czbu+UUHIrTTN3G+ayDAmgXBTAACqD7yFkHOeuIR86rdxRLjyfn+MrfIx+tjvSWb1OczzoogHZRAAOgALqPnHWQs44gOZst3zeyt0mHfg1bvhekTpP0VbsszNRtnM86KIB2UQADoAC6j5x1kLOO1uZcfLhK7n5rqW/V75fPzZe8wjJLM3Ub57MOCqBdFMAAKIDuI2cd5KyjNTmv2F4kVw6b7St/j368Viqray3O1G2czzoogHZRAAOgALqPnHWQs46W5Gy2fF+ZnyPn9UurL34XDpwu09fsVpip2zifdVAA7aIABkABdB856yBnHbHmXFRWKX9+fYlv1e9Xo7Ik/wBbvrHgfNZBAbSLAhgABdB95KyDnHXEkvPS3ANy2dBZvvI3NH2dVNWw5RsrzmcdFEC7KIABUADdR846yFnHsXKurT0io+dtkXP7Nmz5/ujR6TJn/d4EzNRtnM86KIB2UQADoAC6j5x1kLOOo+VcWFohvV5d5Fv1+83oBbKr+HCCZuo2zmcdFEC7KIABUADdR846yFlHczkvytkvlwxp2PJtl/KJPDltvVSz5dtqnM86KIB2UQADoAC6j5x1kLOOxjmbLd/nZm+Sc1IaVv26DpohGRv3JXqazuN81kEBtIsCGAAF0H3krIOcddTlvOtAqfzhlU99W76/fSlb9hwsT/QUQ4HzWQcF0C4KYAAUQPeRsw5y1mHyHf7GZLn4sRm+Ld8RMzZKTe2RRE8vNDifdVAA7aIABkABdB856yBn+0zBe3raemn30JT68nfx4JmyYHNBoqcWOpzPOiiAdlEAA6AAuo+cdZCzXXsPlsvvX17o2/K9bcynsq+kItFTCyXOZx0UQLsogAFQAN1HzjrI2Z7MTfvkx423fB+aIs/O2OBdBAI7OJ91UADtogAGQAF0HznrIOf4M7dxeWr6Bu81fnXlr9vgmfLUm+RsG+ezDgqgXRTAACiA7iNnHeQcX7uLy+XmF7N9W77mRs+7iw6RswLOZx0UQLsogAFQAN1HzjrIOX7mbNgrFw1q2PI1b+1m3uLNbPmSsw5y1kEBtIsCGAAF0H3krIOcg6uqqZWh6et8q36XDZ0lS3MPNHwMOasgZx0UQLsogAFQAN1HzjrIOZgdRYfl319Y4Ct/f359sRSVVfo+jpx1kLMOCqBdFMAAKIDuI2cd5Nx6M9bukQsHTq8vfu37psmYzK1y5Mjnr/IlZx3krIMCaBcFMAAKoPvIWQc5t1xlda0MmrLWt+p3xROzZfn2oqN+DjnrIGcdFEC7KIABUADdR846yLlltu8vk18+n+Urf//15hIpPnzs/MhZBznroADaRQEMgALoPnLWQc6xm7p6l1yQOq2++HXoly6vZeU0u+XbFDnrIGcdFEC74l4A33jjjbiNlho1apS0a9dOTjnlFOnatatkZmYe8+OLioqkd+/e8u1vf9v7nM6dO0taWlrMx6MAuo+cdZDz8VVU18iAj1b7Vv2uGjZHVuUXx/w1yFkHOeugANoV9wJ4wgknyBe/+MW4jJaYMGGCnHTSSTJmzBhZt26d9OnTR9q2bSt0ZNAzAAAgAElEQVR5eXnNfnxlZaVcfPHFcsMNN0hWVpbk5ubK/PnzZcWKFTEfkwLoPnLWQc7Htq3gkPxiZKav/PV+5zM5WN6yvMhZBznroADaZaUAXnTRRTJw4MBWjx/96EctLoDdunWTu+++2/eYWdFLSUlp9uNHjx4t5557bqATiwLoPnLWQc5HN2XlTjl/QKMt3/7p8tbC3Ji2fJsiZx3krIMCaJeVAnj77bcH+hp/+tOfWlQAzWpemzZtZOLEib7H77//funevXuzn3P99dfLbbfdJnfeead885vflPPPP1+GDBkiNTU1MR+XAug+ctZBzp9XXlUjfSeu8q36XT18rqzd2frnE3LWQc46KIB2xb0AnnHGGXLvvfcG+hr33HOPfPWrX43543fu3Ol9IxcsWOB73BS6jh07Nvs5nTp18l73d8cdd8jSpUtl/Pjx8vWvf10effTRox6noqLCO1nqRn5+vnfcwsJC7wSN5ygrK/NOfPNrvL82g5zJObFjw84iuW7EPF/5++93PpMDpYfJ2YFBzu7nbH5uUwBDoK4AZmdn+x4fPHiwV/Sa06FDB/ne977nW/F7+umnvQtCjiY1NdU7TtMxbtw47yRlMBiM442Hx0yWDn2n1Be/8/739ykvT5ZJkxI/NwYjKsP83KYAhkBrtoDN49dee63vsfT0dO+EMF+vOawAhm+QMzlrjYOHyuVv7y33rfpd89RcWZO/n5wdG+Tsfs6sAIakABrmIhCzddxYly5djnoRSN++feXss8+W2tra+seeffZZOfPMM2M+Jq8BdB8564h6zpv2lMhPm2z5/vW9FVJWWR3X40Q9Zy3krMNmzrwGMEQFsO42MGPHjvVuA/PAAw94t4Ext3cxevbs6SuD27dvly9/+cty3333ycaNG+WTTz7xLgYx28axogC6j5x1RDnn95Zsl04Pp9cXv84PT5UPP8u3cqwo56yJnHVQAO0KTQE0zI2gzareySef7N0IOiMjo/7vevToIb169fJ9vHnN4CWXXOJdDGJuCcNVwNFDzjqimPOhimp58F3/lu91z2TI5r2l1o4ZxZwTgZx1UADtClUB1EYBdB8564hazut2HfRe39e4/KV8uMq79YtNUcs5UchZBwXQLqsF0Lwmr6CgwOYhEooC6D5y1hGVnM3Nm9/5NE869m/Y8v3BI1Nl8oqdKsePSs6JRs46KIB2WS2Ap59+umzdutXmIRKKAug+ctYRhZxLyqvkvnHLfKt+1z+bKTkFh9TmEIWckwE566AA2mW1AJqLLCiArcMTjA5y1hH2nFfvKJYeT87xlb9HPlptfcu3qbDnnCzIWQcF0C7rBTAnJ8fmIRKKAug+ctYR1pzNlu+b2dukQ7+GLd8LBkyTtFW7EjKfsOacbMhZBwXQrrgWwH/913+Vq6++un6YmzNfeumlvsfChALoPnLWEcacD5ZXyT1vL/Wt+v3bc/Mlr7AsYXMKY87JiJx1UADtimsBHDhwoG+Y27GYd+No/FiYUADdR846wpbziu1FcuWw2b7y9+jHa6Wyuvb4n2xR2HJOVuSsgwJoF68BDIAC6D5y1hGWnM2W79j5OXJev7T64vfD1Gkyfc3uRE/NE5ackx0566AA2kUBDIAC6D5y1hGGnIvLquTON5b4Vv1+NSpL8g8kbsu3qTDk7AJy1kEBtIsCGAAF0H3krMP1nD/LOyCXP+7f8h2atk6qahK75duU6zm7gpx1UADtsloAhw4dKkVFRTYPkVAUQPeRsw5Xc66tPSIvZWyR9n0btnx/9Oh0mb1+T6Kn1ixXc3YNOeugANrFW8EFQAF0HznrcDHn/Ycq5fbXFvtW/f7jhQWys+hwoqd2VC7m7CJy1kEBtIsCGAAF0H3krMO1nBdv2y+XDp3lK3/Dpq6X6iTb8m3KtZxdRc46KIB2UQADoAC6j5x1uJKz2fJ9fs5mObfRlm/XQTNk3sZ9iZ5aTFzJ2XXkrIMCaBcFMAAKoPvIWYcLOReUVsgfXvnUt+r325eyZc/B8kRPLWYu5BwG5KyDAmgXBTAACqD7yFlHsuecvaVQfjJ4Zn3xa5fyiTw9Y6PU1B5J9NRaJNlzDgty1kEBtCvuBTBK/0NQAN1HzjqSNWdT8J6duUnOSWlY9fvxYzNlweaCRE+tVZI157AhZx0UQLviXgDN279deOGF0rNnT3nqqadk1qxZUlDg5pPp8VAA3UfOOpIx570l5fL7lxf6tnxvHbPQe9xVyZhzGJGzDgqgXXEvgCeccEL9+OIXv1g/vvvd78oNN9wg/fr1k3fffVc2btzova2SyyiA7iNnHcmW8/xNBfLjx2bUFz+zAjhy1ibntnybSracw4qcdVAA7Yp7ATx06JAsWrRIXnnlFXnggQfk2muvlW9961ufK4RmtG3bVi699FK56667ZPTo0ZKdnR3v6VhFAXQfOetIlpzNbVyGT9vgvcavrvx1GzJTFm4tTOi84iVZcg47ctZBAbRL7SKQffv2eSXwrLPOkttuu026dOkibdq08a0Ymj+7hALoPnLWkQw57y4ul5tfzPZt+f5x7CIpLK1I2JziLRlyjgJy1kEBtEv1KmBT8i677LL6P5eVlUlWVpaMHDlS/vjHP8oPf/hDzekERgF0HznrSHTOczbslYsGNWz5mvv8vTB3i3ffvzBJdM5RQc46KIB2JbQAuo4C6D5y1pGonKtqauXx9PW+VT/zDh9Ltu1XnYcWzmcd5KyDAmgXBTAACqD7yFlHInLeUXRY/v2FBb7yd8dri+XAoUq1OWjjfNZBzjoogHZRAAOgALqPnHVo5zxz7R65cOD0+uLXvm+avJyx1fk7DxwP57MOctZBAbSLAhgABdB95KxDK+fK6lp5bMpa36rf5Y/PlmV5B6weN1lwPusgZx0UQLviXgAHDx7sfcO2bNnyub+jAMaOJxgd5KxDI+ft+8vkl89n+crfnW8skeKy6HxvOZ91kLMOCqBdVm4E3fg+fxdffLH86U9/8t4VxPydue9fWFAA3UfOOmznPHX1brkgdVp98evQL11ey8oJ/ZZvU5zPOshZBwXQrrgXwHvvvVeuuuoqOeOMM476riDf+c535MYbb5TU1FSZPHmy7NixI97TUEEBdB8567CVc0V1jaROXuNb9btq2BxZlV8c1+O4gvNZBznroADaZfU1gDk5OTJp0iQZOHCg/PrXv5ZzzjnnqKXwm9/8plx//fU2pxN3FED3kbMOGznnFh6SG0fO95W/3u98JgfLo/u95HzWQc46KIB2qV4EYpSUlMj8+fPl+eefl//8z/+Un/zkJ3LaaafVF0KXUADdR8464p3zlJU75fwBjbZ8+6fLWwtzI7fl2xTnsw5y1kEBtEu9ADantrZW1q9fLxMmTEj0VFqEAug+ctYRr5zLq2qk38RVvlW/fx0+V9bsjOaWb1OczzrIWQcF0K6kKICuogC6j5x1xCPnLftK5bpnMnzlr8/4ZVJaUR3HmbqN81kHOeugANoV9wJowiwvLw/0Ncznu/BNoQC6j5x1BM150rId0uWRqfXFr9PD6TJhcV7kt3yb4nzWQc46KIB2xb0Amtfx3XHHHYG+hrltTJs2beI0I3sogO4jZx2tzflwZY38/f2VvlW/a5+eJxt2l1iaqds4n3WQsw4KoF1W7gN4++23B/oapgC6cEEIBdB95KyjNTlv2lMiPx0xz1f+/vLuCimrZMv3aDifdZCzDgqgXVYKYIcOHbwS2Npx3nnnUQB5glFBzjpamvN7S7ZL54cbtnzN799fmm95lu7jfNZBzjoogHZZKYDxGBRAnmA0kLOOWHM+VFEtD7673Lfq97MRGbJ5L1u+seB81kHOOiiAdsW9AM6bNy9uI9lRAN1HzjpiyXn97oNyzVNzfeXvoQ9Weq8DRGw4n3WQsw4KoF3cBiYACqD7yFnHsXI2V/KOW5QnHfun1xe/HzwyVT5a7uZbRCYS57MOctZBAbSLAhgABdB95KzjaDmbe/j997hlvlW/nz+bKVv3lSZopm7jfNZBzjoogHZRAAOgALqPnHU0l7N59w7zLh6Ny9/Dk1Z77/aB1uF81kHOOiiAdlEAA6AAuo+cdTTO2Wz5vrkw13v/3rrid8GAafLJyl2JnqbzOJ91kLMOCqBdFMAAKIDuI2cddTnvLymT3m9/5lv1u3HkfMktPJToKYYC57MOctZBAbSLAhgABdB95KzD5Dvy7Y/kyidm+8rfwI/XSEU1W77xwvmsg5x1UADtogAGQAF0HznbZ7Z8x2RslnNTptQXvx+mTpNpa3Ynemqhw/msg5x1UADtogAGQAF0HznbVVxWJXe+scS36nfT81mSf6As0VMLJc5nHeSsgwJoFwUwAAqg+8jZnmV5B+Tyx/1bvoM+Xi1VNbWJnlpocT7rIGcdFEC7KIABUADdR87xV1t7RF7O2Crt+6bVF79/GThdhrw2mZwt43zWQc46KIB2UQADoAC6j5zj68ChSrn9tcW+Vb//eGGB5BWUkLMCzmcd5KyDAmgXBTAACqD7yDl+lmzbL5cOneUrf8OmrpfqmlpyVkLOOshZBwXQLgpgABRA95FzcGbLd9TczXJuoy3froNmyLyN++o/hpx1kLMOctZBAbSLAhgABdB95BxMQWmF9By7yLfqd8uL2bLnYLnv48hZBznrIGcdFEC7KIABUADdR86tt3Brofxk8Mz64tcu5RN5esZGb8u3KXLWQc46yFkHBdAuCmAAFED3kXPL1dQekX/M2iTnpDSs+v34sZmStbngqJ9DzjrIWQc566AA2kUBDIAC6D5ybpm9JeVy65iFvi1f82fz+LGQsw5y1kHOOiiAdlEAA6AAuo+cY2dW+MxKX13xMyuAZiXQrAgeDznrIGcd5KyDAmgXBTAACqD7yPn4TMF7evoG7zV+deWv25CZ3msAY0XOOshZBznroADaRQEMgALoPnI+NnM1r7mqt/GWr7nqt7C0okVfh5x1kLMOctZBAbSLAhgABdB95Hx0czfslYsGzagvfuY+f+Z+f7UxbPk2Rc46yFkHOeugANpFAQyAAug+cv48cxuXJ6au9636mXf4MO/00VrkrIOcdZCzDgqgXRTAACiA7iNnv51Fh7337m1c/u54bbH3Hr9BkLMOctZBzjoogHZRAAOgALqPnBvMWrdH/uXR6fXFr33fNBmTuVWOHGn5lm9T5KyDnHWQsw4KoF0UwAAogO4jZ5HK6loZ/Mla36rf5Y/PlmV5B+J2DHLWQc46yFkHBdAuCmAAFED3RT3n7fvL5Kbns3zl7843lkhxWXzziHrOWshZBznroADaFaoCOGrUKGnXrp2ccsop0rVrV8nMzIzp88aPH++dCDfddFOLjkcBdF+Uc562Zrf8MHVaffE7r1+avJqVE5ct36ainLMmctZBzjoogHaFpgBOmDBBTjrpJBkzZoysW7dO+vTpI23btpW8vLxjfl5ubq5897vflauuuooCGEFRzLmiukZSJ6/xrfpdNWyOrMovtnbMKOacCOSsg5x1UADtCk0B7Natm9x9992+xzp37iwpKSlH/Zyamhq54oor5JVXXpFevXpRACMoajnnFh6SG0fO95W/3m9/JgfL7f73Ry3nRCFnHeSsgwJoVygKYGVlpbRp00YmTpzoe/z++++X7t27H/XzBgwYIL/61a+838dSACsqKryTpW7k5+d7J1BhYaF3gsZzlJWVeSe++TXeX5sRzZwnL9su5w9o2PLt0D9dXs/a6v3/Q87hGORMzmEaNnM2P7cpgCGwc+dO7xu5YMEC3+NDhgyRjh07Nvs5WVlZ3tZvQUGB9+deMRTA1NRU7zhNx7hx47yTlMFIxvH+xI/k1hEf+1b9Lk6dIs+/k/i5MRgMRiKG+blNAQyBugKYnZ3te3zw4MHSqVOnz318SUmJd7FIenp6/WOxFEBWAMM3wp7zxl1Fct0zGb7yd987S+VA6WFyDuEgZ3IO02AF0K5QFMCWbgEvX77c+8abz6kbJ5xwgjfM77ds2RLTcXkNoPvCnPNHy3fIDx6ZWl/8OvZPl/GL8qxc5Xs8Yc45mZCzDnLWYTNnXgMYkgJomItA7rnnHt9jXbp0afYikPLyclm9erVvmNW/a665xvu9KZSxoAC6L4w5H66skYc+WOlb9bvmqbmyfnfinujCmHMyImcd5KyDAmhXaApg3W1gxo4d690G5oEHHvBuA2Nu82L07NnzmFcE9+Iq4EgKW86b95bIz0b4t3z/8u4KKausTui8wpZzsiJnHeSsgwJoV2gKoGFuBH322WfLySef7N0IOiMjo/7vevTo4ZW8o6EARlOYcn5/ab50frhhy9f83jyWDMKUczIjZx3krIMCaFeoCqA2CqD7wpCzWd0zq3yNV/1+OmKebNpTkuip1QtDzi4gZx3krIMCaBcFMAAKoPtcz3nD7hK59ul5vvJnXv9nXgeYTFzP2RXkrIOcdVAA7aIABkABdJ+rOZsreScszpNOD6fXFz9zxa+58jcZuZqza8hZBznroADaRQEMgALoPhdzLq2olj7jl/lW/X7+bKZs3Vea6KkdlYs5u4icdZCzDgqgXRTAACiA7nMt5zU7i+Xq4XN95a/fxFVSXpVcW75NuZazq8hZBznroADaRQEMgALoPldyNlu+by7M9d6/t674mff1nbJyZ6KnFhNXcnYdOesgZx0UQLsogAFQAN3nQs4Hy6uk9zuf+Vb9bhw5X3ILDyV6ajFzIecwIGcd5KyDAmgXBTAACqD7kj3nlflFctWwOb7ylzp5jVRUJ/eWb1PJnnNYkLMOctZBAbSLAhgABdB9yZqz2fJ9NStHzuuXVl/8LkidJlNX70r01FolWXMOG3LWQc46KIB2UQADoAC6LxlzLi6rkv96c4lv1e+Xz2fJ9v1liZ5aqyVjzmFEzjrIWQcF0C4KYAAUQPclW87L8g7I5Y/P9pW/x6aslcrq2kRPLZBkyzmsyFkHOeugANpFAQyAAui+ZMnZbPm+nLFV2vdt2PK9cOB0mbl2T0LnFS/JknPYkbMOctZBAbSLAhgABdB9yZDzgUOVcsdri32rfv/+wgLZUXQ4YXOKt2TIOQrIWQc566AA2kUBDIAC6L5E57xk2365bOgsX/l7PH29VNW4veXbVKJzjgpy1kHOOiiAdlEAA6AAui9ROdfWHpFRczfLuY22fC8aNEPmbtirOg8tnM86yFkHOeugANpFAQyAAui+RORcWFohfxy7yLfqd/OL2bK7uFxtDto4n3WQsw5y1kEBtIsCGAAF0H3aOX+6tVC6DZlZX/zapXwiT03fINUh2/JtivNZBznrIGcdFEC7KIABUADdp5VzTe0RGTlrk5yT0rDq9+PHZsr8TQVWj5ssOJ91kLMOctZBAbSLAhgABdB9GjnvLSmXW8cs9G35/v7lhd7jUcH5rIOcdZCzDgqgXRTAACiA7rOdc9bmAm+lr674mRXAf8za5K0IRgnnsw5y1kHOOiiAdlEAA6AAus9WzqbgPT1jo/cav7ry95PBMyV7S2Fcj+MKzmcd5KyDnHVQAO2iAAZAAXSfjZz3HCyXW17M9m359hy7SApKK+J2DNdwPusgZx3krIMCaBcFMAAKoPvinfO8jfu8+/nVFT9znz9zv7/aiG35NsX5rIOcdZCzDgqgXRTAACiA7otXzuY2Lk9MXe9b9bt06CxZvG1/nGbqNs5nHeSsg5x1UADtogAGQAF0Xzxy3ll0WP7jhQW+8mfe29e8xy/+ifNZBznrIGcdFEC7KIABUADdFzTn2ev3yL88Or2++LXvmyYvZ2yVI0eiveXbFOezDnLWQc46KIB2UQADoAC6r7U5V9XUypC0db5Vv8sfny2f5R2wNFO3cT7rIGcd5KyDAmgXBTAACqD7WpNz/oEyuen5LF/5u/ONJVJcxvfqaDifdZCzDnLWQQG0iwIYAAXQfS3Nefqa3fLD1Gn1xe+8fmnyalYOW77Hwfmsg5x1kLMOCqBdFMAAKIDuizXnyupaGfjxGt+q35XDZsuK7UVKM3Ub57MOctZBzjoogHZRAAOgALovlpzzCsvk356b7yt/97y9VA6W872JFeezDnLWQc46KIB2UQADoAC673g5p63aJRcMaNjy7dAvXd7M3saWbwtxPusgZx3krIMCaBcFMAAKoPuOlnN5VY08PGm1b9Wvx5NzZPWO4gTN1G2czzrIWQc566AA2kUBDIAC6L7mcs4pOCTXP5vpK3//PW6ZlFZUJ3CmbuN81kHOOshZBwXQLgpgABRA9zXN+aPlO+QHj0ytL34d+6fLuEV5bPkGxPmsg5x1kLMOCqBdFMAAKIDuq8u5pKxcUj5c6Vv1u+apubJ+d3SfHOKJ81kHOesgZx0UQLsogAFQAN1n8n1p/Efy06fn+crfg+8ul0Ns+cYN57MOctZBzjoogHZRAAOgALrv3UW50qHvlPri1/nhqfLeku2JnlbocD7rIGcd5KyDAmgXBTAACqC7yiqr5a/vrfCt+v10xDzZtKck0VMLJc5nHeSsg5x1UADtogAGQAF004bdJXJtky3fv723XA5X1iR6aqHF+ayDnHWQsw4KoF0UwAAogG4xV/JOWJznXdlbV/y6PDJVHh4zmZwt43zWQc46yFkHBdAuCmAAFEB3mHv49Rm/zLfq9/NnM2XjriJyVsD5rIOcdZCzDgqgXRTAACiAblizs1iuHj7XV/76TVzlvdsHOesgZx3krIOcdVAA7aIABkABTG5my/ethbnSodGW7/kDpsmUlTvrP4acdZCzDnLWQc46KIB2UQADoAAmr4PlVdL7nc98q36/GJkp2woO+T6OnHWQsw5y1kHOOiiAdlEAA6AAJqdV+cVy1bA5vvI34KPVUlH9+at8yVkHOesgZx3krIMCaBcFMAAKYHIxW76vZeVIh34NW74XpE6Tqat3HfVzyFkHOesgZx3krIMCaBcFMAAKYPIoLquS/3pziW/V75fPzZft+8uO+XnkrIOcdZCzDnLWQQG0iwIYAAUwOSzfXiRXPDHbV/4em7JWKqtrj/u55KyDnHWQsw5y1kEBtIsCGAAFMLHMlu+YzK3Svm9affG7cOB0mbl2T8xfg5x1kLMOctZBzjoogHZRAAOgACZOUVml/Pn1xb5Vv39/YYHsKDrcoq9DzjrIWQc56yBnHRRAuyiAAVAAE2Np7n65bOgsX/l7PH29VNUcf8u3KXLWQc46yFkHOeugANpFAQyAAqirtvaIvDB3i5zbaMv3okEzZM6Gva3+muSsg5x1kLMOctZBAbSLAhgABVBPYWmF9Hp1kW/V7+YXs2V3cXmgr0vOOshZBznrIGcdFEC7KIABUAB1fLq1ULoNmVlf/NqlfCJPTd8g1a3Y8m2KnHWQsw5y1kHOOiiAdlEAA6AA2lVTe0RGztok56Q0rPr9+LEZMn9TQdyOQc46yFkHOesgZx0UQLsogAFQAO3ZV1Iht4351Lfl+7uXFsreg8G2fJuKes5ayFkHOesgZx0UQLsogAFQAO1YsLlALh7csOVrVgCfnbnJWxGMtyjnrImcdZCzDnLWQQG0iwIYAAUwvkzBe3rGRu81fnXlzxTB7C2F1o4ZxZwTgZx1kLMOctZBAbSLAhgABTB+9hwsl9++lO3b8v3DK59KQWmF1eNGLedEIWcd5KyDnHVQAO2iAAZAAYyPjI37pOugGb4t3+fnbPbu+2dblHJOJHLWQc46yFkHBdAuCmAAFMBgzG1cnpy23rfle8mQWbIoZ7/aHKKQczIgZx3krIOcdVAA7aIABkABbL1dxYflN6MX+LZ8//TqItl/qFJ1HmHPOVmQsw5y1kHOOiiAdlEAA6AAts6c9XvlR49Ory9+7fumyYvztqhs+TYV5pyTCTnrIGcd5KyDAmgXBTAACmDLVNXUytC0db5Vv8sfny1Lcw8kbk4hzDkZkbMOctZBzjoogHaFqgCOGjVK2rVrJ6eccop07dpVMjMzj/qxL7/8slx55ZXy1a9+1RvXXnutLFq0qEXHowDGLv9AmfxqVJav/P359SVSVKa75dtU2HJOVuSsg5x1kLMOCqBdoSmAEyZMkJNOOknGjBkj69atkz59+kjbtm0lLy+v2Y+/9dZbvcK4fPlyWb9+vdx+++1yxhlnyI4dO2I+JgUwNtPX7JYLBzZs+Z7XL01emZ8jR47ob/k2Faackxk56yBnHeSsgwJoV2gKYLdu3eTuu+/2Pda5c2dJSUmJ6fNramrk9NNPlzfeeCPmY1IAj62yulYGfrzGt+p35bDZsmJ7UaKnVi8MObuAnHWQsw5y1kEBtCsUBbCyslLatGkjEydO9D1+//33S/fu3WP6GiUlJXLqqafKlClTjvoxFRUV3slSN/Lz870TqLCw0DtB4znKysq8E9/8Gu+vrTG27CmWG0dm+srff72xWAoPJtd/j+s5uzLImZzDNMjZ/ZzNz20KYAjs3LnT+0YuWLDA9/iQIUOkY8eOMX2N3r17S/v27aW8vPyoH5Oamuodp+kYN26cd5Iy/jkGjp0snfpNqS9+56ZMkb++OFkmTUr83BgMBoPBMD+3KYAhUFcAs7OzfY8PHjxYOnXqdNzPHzZsmHzta1+TlStXHvPjWAE89igtK5d+H670rfp1HzZHlufGP58o5+ziIGdyDtMgZ/dzZgUwJAUwyBbw8OHDvYs/lixZ0uLj8hrABjkFh+SGf/i3fO8bt0xKypN7/q7l7Cpy1kHOOshZh82ceQ1gSAqgYS4Cueeee3yPdenS5ZgXgTz55JPyla98RRYuXNiqY1IA/2nyip3yg0em1he/jv3TZdyivKS4yvd4XMrZZeSsg5x1kLMOCqBdoSmAdbeBGTt2rHcbmAceeMC7DUxubq739z179vSVQbPte/LJJ8sHH3wgu3fvrh+lpaUxHzPqBbC8qkZSPlzlW/W7+qm5sm6XO/9DuZBzGJCzDnLWQc46KIB2haYAGtT+GewAAA+KSURBVOa+fmeffbZX7MyNoDMyMur/rkePHtKrV6/6P5uPa+6CDnOhR6yiXAA37y2V657J8JW/Bycsl0MV1YmeWoske85hQc46yFkHOeugANoVqgKoLaoF8MPP8qVLoy3fTg+ny3tLtid6Wq2SzDmHCTnrIGcd5KyDAmgXBTCAqBXAsspq+dt7K3yrfj8dMU827SlJ9NRaLRlzDiNy1kHOOshZBwXQLgpgAFEqgBv/t+T9v6fn+crf/7y/Qg5X1iR6aoEkW85hRc46yFkHOeugANpFAQwgCgXQXMn77uLt3jZvXfEz278Tl+UndF7xkiw5hx056yBnHeSsgwJoFwUwgLAXQHNBxwMTlvtW/cyFH1v2xX6ldLJLhpyjgJx1kLMOctZBAbSLAhhAmAvg2p0H5erhc33lr+/EVd6tX8Ik0TlHBTnrIGcd5KyDAmgXBTCAMBZAs+X79qe50qF/w5bv+QOmyccrdqrOQwtP5DrIWQc56yBnHRRAuyiAAYStAJq3bbv3nc98q36/GJkp2woOqc1BG0/kOshZBznrIGcdFEC7KIABhKkArt5RLN2fnOMrf6mT10hFdbi2fJviiVwHOesgZx3krIMCaBcFMIAwFECz5fv6gm3SoV/Dlu8FqdNk6updVo+bLHgi10HOOshZBznroADaRQEMwPUCWHy4Su56c6lv1e+Xz82X7fvLrB0z2fBEroOcdZCzDnLWQQG0iwIYgMsFcPn2Irniidm+8jdoylqprK61crxkxRO5DnLWQc46yFkHBdAuCmAALhZAs+U7JnOrnNcvrb74XThwusxcuyeux3EFT+Q6yFkHOesgZx0UQLsogAG4VgCLyirlz68v9q36/XpUluwoOhy3Y7iGJ3Id5KyDnHWQsw4KoF0UwABcKoBLc/fLZUNn+crf0PR1UlUTrS3fpngi10HOOshZBznroADaRQEMwIUCWFt7REbP2yLn9m3Y8v3Ro9Nlzvq9cZqp23gi10HOOshZBznroADaRQEMINkL4P5DldLr1UW+Vb+bR2fLruLobvk2xRO5DnLWQc46yFkHBdAuCmAAyVwAF+Xsl0uGNGz5tkv5RIZP2yDVEd/ybYonch3krIOcdZCzDgqgXRTAAJKxAJot3+dmb5JzUhpW/X782AzJ3LQv7nMMA57IdZCzDnLWQc46KIB2UQADSLYCuK+kQv7wyqe+Ld/fvbRQ9h4sj/v8woInch3krIOcdZCzDgqgXRTAAJKpAC7YXCAXD57p2/J9ZuZGqak9Eve5hQlP5DrIWQc56yBnHRRAuyiAASRDATQFb8SMjV7hqyt/pggu2FIQ9zmFEU/kOshZBznrIGcdFEC7KIABJLoA7jlYLr99Kdu35Wu2gAtKK+I+n7DiiVwHOesgZx3krIMCaBcFMIBEFsCMjfuk66AZ9cXPXPTx/JzN3kUgiB1P5DrIWQc56yBnHRRAuyiAASSiAJrbuAybut636mdu92Ju+4KW44lcBznrIGcd5KyDAmgXBTAA7QJobuD8m9ELfOXP3OjZ3PAZrcMTuQ5y1kHOOshZBwXQLgpgAJoF0Lx1m3kLt7riZ97a7cV5W9jyDYgnch3krIOcdZCzDgqgXRTAADQKYFl5hQxNW+db9bv88dmyNPdA3I8ZRTyR6yBnHeSsg5x1UADtogAGYLsAvvruR3LT8/N95e/Pry+RojK2fOOFJ3Id5KyDnHWQsw4KoF0UwABsnkDpK3dIl35T6ovfef3S5JX5OXLkCFu+8cQTuQ5y1kHOOshZBwXQLgpgADZOoMrqWnn047W+Vb8rnpgtK7YXxe0YaMATuQ5y1kHOOshZBwXQLgpgADZOoJyCQ9L54an15e/ONxZL8WGeZGzhiVwHOesgZx3krIMCaBcFMABbJ9D7S/O9Ld+/vjhZKit5vZ9NPJHrIGcd5KyDnHVQAO2iAAZg8wTK2XuQJxgFPJHrIGcd5KyDnHVQAO2iAAaQ6PcCRnDkrIOcdZCzDnLWQQG0iwIYAAXQfeSsg5x1kLMOctZBAbSLAhgABdB95KyDnHWQsw5y1kEBtIsCGAAF0H3krIOcdZCzDnLWQQG0iwIYAAXQfeSsg5x1kLMOctZBAbSLAhgABdB95KyDnHWQsw5y1kEBtIsCGAAF0H3krIOcdZCzDnLWQQG0iwIYAAXQfeSsg5x1kLMOctZBAbSLAhgABdB95KyDnHWQsw5y1kEBtIsCGAAF0H3krIOcdZCzDnLWQQG0iwIYAAXQfeSsg5x1kLMOctZBAbSLAhgABdB95KyDnHWQsw5y1kEBtIsCGAAF0H3krIOcdZCzDnLWQQG0iwIYQHFxsXcC5efneydRPEdhYaGMGzfO+zXeX5tBzuQczkHO5BymYTNn83Pb/Pw2P8ejigIYQN0JxGAwGAwGw71hfo5HFQUwgNraWu/kMf+CsPWvExuriwxyJudwDnIm5zANmzmbn9vm65qf41FFAUxS5gQ1J775FfaQsw5y1kHOOshZBznbRQFMUpz4OshZBznrIGcd5KyDnO2iACYpTnwd5KyDnHWQsw5y1kHOdlEAk1RFRYWkpqZ6v8IectZBzjrIWQc56yBnuyiAAAAAEUMBBAAAiBgKIAAAQMRQAAEAACKGAggAABAxFMAEGTVqlLRr105OOeUU6dq1q2RmZh7z4z/44APp0qWLnHzyyd6vEydOVJqp+1qS9csvvyxXXnmlfPWrX/XGtddeK4sWLVKcrbtaek7XGT9+vHerh5tuusnyDMOhpTkXFRVJ79695dvf/rb3OZ07d5a0tDSl2bqrpTk/88wz0rFjRzn11FPlrLPOkgceeEDKy8uVZuumjIwMufHGG+XMM8/0ngMmTZp03M+ZN2+e9/0w35dzzjlHRo8erTDTcKIAJsCECRPkpJNOkjFjxsi6deukT58+0rZtW8nLy2v247Ozs6VNmzYydOhQWb9+vffriSeeKJ9++qnyzN3T0qxvvfVW74l/+fLlXta33367nHHGGbJjxw7lmbulpTnXyc3Nle9+97ty1VVXUQBj0NKcKysr5eKLL5YbbrhBsrKyvLznz58vK1asUJ65W1qa89tvv+0VknfeeUe2bdsm06dP90qNKYE4uvT0dOnfv798+OGHMRXAnJwcOe2007zvh/m+mO+P+T6ZBRK0HAUwAbp16yZ333237zHzr/KUlJRmP/6WW26Rn//8577HrrvuOvnd735nbY5h0dKsm6qpqZHTTz9d3njjDRvTC43W5GyyveKKK+SVV16RXr16UQBj0NKczerIueeeK1VVVRrTC42W5nzvvffKNddc43vsL3/5i7ebgNjEUgD//ve/e9+Hxu666y659NJLbU4ttCiAysy/yM1qXtMt3Pvvv1+6d+/e7Od873vfkxEjRvgeM3/+/ve/b22eYdCarJsqKSnxtnSmTJliY4qh0NqcBwwYIL/61a+831MAj681OV9//fVy2223yZ133inf/OY35fzzz5chQ4Z45RvNa03O5mUMZqeg7uUiW7du9YrK448/bn2+YRFLATQ7Beb70Jj5PpkdMf6R03IUQGU7d+70TvQFCxb4HjdPyub1I80xS9xma6Ex82fzekAcXWuybsq8dqp9+/a8lucYWpOz2Y40W78FBQXenymAx9eanDt16uRtTd5xxx2ydOlSr6h8/etfl0cffVRjyk5q7fPGyJEjvedqU0bM599zzz22pxoqsRTADh06eN+Hxsz3yXzurl27bE4vlCiAyuqeXMzr+hobPHiw92TdHPOkMm7cON9jda85wdG1JuvGhg0bJl/72tdk5cqVtqYYCi3N2ayqmhfXm9f/1KEAHl9rzmfzA9PsIDRe8Xv66ae9C0LQvNbkPHfuXPnWt77lvSZt1apV3qqUyX3QoEEaUw6FWAugeQ18Y+Yfk+Zzd+/ebXN6oUQBVMYWsJ4gW8DDhw/3tnSWLFlic4qh0NKczQU25gnbfE7dOOGEE7xhfr9lyxatqTulNeezedxcyd6YKd4mf/P18Hmtydm81u9vf/ub77G33npLvvSlL0ltba21uYYJW8D6KIAJYF5g3HR7wNza5VgXgZjX8jRmLgrhIpDja2nWxpNPPilf+cpXZOHChbanFxotydlsp69evdo3zOqfeRG9+T3F5Ohaej737dtXzj77bF8JefbZZ70rVHF0Lc3Z3JbEXKDQmNm1Ma8f5vWWsYn1IhDzfWjMXKzDRSCtQwFMgLpbDIwdO9a7lN3cKsDcYsDcosHo2bOn74nGvMbB/Iv0iSee8G5NYn7lNjCxaWnWZtvXvLbS3FbAbCnUjdLS0kT9JzihpTk3xRZwbFqa8/bt2+XLX/6y3HfffbJx40b55JNPvItBzHYmjq6lOaempnp3CzCvsTS3KpkxY4b32mHzj3ccnXleNTsCdbsCZmfL/L7udjsmY5N1nbrbwDz44IPe98V8f7gNTOtRABPE3GvO/MvclA3zr0dzQ8w6PXr08H4gNvb+++97rz8xJ7u5uszcNwmxaUnW5uPME1HTYZ7gcWwtPacbowDGrqU5m9eyXXLJJd5rhs0tYbgKODYtybm6uloGDhzolT6z6mdetmMuIDM34cbRmddONvd8W5et+dVk3Zi5EfRFF13kfV/Ma4m5EXTrUQABAAAihgIIAAAQMRRAAACAiKEAAgAARAwFEAAAIGIogAAAABFDAQQAAIgYCiAAAEDEUAABAAAihgIIAAAQMRRAAACAiKEAAgAARAwFEACaOHDggAwdOtR70/mvfe1rcuqpp8pZZ50l1113nUyfPj3R0wOAwCiAANDI9u3b5fvf/7584QtfkI4dO8rNN98sv/nNb+SKK66QL3/5y/LBBx8keooAEBgFEAAa6dWrl1f+Xnjhhc/9XW1trVRXVydgVgAQXxRAAGjk4osv9grghg0bEj0VALCGAggAjQwcONArgKeddpr84he/8FYEBw0alOhpAUBcUQABoJGamhq577775IQTTvCKoBl/+MMfEj0tAIgrCiAA/J+8vDxvC9iMGTNmSFFRUaKnBABWUAAB4P9cdtll8o1vfEOKi4sTPRUAsIoCCAD/Kz8/39vuvfrqqxM9FQCwjgIIAPLP7V9TAM29/lauXPm5v1+8eLGUlZUlYGYAEH8UQAD4P1dddZVXAtu0aSPdu3eX3//+9/Kzn/1M2rVrJ23btvXuAwgAYUABBID/Y17799BDD0mXLl28t387+eST5Tvf+Y5XAkeNGpXo6QFA3FAAAQAAIoYCCAAAEDEUQAAAgIihAAIAAEQMBRAAACBiKIAAAAARQwEEAACIGAogAABAxPx/irG/Bn/4k9EAAAAASUVORK5CYII=">
                  <a:extLst>
                    <a:ext uri="{FF2B5EF4-FFF2-40B4-BE49-F238E27FC236}">
                      <a16:creationId xmlns:a16="http://schemas.microsoft.com/office/drawing/2014/main" id="{CCB30646-0D56-D249-BC30-7D96973935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9194" y="2715451"/>
                  <a:ext cx="3466991" cy="26002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8173C871-E409-2640-BEBB-2200FF11C15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0240" y="3129006"/>
                      <a:ext cx="964448" cy="382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6" name="Picture 4" descr="data:image/png;base64,iVBORw0KGgoAAAANSUhEUgAAAoAAAAHgCAYAAAA10dzkAAAABHNCSVQICAgIfAhkiAAAIABJREFUeJzt3Ql01OW9//FaBKzU2uWctra2opSttb2VWmpVoOq9tVpvW+9t/bcqpdr2imBBva2GRYLI4gZaFbVFrLhEXFgUCDuBAGHfZV9DCGuAEAhJSML37/PzZsiQBCZ55vnOPL95v875HTQkmeknU3g7y28+JQAAAEgpn0r0FQAAAIAu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AAAAAphgAEAABIMQQgAABAiiEAAQAAUgwBCAAAkGIIQAAAgBRDAAIAAKQYAhAAACDFEIBxMmfOHLnlllvkoosukk996lMybtw4p5d3ySWXBJdz+tGtWzenlwsAAPxHAMZJZmam9OnTR8aMGaMSgPv375c9e/ZEjunTpweXm5WV5fRyAQCA/whAB2oLwLKyMvnb3/4mX/va1+T888+X9u3bxzXWevbsKS1atJCTJ0/G7XsCAIBwIgAdqC0Ab7/9drn66qslOztbtmzZIk899ZQ0bdpUNm3aZH15Ji6/9KUvyaBBg6y/FwAACD8C0IHTA9AE3znnnCP5+flRn3fDDTdIr169rC/vnXfekUaNGtX4/gAAALUhAB04PQDffffd4GPNmjWLOs4991y57bbbgs/Zvn17rS/qqH5079691sv76U9/GrwABQAAIBYEoAOnB+Do0aODe+g2bNggmzdvjjrMCziMEydOyPr168947N27t8Zl7dixQz796U/L+PHj1f73AQAAvxGADpwegBs3bgw+Zp7/F2/p6eny1a9+VcrLy+P+vQEAQDgRgHFy9OhRWbFiRXCY2Bs2bFjwz7m5ucHv33HHHdK8efPgNDHbtm2TxYsXy+OPPy6TJk1q8GVWVlbKN7/5TXn44Yfj9T8DAACkAAIwTswpXWp73l6XLl2C3zcP8fbr1y+IwMaNGwf32t16662yevXqBl/m1KlTg8sw9zACAADEigAEAABIMQQgAABAiiEAAQAAUgwBCAAAkGIIQAvmVbh5eXlSWFgoR44c4eDg4ODg4PDgMH9vm7+/zd/jqYoAtGBuPGd79w4ODg4ODg6O5DzM3+OpigC0YP4LouoGFO//OikoKJCMjIzg10T/l1KYD3Zm5zAd7MzOYTpc7lx1B475ezxVEYAWzI3I3IDMr/Fmzhto3t7N/Ap32FkHO+tgZx3srMPlzi7//vYFAWiBAPQfO+tgZx3srIOddRCAbhGAFghA/7GzDnbWwc462FkHAegWAWiBAPQfO+tgZx3srIOddRCAbhGAFghA/7GzDnbWwc462FkHAegWAWiBAPQfO+tgZx3srIOddRCAbhGAFghA/7GzDnbWwc462FkHAegWAWiBAPQfO+tgZx3srIOddRCAbhGAFghA/7GzDnbWwc462FkHAegWAWiBAPQfO+tgZx3srIOddRCAboUmAOfMmSO33HKLXHTRRcEPddy4cWf9mtmzZ0u7du2kadOmcumll8pLL71Ur8skAP3HzjrYWQc762BnHQSgW6EJwMzMTOnTp4+MGTMmpgDctm2bnH/++dKzZ09Zt26djBgxQho3bizvv/9+zJdJAPqPnXWwsw521sHOOghAt0ITgNXFEoAPPfSQtGnTJupj99xzj1x11VUxXw4B6D921sHOOthZBzvrOFhULE+PIgBdSdkA7NChg/To0SPqY2PHjpVzzz23zhtbaWlpcGOpOvLy8oLLKigoCL4mnkdxcXHwB4z5Nd7fm4Od2TmcBzuzc5iOB95eJpc8PFF6j1khR46VxPV7m7+3CcAQiiUAW7ZsKYMGDYr62Pz584Ov3b17d61fk56eHvz+6UdGRkbwhwEHBwcHBweH/THwXx8E8WeOVr0nyKvvxPf7m7+3CcAQijUABw8eHPWxefPmBV+7Z8+eWr+GewDDd7AzO4fpYGd2DsOxr/CYXPnYtEgAvj5vc9wvg3sAUzgAG/IQ8Ol4DqD/2FkHO+tgZx3s7NZfMpZH4u+mIR9KWVlZ3C+D5wCmcACaF4G0bds26mNdu3blRSAphp11sLMOdtbBzu5MWr07En/f6z9FRr3Li0BcCU0AHj16VFasWBEc5oc6bNiw4J9zc3OD309LS5POnTtHPr/qNDAPPPBAcBqYkSNHchqYFMTOOthZBzvrYGc39heVyhUDTj30+/6SXGc7E4AhCsCsrKxaX6DRpUuX4PfNr506dYr6GnMi6CuuuEKaNGkizZs350TQKYiddbCzDnbWwc7xd/LkSfnzqCWR+Lvn9aXBQ78EoDuhCcBEIAD9x8462FkHO+tg5/gbsywvEn/tBkyTA0dLne5MABKAVghA/7GzDnbWwc462Dm+dhcel8vTp0QCcPKaT07FRgC6RQBaIAD9x8462FkHO+tg5/gxD/12HrkoEn89314e+T0C0C0C0AIB6D921sHOOthZBzvHT8ai3Ej8tR80XQqLT21KALpFAFogAP3HzjrYWQc762Dn+Nh5sFi+/cjkSADO2rAv6vcJQLcIQAsEoP/YWQc762BnHexsr7LypNz2ck4k/h5+f1WNzyEA3SIALRCA/mNnHeysg511sLO9V+dti8Tf1UNmSlFJzS0JQLcIQAsEoP/YWQc762BnHexsZ8v+o9K6b2YkAOdvPlDr5xGAbhGAFghA/7GzDnbWwc462LnhTlRUyi+enxuJv37j19T9uQSgUwSgBQLQf+ysg511sLMOdm64YdM2RuLvuqey5HhZRZ2fSwC6RQBaIAD9x8462FkHO+tg54ZZsfOwXNZrUhB/5teVH//7mRCAbhGAFghA/7GzDnbWwc462Ln+zD195h6/qnv/zD2BZ0MAukUAWiAA/cfOOthZBzvrYOf6M8/1q4q//3x+bvBcwLMhAN0iAC0QgP5jZx3srIOddbBz/czZuD8Sf636ZMrmfUdj+joC0C0C0AIB6D921sHOOthZBzvH7nBxWfAWb1UB+K9522L+WgLQLQLQAgHoP3bWwc462FkHO8fuvozlkfi785WFwTuAxIoAdIsAtEAA+o+ddbCzDnbWwc6x+WBlfiT+vps+RfYUltTr6wlAtwhACwSg/9hZBzvrYGcd7Hx2JvZM9FUF4PgVu+r9PQhAtwhACwSg/9hZBzvrYGcd7Hxm5mFe83BvVfx1f2tZg74PAegWAWiBAPQfO+tgZx3srIOdz+y1+dsj8WdeAGJeCNIQBKBbBKAFAtB/7KyDnXWwsw52rtuW/Ueldd/MSADO3ri/wd+LAHSLALRAAPqPnXWwsw521sHOtSsrr5SfP5cdib9Hxq+x+n4EoFsEoAUC0H/srIOddbCzDnau3eOT10fi77qns4K3f7NBALpFAFogAP3HzjrYWQc762DnmhZsLZDmaZ/E37d6T5I1uwqtvycB6BYBaIEA9B8762BnHeysg52jFR4/IT8ePCNy79+LWVvi8n0JQLcIQAsEoP/YWQc762BnHewc7S/V3u3jtpdzpKIe7/ZxJgSgWwSgBQLQf+ysg511sLMOdj5l3PJdkfi7PH2K7Dp8PG7fmwB0iwC0QAD6j511sLMOdtbBzp/YebBYLu936t0+zFu/xRMB6BYBaIEA9B8762BnHeysg50leJj3Ny/lROLv/tEr4n4ZBKBbBKAFAtB/7KyDnXWwsw52Fnlh1uZI/F09ZKYcKYn/FgSgWwSgBQLQf+ysg511sLOOVN95Vd5hadFrUhB/l6ZNlMXbDzq5HALQLQLQAgHoP3bWwc462FlHKu9cXFYu1z2VFbn376kpG5xdFgHoFgFogQD0HzvrYGcd7KwjlXfuNXZ1JP5+8fxcOVFR6eyyCEC3CEALBKD/2FkHO+tgZx2puvO0tXsj8dem72TZuv+o08sjAN0iAC0QgP5jZx3srIOddaTiznsKS+T7j06NBGDGolznl0kAukUAWiAA/cfOOthZBzvrSLWdzSlffvfPBZH4+5/Xl8jJk/F5t48zIQDdIgAtEID+Y2cd7KyDnXWk2s7Ds06d8uWqwTPkcHGZyuUSgG4RgBYIQP+xsw521sHOOlJp5xU7T53ypXnaRFmwtUDtsglAtwhACwSg/9hZBzvrYGcdqbJzUckJ6fDErMi9f09PdXfKl9oQgG4RgBYIQP+xsw521sHOOlJlZ/P2blXxd+vweVLu8JQvtSEA3SIALRCA/mNnHeysg511pMLOY5blReLv8n5TZOfBYvXrQAC6RQBaIAD9x8462FkHO+sI+87bDxyTbz8yORKAH6zMT8j1IADdIgAtEID+Y2cd7KyDnXWEeeey8srgHT6q4u9/312ZsOtCALpFAFogAP3HzjrYWQc76wjzzkMy10fi7ydPZcmx0vKEXRcC0C0C0AIB6D921sHOOthZR1h3nrf5QHCqFxN/3+o9SVbnFSb0+hCAbhGAFghA/7GzDnbWwc46wrhzwdFS+eHA6ZF7//4xZ0uirxIB6BgBaIEA9B8762BnHeysI2w7m7d1u/tfiyPxd+crC6Wy0v1bvZ0NAegWAWiBAPQfO+tgZx3srCNsO4/I3hqJv3YDpsm+opJEX6UAAegWAWiBAPQfO+tgZx3srCNMO6/KOxw8368qALM27Ev0VYogAN0iAC0QgP5jZx3srIOddYRl5yOnvdXb4Mx1ib5KUQhAtwhACwSg/9hZBzvrYGcdYdjZPO+v+1vLIvH3q+Hz5ITyW72dDQHoFgFogQD0HzvrYGcd7KwjDDtnLMqNxN930xPzVm9nQwC6RQBaIAD9x8462FkHO+vwfef1e45Iqz6ZkQCcvGZ3oq9SrQhAtwhACwSg/9hZBzvrYGcdPu9cXFYuNwydHYm/vuPWJPoq1YkAdIsAtEAA+o+ddbCzDnbW4fPOf3tvZST+fvZstpScqEj0VaoTAegWAWiBAPQfO+tgZx3srMPXncev2BWJv7aPTJYt+48m+iqdEQHoFgFogQD0HzvrYGcd7KzDx523HTgm3/44+qoCcMyyvERfpbMiAN0iAC0QgP5jZx3srIOddfi2c2l5hfz8uexI/D34zspEX6WYEIBuEYAWCED/sbMOdtbBzjp82zn9g48i8Xfd01lyrLQ80VcpJgSgWwSgBQLQf+ysg511sLMOn3bOXL07En8t+2TKut3+BA8B6BYBaIEA9B8762BnHeysw5eddxQck8v7TYkE4BsLdiT6KtULAegWAWiBAPQfO+tgZx3srMOHnc3pXW7++6nn/f0lY3nw9m8+IQDdIgAtEID+Y2cd7KyDnXX4sHPvsatPPe/vqSw56snz/qojAN0iAC0QgP5jZx3srIOddST7ztXP99fKs+f9VUcAukUAWiAA/cfOOthZBzvrSOadzcmdq5/v753FOxN9lRqMAHQrVAE4fPhwad68uTRt2lTatWsn2dnZZ/z8Z555Rlq1aiXnnXeeXHzxxXL//fdLSUlJzJdHAPqPnXWwsw521pGsOx8vq5Abn5kTib8H3lnh3fP+qiMA3QpNAI4ePVoaN24sI0aMkHXr1knPnj2lWbNmkpubW+vnv/nmm0EovvXWW7J9+3aZOnWqXHTRRUEExooA9B8762BnHeysI1l3rv4+v/8+dLYUl/n3vL/qCEC3QhOA7du3l65du0Z9rE2bNpKWllbr53fv3l2uv/76qI89+OCDcu2118Z8mQSg/9hZBzvrYGcdybjze0vzIvHXpu9k2bS3KNFXyRoB6FYoArCsrEwaNWokY8eOjfp4jx49pGPHjrV+zdtvvy0XXnihLFq0KPj3rVu3BsE4ZMiQOi+ntLQ0uLFUHXl5ecENqKCgILiBxvMoLi4Obvjm13h/bw52ZudwHuycmjuvzTskrftmRgLwvcU7En6dkn1n8/c2ARgC+fn5wQ9y/vz5UR8fNGhQ8By/ujz33HPBw8bnnntu8PX33nvvGS8nPT09+LzTj4yMjOBGysHBwcHBoXm8M2a8tO8/IRJ/vx36YcKvkw+H+XubAAyBqgDMycmJ+vjAgQOldevWtX5NVlaWfOUrXwmeM7h69erg3sNvfOMbMmDAgDovh3sAw3ewMzuH6WDn1NrZPPrVI2NZJP5uHDZbiopLEr6PDztzD2BIArAhDwGb5/r99a9/jfrYG2+8IZ/5zGeksrIypsvlOYD+Y2cd7KyDnXUky85vLtwRiT9z6pet+48m9PrEm8udeQ5gSALQMC8COf0h3LZt29b5IhBzmpiHHnoo6mPmLmFzSpiKioqYLpMA9B8762BnHeysIxl2XrnzsLTsfep5fx+uzE/YdXGFAHQrNAFYdRqYkSNHBqeBMadzMaeB2bHjkze/7ty5c1QMmufzXXDBBcGLQbZt2ybTpk2TFi1ayG233RbzZRKA/mNnHeysg511JHrnQ8fK5OohMyPx1//DjxJyPVwjAN0KTQAa5kTQl1xyiTRp0iS4h2/OnDmR3+vUqZN06dIl8u/l5eXSv3//IPrMvX7m+X/dunWTw4cPx3x5BKD/2FkHO+tgZx2J3Lmi8qR0HrkoEn//9eJ8KSuP7WlLviEA3QpVAGojAP3HzjrYWQc760jkzs9M3xiJv3YDpsmewtjfvco3BKBbBKAFAtB/7KyDnXWws45E7Zy1YZ80T/sk/i79+Nf5mw+oXr42AtAtAtACAeg/dtbBzjrYWUcids47VCz/9ujUyL1/w7M2q112ohCAbhGAFghA/7GzDnbWwc46tHcuLa+Q/3x+biT+/vjaEqmsPKly2YlEALpFAFogAP3HzjrYWQc769DeuffY1ZH46/DELCk8nho/XwLQLQLQAgHoP3bWwc462FmH5s7vL82LxF+rPpnyUX6h88tMFgSgWwSgBQLQf+ysg511sLMOrZ3X7T4irfueOtnzu0t2Or28ZEMAukUAWiAA/cfOOthZBzvr0Nj5SMkJ6fTkrEj8pY1Z5eyykhUB6BYBaIEA9B8762BnHeysw/XO5gUed/9rcST+bnlurpSciO0tSsOEAHSLALRAAPqPnXWwsw521uF65+onezanftl5sNjJ5SQ7AtAtAtACAeg/dtbBzjrYWYfLnWes2xuJP3Oy5zkb98f9MnxBALpFAFogAP3HzjrYWQc763C187YDx+Ty9CkpdbLnMyEA3SIALRCA/mNnHeysg511uNj5WGm5/Mew2ZH46/rGUjl5Mvwnez4TAtAtAtACAeg/dtbBzjrYWUe8dzah1+2tZZH4+/ehs+Xox0GY6ghAtwhACwSg/9hZBzvrYGcd8d755dlbIvF3eb8psmX/0bh8X98RgG4RgBYIQP+xsw521sHOOuK587zNB4IXe1QF4LS1e+NwDcOBAHSLALRAAPqPnXWwsw521hGvnfMOFcv3H50aib+hUzfE6RqGAwHoFgFogQD0HzvrYGcd7KwjHjubEzv//LnsSPz94dVFwQmgcQoB6BYBaIEA9B8762BnHeysw3Zn86KPB99ZGYm/jk/OksJifmanIwDdIgAtEID+Y2cd7KyDnXXY7vza/O2R+GvTd7Ks35O6EXImBKBbBKAFAtB/7KyDnXWwsw6bnXO2FMhlvSZFAvCDlfkOrmE4EIBuEYAWCED/sbMOdtbBzjoaurN5T9/qL/oYPGmdo2sYDgSgWwSgBQLQf+ysg511sLOOhuxcXFYuNz4zJxJ/vx+5SCp40ccZEYBuEYAWCED/sbMOdtbBzjrqu7N50ce9by6NxN9PnsqSwuP8jM6GAHSLALRAAPqPnXWwsw521lHfnZ+fuSkSf9/pN0U27ytyfA3DgQB0iwC0QAD6j511sLMOdtZRn52nr90bib/maRODf0dsCEC3CEALBKD/2FkHO+tgZx2x7mzu6TP3+FUF4AuzNitdw3AgAN0iAC0QgP5jZx3srIOddcSyszmxs3muX1X8dXtzWfBcQMSOAHSLALRAAPqPnXWwsw521nG2nc2rezuPXBSJv589mx28Chj1QwC6RQBaIAD9x8462FkHO+s4287m/H5V8XfFgGnB+f9QfwSgWwSgBQLQf+ysg511sLOOM+08bvmuSPy16DVJFmwtSMA1DAcC0C0C0AIB6D921sHOOthZR107L889JC37ZEYC8PWc7Ym5giFBALpFAFogAP3HzjrYWQc766ht5/zDx+UHj02PxF/amFW86MMSAegWAWiBAPQfO+tgZx3srOP0nc0LPG56NjsSf7e9nCNl5ZUJvpb+IwDdIgAtEID+Y2cd7KyDnXVU37my8qTc8/qpt3nr8MQsOXSsLNFXMRQIQLcIQAsEoP/YWQc762BnHdV3fnrqhkj8Xd5vimzay9u8xQsB6BYBaIEA9B8762BnHeyso2rnMUtzI/F3adpEmbVhX6KvWqgQgG4RgBYIQP+xsw521sHOOsy+f39jfNQrfkdkb0301QodAtAtAtACAeg/dtbBzjrYWUfugSL5bt8Jkfh76D1e8esCAegWAWiBAPQfO+tgZx3s7J55xe/Nf58Tib/f8IpfZwhAtwhACwSg/9hZBzvrYGe3zCt+733z1Ct+r3l8phzkFb/OEIBuEYAWCED/sbMOdtbBzm4NrfaK31a9J8javEOJvkqhRgC6RQBaIAD9x8462FkHO7szdnleJP6ap02UQf/6gJ0dIwDdIgAtEID+Y2cd7KyDnd1YtO2gtOx96hW/L2VtYmcFBKBbBKAFAtB/7KyDnXWwc/xtP3BM/u3RqZH46zV2tZSVlbGzAgLQLQLQAgHoP3bWwc462Dm+DheXyXVPZUXi785XFsqJikp2VkIAukUAWiAA/cfOOthZBzvHjzm1y20v50Ti7z+GzZYjJZ/sys46CEC3CEALBKD/2FkHO+tg5/gwJ3V+8J2Vkfj7wWPTZOfB4sjvs7MOAtAtAtACAeg/dtbBzjrYOT6en7np1Ole+mTK8tzo072wsw4C0C0C0AIB6D921sHOOtjZ3ocr8yPxZ45Jq3fX+Bx21kEAukUAWiAA/cfOOthZBzvbWbrjkLTsc+p0L8OzNtf6eeysgwB0iwC0QAD6j511sLMOdm643IJiaTdgWiT+/vbeyuC5gLVhZx0EoFsEoAUC0H/srIOddbBzwxQWn5Abhs6OxN9v/7EgeBVwXdhZBwHoFgFogQD0HzvrYGcd7Fx/peUVUad7ue7prCAIz4SddRCAbhGAFghA/7GzDnbWwc71U1l5Uv6SsTwSf+Yh4B0Fx876deysgwB0iwC0QAD6j511sLMOdq6fxyevj8Rf676ZsmLn4Zi+jp11EIBuEYAWCED/sbMOdtbBzrF7Y8GOSPxdmjZRpq3dG/PXsrMOAtAtAtACAeg/dtbBzjrYOTYz1u0Noq8qAEflbK/X17OzDgLQLQLQAgHoP3bWwc462PnsVu48LG36To7E3+BJ6+r9PdhZBwHoFgFogQD0HzvrYGcd7Hxm5v18zfv6VsVf97eWBS8EqS921kEAukUAWiAA/cfOOthZBzvX7XBxWXCKl6r4+81LOVJyoqJB34uddRCAbhGAFghA/7GzDnbWwc61M6H365fmR+Lv+o9D0ARhQ7GzDgLQLQLQAgHoP3bWwc462Lkm8xBvt7eWReLvB49NDx4KtsHOOghAtwhACwSg/9hZBzvrYOdo5r18H/1wbST+zIs/VuXFdq6/M2FnHQSgW3EPwFGjRsXtqK/hw4dL8+bNpWnTptKuXTvJzs4+4+cfPnxYunXrJl/96leDr2nTpo1MmjQp5ssjAP3HzjrYWQc7R3t59pZI/F3Wa5LMXB/7uf7OhJ11EIBuxT0AzznnHPn0pz8dl6M+Ro8eLY0bN5YRI0bIunXrpGfPntKsWTPJzc2t9fPLysrkyiuvlJtvvlnmzZsnO3bskLlz58rKlStjvkwC0H/srIOddbDzKWOW5UXizxyjF9f+d0FDsLMOAtAtJwF4xRVXSP/+/Rt8fP/73693ALZv3166du0a9TFzj15aWlqtn//SSy/JZZddZnXDIgD9x8462FkHO38ia8M+adFrUiT+np+5Ka7fn511EIBuOQnAu+66y+p7/OEPf6hXAJp78xo1aiRjx46N+niPHj2kY8eOtX7NTTfdJHfccYf8+c9/li9/+cvyne98RwYNGiQVFbGfFoAA9B8762BnHez8yYme2z5y6kTPj4xfEzwXMJ7YWQcB6FbcA/DCCy+U7t27W32Pe++9Vz7/+c/H/Pn5+fnBD3L+/PlRHzdB16pVq1q/pnXr1sHz/u6++25ZunSpvP322/LFL35RHn300Tovp7S0NLixVB15eXnB5RYUFAQ30HgexcXFwQ3f/Brv783BzuwcziPVd964+7B8/9Gpkfj7n1GLpaS0jJ09PVzubP7eJgBDoCoAc3Jyoj4+cODAIPRq07JlS/nGN74RdY/f0KFDgxeE1CU9PT24nNOPjIyM4EbKwcHBwZGY4/V3x8sV/SZE4u+GQRPkvbGJv14cyXmYv7cJwBBoyEPA5uM33HBD1McyMzODG4T5frXhHsDwHezMzmE6UnXng0XH5WfPzInE30+HzZaCI+42SNWdtQ/uAXQrFAFomBeBmIeOq2vbtm2dLwLp1auXXHLJJVJZWRn52LPPPisXXXRRzJfJcwD9x8462FlHKu5cWl4hv/vngkj8XT1kpuw9UuL0MlNx50RwuTPPAQxRAFadBmbkyJHBaWDuv//+4DQw5vQuRufOnaNicOfOnfLZz35W7rvvPtm4caNMnDgxeDGIedg4VgSg/9hZBzvrSLWdT3+XD/P8v837jjq/3FTbOVEIQLdCE4CGORG0uVea0a6sAAAgAElEQVSvSZMmwYmg58yZE/m9Tp06SZcuXaI+3zxn8Ec/+lHwYhBzShheBZx62FkHO+tIpZ3NK3v7jV8Tib/WfTNlWe4hlctOpZ0TiQB0K1QBqI0A9B8762BnHam087BpG528y0csUmnnRCIA3XIagOY5eQcOHHB5EQlFAPqPnXWws45U2fnVedui3uXj/aV5qpefKjsnGgHoltMAvOCCC2Tr1q0uLyKhCED/sbMOdtaRCjuf/hZvr8zdpn4dUmHnZEAAuuU0AM2LLAjAhuEPGB3srIOddYR95+lr9wYP91bF39NTNyTkeoR952RBALrlPAC3bdP/rzMtBKD/2FkHO+sI884LtxZIqz6ZkfjrOy7+b/EWqzDvnEwIQLfiGoA/+clP5Lrrrosc5uTMV111VdTHwoQA9B8762BnHWHdec2uQrm835RI/P0lY3lwCphECevOyYYAdCuuAdi/f/+ow5yOxbwbR/WPhQkB6D921sHOOsK489b9R6XdgGmR+Ovy6iI5UVF59i90KIw7JyMC0C2eA2iBAPQfO+tgZx1h2zn/8PHgnT2q4u+/X5wvx8tiP1erK2HbOVkRgG4RgBYIQP+xsw521hGmnQ8eK5Prn86KxN+Nz8yRwuPJ8b8rTDsnMwLQLQLQAgHoP3bWwc46wrLzkZITcstzcyPx1/HJWbKvyO37+9ZHWHZOdgSgW04DcPDgwXL48GGXF5FQBKD/2FkHO+sIw87FZeXBQ71V8ffDgdNl58HiRF+tKGHY2QcEoFu8FZwFAtB/7KyDnXX4vnPJiQq5Y8TCSPx9/9GpsmlvUaKvVg2+7+wLAtAtAtACAeg/dtbBzjp83tm8svePry2OxN/l6VOC078kI5939gkB6BYBaIEA9B8762BnHb7uXFF5Urq/tSwSf20fmSxLdxxM9NWqk687+4YAdIsAtEAA+o+ddbCzDh93Nid0/uu7KyPx17JPpszffCDRV+uMfNzZRwSgWwSgBQLQf+ysg511+LazeSu39A8+isRfi16TZOb6vYm+Wmfl286+IgDdinsAptL/IQhA/7GzDnbW4dvOT0xeH4m/S9MmysRVuxN9lWLi286+IgDdinsAmrd/+973viedO3eWp59+WmbMmCEHDiT33fkNRQD6j511sLMOn3Z+YdbmSPyZ472leYm+SjHzaWefEYBuxT0AzznnnMjx6U9/OnJ8/etfl5tvvll69+4t77zzjmzcuDG4+99nBKD/2FkHO+vwZeeRc7dFxd/rOdsTfZXqxZedfUcAuhX3ADx27JgsWrRIXnnlFbn//vvlhhtukK985Ss1gtAczZo1k6uuukruueceeemllyQnJyfeV8cpAtB/7KyDnXX4sPPrC3ZExd/Ls7ck+irVmw87hwEB6Jbai0D2798fRODFF18sd9xxh7Rt21YaNWoUdY+h+XefEID+Y2cd7Kwj2XfOWJQbFX9Dp21M9FVqkGTfOSwIQLdUXwVsIu/HP/5x5N+Li4tl3rx58txzz8nvf/97+e53v6t5dawRgP5jZx3srCOZd353yU5pnnYq/h6fvN7bpwEl885hQgC6ldAA9B0B6D921sHOOpJ157HL86Lib+DEtd7Gn5GsO4cNAegWAWiBAPQfO+tgZx3JuPP4FbuCU7xUxV//Dz/yOv6MZNw5jAhAtwhACwSg/9hZBzvrSLadzXn9Lus1KRJ/fcet8T7+jGTbOawIQLcIQAsEoP/YWQc760imnad8tCd4Z4+q+Esbszp427cwSKadw4wAdCvuAThw4MDgB7ZlS82X9hOAseMPGB3srIOddSTLzjPW7ZVv9T4Vf397b2Vo4s9Ilp3DjgB0y8mJoKuf5+/KK6+UP/zhD8G7gpjfM+f9CwsC0H/srIOddSTDzrM27JOWvTMj8ffA6BVSEaL4M5Jh51RAALoV9wDs3r27dOjQQS688MI63xXka1/7mtxyyy2Snp4uH3zwgezatSveV0MFAeg/dtbBzjoSvXOWib8+p+LvLxnLQxd/RqJ3ThUEoFtOnwO4bds2GTdunPTv319uvfVWufTSS+uMwi9/+cty0003ubw6cUcA+o+ddbCzjkTuPHP93qh7/rq9uUzKKyrVr4cGbs86CEC3VF8EYhQVFcncuXPlhRdekD/96U/ywx/+UM4///xIEPqEAPQfO+tgZx2J2nn62ujn/Jn4OxHS+DO4PesgAN1SD8DaVFZWyvr162X06NGJvir1QgD6j511sLOOROw89aM9UfF3X8by0N7zV4Xbsw4C0K2kCEBfEYD+Y2cd7KxDe+fJa3ZHneqlx9vhjz+D27MOAtCtuAegGbOkpMTqe5iv9+GHQgD6j511sLMOzZ0nrY4+yXMYX+1bF27POghAt+IegOZ5fHfffbfV9zCnjWnUqFGcrpE7BKD/2FkHO+vQ2vnDlflR8fe/765MmfgzuD3rIADdcnIewLvuusvqe5gA9OEFIQSg/9hZBzvr0Nj59Pf2DdtJnmPB7VkHAeiWkwBs2bJlEIENPb71rW8RgPwBo4KddbCzDtc7j12eFxV/aWNWpVz8GdyedRCAbjkJwHgcBCB/wGhgZx3srMPlzu8s2SnNq8Vf77HheW/f+uL2rIMAdCvuATh79uy4HcmOAPQfO+tgZx2udh6Vsz0SfuboO26NnDyZmvFncHvWQQC6xWlgLBCA/mNnHeysw8XOL83eEhV/j364NqXjz+D2rIMAdIsAtEAA+o+ddbCzjnjubCJv2LSNUfH39NQNKR9/BrdnHQSgWwSgBQLQf+ysg511xGtnE3mDJq2Lir8XZm2O07X0H7dnHQSgWwSgBQLQf+ysg511xGNn88IO8xy/6vE3cu62OF5L/3F71kEAukUAWiAA/cfOOthZh+3O5mTO5qTOVeFnXvWbsSg3ztfSf9yedRCAbhGAFghA/7GzDnbWYbPziYpK6f7Wskj8mXf6MOf9Q03cnnUQgG4RgBYIQP+xsw521tHQnUvLK+RPo5ZE4u9bvSfJ5DW7HV1L/3F71kEAukUAWiAA/cfOOthZR0N2PlpaLrePWBCJv1Z9MmXW+n0Or6X/uD3rIADdIgAtEID+Y2cd7KyjvjsfOlYmv3hhXiT+2j4yWeZvPuD4WvqP27MOAtAtAtACAeg/dtbBzjrqs/PuwuNyw9DZkfj7Xv+psiz3kMK19B+3Zx0EoFsEoAUC0H/srIOddcS687YDx+TqITMj8ffDgdNlw54ipWvpP27POghAtwhACwSg/9hZBzvriGXnj/IL5QePTYvEX8cnZ8nOg8WK19J/3J51EIBuEYAWCED/sbMOdtZxtp0XbTsol/ebEom/G5+ZI/uOlChfS/9xe9ZBALpFAFogAP3HzjrYWceZdp65fm/wCt+q+Lt1+DwpLObn0RDcnnUQgG4RgBYIQP+xsw521lHXzuNX7JIWvSZF4q/zyEVSXFaeoGvpP27POghAtwhACwSg/9hZBzvrqG3n1+ZvD97SrSr+zLt9lJVXJvBa+o/bsw4C0C0C0AIB6D921sHOOqrvfPLkSXli8vpI+Jmj19jVwfv9wg63Zx0EoFsEoAUC0H/srIOddVTtXFxSKg++szIq/p6csj6IQtjj9qyDAHSLALRAAPqPnXWwsw6z7ztjxsvvX1kYCT/z8O+onO2Jvmqhwu1ZBwHoFgFogQD0HzvrYGcdew4fkw4DJkTir2WfTJm0eneir1bocHvWQQC6RQBaIAD9x8462Nm93IJi6fTkrEj8XZ4+RRZuLUj01Qolbs86CEC3CEALBKD/2FkHO7u1Zpd5d4/pkfhrP2i6rN+Tun+xucbtWQcB6BYBaIEA9B8762Bnd+ZuOiDffmTyqfjrP0F27E/dv9Q0cHvWQQC6RQBaIAD9x8462NkNc4Lnb/U+dYLn/xo+T956j51d4/asgwB0iwC0QAD6j511sHN8mdO5vDBrc9RpXv40aokUFZewswJuzzoIQLcIQAsEoP/YWQc7x8+Jikp56L1VNU7wXP7xx9lZBzvrIADdClUADh8+XJo3by5NmzaVdu3aSXZ2dkxf9/bbbwc3hF/+8pf1ujwC0H/srIOd4+NIyQm5s9o5/szxYtaWyAme2VkHO+sgAN0KTQCOHj1aGjduLCNGjJB169ZJz549pVmzZpKbm3vGr9uxY4d8/etflw4dOhCAKYiddbCzvfzDx+XGZ+ZEnePvw5X5UZ/DzjrYWQcB6FZoArB9+/bStWvXqI+1adNG0tLS6vyaiooKueaaa+SVV16RLl26EIApiJ11sLMdc5qXHw48dZqXf3t0qizefrDG57GzDnbWQQC6FYoALCsrk0aNGsnYsWOjPt6jRw/p2LFjnV/Xr18/+dWvfhX8cywBWFpaGtxYqo68vLzgBlRQUBDcQON5FBcXf/Kenh//Gu/vzcHO7OzPMe2jfGlb7TQvHZ6YKZv2HGbnBB7s7P/O5u9tAjAE8vPzgx/k/Pnzoz4+aNAgadWqVa1fM2/evOCh3wMHDgT/3iWGAExPTw8u5/QjIyMjuJFycHBwxPP468sfSPOHT721208GTpA330v89eLg8P0wf28TgCFQFYA5OTlRHx84cKC0bt26xucXFRUFLxbJzMyMfCyWAOQewPAd7MzOyXiUlJbJgA/XRL3Yo+vrS+RocQk7J8HBzv7vzD2AIQnA+j4EvGLFiuAHb76m6jjnnHOCw/zzli1bYrpcngPoP3bWwc6xO1ZaLn98bUlU/A3OXCeVlSfP+rXsrIOddbjcmecAhiQADfMikHvvvTfqY23btq31RSAlJSWyZs2aqMPc+3f99dcH/2yCMhYEoP/YWQc7x2bXaa/0vazXJHljwY6Yv56ddbCzDgLQrdAEYNVpYEaOHBmcBub+++8PTgNjTvNidO7c+YyvCO7Cq4BTEjvrYOezW7rjkPzgsWmR+Ls8fYpkb9pfr+/BzjrYWQcB6FZoAtAwJ4K+5JJLpEmTJsGJoOfMmRP5vU6dOgWRVxcCMDWxsw52PrOxy/OkZe/MSPx1enKWbN53tN7fh511sLMOAtCtUAWgNgLQf+ysg51rZ57X9+SU9VHP9/vtPxbI4eLYnoZyOnbWwc46CEC3CEALBKD/2FkHO9dUXFYu97y+NCr+0sasDt7rt6HYWQc76yAA3SIALRCA/mNnHewcbXfhcbn579mR8Ls0baK8Om9b5D19G4qddbCzDgLQLQLQAgHoP3bWwc6nLMs9JFdWe1u3y/tNkawN++LyvdlZBzvrIADdIgAtEID+Y2cd7PyJ0Ytzo17s0eGJWbJpb1Hcvj8762BnHQSgWwSgBQLQf+ysI9V3Ns/r6zsu+p09bns5Rw4ea9iLPeq8nBTfWQs76yAA3SIALRCA/mNnHam884GjpfKbj2Ovevylf/CR1Ys96pLKO2tiZx0EoFsEoAUC0H/srCNVd16dVyg/HjwjEn7m4d93lux0dnmpurM2dtZBALpFAFogAP3HzjpScedxy3dJqz6nnu/XftB0WZ57yOllpuLOicDOOghAtwhACwSg/9hZRyrtXF5RKY9NWBv1kO+tw+fJviMlzi87lXZOJHbWQQC6RQBaIAD9x846UmXnQ8fK5I4RC6Pi7+H3V0lpeYXK5afKzonGzjoIQLcIQAsEoP/YWUcq7Lxy52G5esjMSPi16DVJ3liww/rkzvWRCjsnA3bWQQC6RQBaIAD9x846wryzCby3Fkaf3+8Hj02TRdsOql+XMO+cTNhZBwHoFgFogQD0HzvrCOvOx8sq5MF3VtZ4vt+eQvfP96tNWHdONuysgwB0iwC0QAD6j511hHHnHQXH5GfPZtc4v19ZefzP7xerMO6cjNhZBwHoFgFogQD0HzvrCNvO09fulcvTp0TCr+0jk+WDlfmJvlqh2zlZsbMOAtAtAtACAeg/dtYRlp0rKk/Kk1PWR93rd93TWbIxju/nayMsOyc7dtZBALpFAFogAP3HzjrCsHPB0VK5fcSCqPi7982lUlSSPP+bwrCzD9hZBwHoFgFogQD0Hzvr8H3nBVsLgnfyqAq/y3pNkhHZW1VP8RIL33f2BTvrIADdIgAtEID+Y2cdvu5sHvL9+4xNcmnaqXv9rhw4PSGneImFrzv7hp11EIBuEYAWCED/sbMOH3feV1RS4yHf3/1zQfDxZOXjzj5iZx0EoFsEoAUC0H/srMO3nedtPiA/eOzUQ77mHkBzT6C5RzCZ+bazr9hZBwHoFgFogQD0Hzvr8GXn8opKGTp1gzSv9pCvee6feQ6gD3zZ2XfsrIMAdIsAtEAA+o+ddfiws3n3jt+8nBP1kG/nkYuCV//6woedw4CddRCAbhGAFghA/7GzjmTfOWvDPrliwLSoV/kOz9oslUn+kO/pkn3nsGBnHQSgWwSgBQLQf+ysI1l3LjlRIf0//CjqXr+rBs+QJduT81W+Z5OsO4cNO+sgAN0iAC0QgP5jZx3JuLN5944bn5kTFX93/2uxHDpWluir1mDJuHMYsbMOAtAtAtACAeg/dtaRTDubkzePytkurfpkRsKv5cf//K9525LuxM71lUw7hxk76yAA3SIALRCA/mNnHcmys3lBh7mXr/q9fj8dNkfW7wnHXwLJsnPYsbMOAtAtAtACAeg/dtaRDDvP3rg/6tx+5kj/4KPgeYBhkQw7pwJ21kEAukUAWiAA/cfOOhK5c2l5hTz64dqo8PvBY9Nk1vp96tfFNW7POthZBwHoFgFogQD0HzvrSNTO63YfqfFCjy6vLpL9Rf6c268+uD3rYGcdBKBbBKAFAtB/7KxDe2fzlm3mPH7f6j0p6oUer4bghR5nwu1ZBzvrIADdIgAtEID+Y2cdmjtvO3BMbh0+L+peP3MvYFhe6HEm3J51sLMOAtAtAtACAeg/dtahsbO5Z+/1nO3Spu/kSPhdmjZRHp+8PngeYCrg9qyDnXUQgG4RgBYIQP+xsw7XO+8uPC53vrIw6l6/jk/OkqU7/HxHj4bi9qyDnXUQgG4RgBYIQP+xsw5XO5t7/cYsy5PL06dExV/fcWukuKw8rpflA27POthZBwHoFgFogQD0HzvrcLGzeSXvPa8vjQq/Hw2aIXM27o/bZfiG27MOdtZBALpFAFogAP3HzjriuXPVvX7/9ujUqPi7f/QKKSxO7Z8jt2cd7KyDAHSLALRAAPqPnXXEa+f8w8eD8/hVD78rBkyTyWt2x+ma+o3bsw521kEAukUAWiAA/cfOOmx3rqw8KW8u3CHf6Rf9XL+/ZCwP3t8Xn+D2rIOddRCAbhGAFghA/7GzDpuddxQck//3j5yo8PvhwOkybe1eB9fUb9yedbCzDgLQLQLQAgHoP3bW0ZCdzbt5jMjeKq37ZkbF30PvrZLC4/y8asPtWQc76yAA3SIALRCA/mNnHfXdecOeIvnVae/mcfWQmZK9KXVf4RsLbs862FkHAegWAWiBAPQfO+uIdefjZRXBO3e06DUpKv7SP/hIjpWm3nn96ovbsw521kEAukUAWiAA/cfOOmLZOWvDPrn2iZlR4XfdU1myeHtqvZuHDW7POthZBwHoFgFogQD0HzvrONPO+46USPe3lkWFX8vemTJs2kYpOZEa7+EbL9yedbCzDgLQLQLQAgHoP3bWUdvO5tQubyzYUeNt3G57OUc27zuawGvrL27POthZBwHoFgFogQD0HzvrOH3ndbuP1HiRx/cfnSrvLc0L3ukDDcPtWQc76yAA3SIALRCA/mNnHVU7Hyw6LgMnrpXLTnuRx/++u1IOHitL9NX0HrdnHeysgwB0iwC0QAD6j511lJWVSZ8RH8iVj02LfpHH01mSs6Ug0VcvNLg962BnHQSgWwSgBQLQf+zs3kf5hfJfpz3c26pPpjw7fZOUlvMij3ji9qyDnXUQgG4RgBYIQP+xszuHi8uk77g1cmnaxKj4+5/Xl8jOg8WJvnqhxO1ZBzvrIADdIgAtEID+Y+f4M2/hlrEoN3hRR9T796ZPkJlrdyf66oUat2cd7KyDAHSLALRAAPqPneNrWe4h+c/n50aFX9tHJssLMzfK+2PZ2TVuzzrYWQcB6BYBaIEA9B87x4d5SPe+jOVR4WeOHm8vlz2FJeyshJ11sLMOAtAtAtACAeg/drZTVHIieO/eln0yo8LvxmfmyIKtp17dy8462FkHO+sgAN0iAC0QgP5j54Ypr6iUNxfukHYDok/rYv7dvLuH+f3q2FkHO+tgZx0EoFsEoAUC0H/sXH+zN+6X/xg2u8Z79w7JXC9HSmrfkZ11sLMOdtZBALpFAFogAP3HzrHbuLdIfj9yUY3n+XV/a9lZT+vCzjrYWQc76yAA3SIALRCA/mPns8s7VBy8Vdvp5/P75QvzZOmOgzF9D3bWwc462FkHAegWAWiBAPQfO9et4GipPPrh2uDh3erhd/WQmTJ+xS45efJkzN+LnXWwsw521kEAukUAWiAA/cfONR0tLQ/epu07/aZEhd9306fIi1lbpORE/d++jZ11sLMOdtZBALpFAFogAP3HzqeY9+V9dd62Gq/sbd03MzjVS2FxwzdiZx3srIOddRCAbhGAFghA/7HzJ2/dNmZZnlzz+Myo8Lus1yTpPXa17D1SYn0Z7KyDnXWwsw4C0K1QBeDw4cOlefPm0rRpU2nXrp1kZ2fX+bn//Oc/5dprr5XPf/7zwXHDDTfIokWL6nV5BKD/UnlnE37jlu+S657KqvWVvdsOHIvbZaXyzprYWQc76yAA3QpNAI4ePVoaN24sI0aMkHXr1knPnj2lWbNmkpubW+vn33777UEwrlixQtavXy933XWXXHjhhbJr166YL5MA9F8q7mzCz7yI47qna4bfna8slDW7CuN+mam4cyKwsw521kEAuhWaAGzfvr107do16mNt2rSRtLS0mL6+oqJCLrjgAhk1alTMl0kA+i+Vdj5T+P3m5RzJ2VJw9m/SQKm0cyKxsw521kEAuhWKACwrK5NGjRrJ2LFjoz7eo0cP6dixY0zfo6ioSM477zyZMGFCnZ9TWloa3Fiqjry8vOAGVFBQENxA43kUFxcHN3zza7y/N0dq7VxSWiZjlubW+lDvf784T7I37A3+P8TO/h/szM5hOlzubP7eJgBDID8/P/hBzp8/P+rjgwYNklatWsX0Pbp16yYtWrSQkpK6n/Cenp4eXM7pR0ZGRnAj5eBIpmPM2PHSZ8QH0r7/hBrhd93ACfLkqA9k3LjEX08ODg4O7cP8vU0AhkBVAObk5ER9fODAgdK6deuzfv0TTzwhX/jCF2TVqlVn/DzuAQzfEcadi4pL5NW5W+TqITNqhN9/DZ8ns9fvcX6PXyrsnIwHO7NzmA7uAXQrFAFo8xDwU089Fbz4Y8mSJfW+XJ4D6L8w7Vx4/IS8MGtzjfP4BeH34nyZu+lAvd69I57CtHMyY2cd7KzD5c48BzAkAWiYF4Hce++9UR9r27btGV8E8uSTT8rnPvc5WbBgQYMukwD0Xxh23ldUIoMz19V45w5z/H7kIlm4tSBh4VclDDv7gJ11sLMOAtCt0ARg1WlgRo4cGZwG5v777w9OA7Njx47g9zt37hwVg+Zh3yZNmsj7778ve/bsiRxHjx6N+TIJQP/5vPP2A8eCEzW37BP9Xr2Xpn1yHr+P8uN/OpeG8nlnn7CzDnbWQQC6FZoANMx5/S655JIg7MyJoOfMmRP5vU6dOkmXLl0i/24+r7YXdJgXesSKAPSfbzube/LM6Vr++NoSaZ4WfW9fy96ZkjZmdRCGyca3nX3FzjrYWQcB6FaoAlAbAeg/X3Y279P73tI8uenZ7BoP8377kckyeNK6uLxlmyu+7Ow7dtbBzjoIQLcIQAsEoP+SfeeCo6Xy9xmb5MqB02uE348GzZAXs7ZIYXFyXvfqkn3nsGBnHeysgwB0iwC0QAD6L1l33rCnSNLGrJJWpz2/zxy/eH5u8I4eJyoqE301Y5asO4cNO+tgZx0EoFsEoAUC0H/JtLN5mNeE3a9fml8j+swLO7q+sVSWbD+Y8Ff0NkQy7Rxm7KyDnXUQgG4RgBYIQP8lw847DxbLkMz1tZ6/z5zaZcCEtcHn+CwZdk4F7KyDnXUQgG4RgBYIQP8laueKypMyfe1e6fLqohqv5jXHvw+dLa/N3y5FJeH4+XN71sHOOthZBwHoFgFogQD0n/bO+YePy3MzNsnVQ2bWiL5v9Z4k92UsT4oTN8cbt2cd7KyDnXUQgG4RgBYIQP9p7FxyokI+WJkvd76ysNZ7+0wMmrdw219U6uw6JBq3Zx3srIOddRCAbhGAFghA/7na2dyDtzqvUPqOWyPfTa/5Fm0mBP/w6iKZsW5v8HBw2HF71sHOOthZBwHoFgFogQD0X7x3NuftG5G9VW58Zk6N6DPHtU/MlGenb5K8Q36/qKO+uD3rYGcd7KyDAHSLALRAAPovHjsfLS2Xscvzghd0tOg1qUb0te6bKQ+MXhG8hVtlCtzbVxtuzzrYWQc76yAA3SIALRCA/mvozuacfVM+2iPd3loWBF5t9/bdOnyeZCzKDc0reW1we9bBzjrYWQcB6BYBaIEA9F99djbP1Zu76YD87b2Vcnktz+szx48Hz5DBmetk876jCtfeH9yedbCzDnbWQQC6RQBaIAD9d7adzdutZW/aL73HrpYfPFbz/XjNccWAacGLPRZvP5iyD/GeDbdnHeysg511EIBuEYAWCED/1bbz8bJPHt594J0Vtb6C1xzffmRy8Ly+rA37vHpP3kTh9qyDnXWwsw4C0C0C0AIB6L+qnQ8WFQfvw2veb7dN38m1Rl/LPpny51FLZOKq3UEkInbcnnWwsw521kEAukUAWiAA/WXO02eep/eP2ZvlPwZ/GLwLR23RZ96L9y8Zy2XS6t1yrLQ80VfbW9yedbCzDnbWQQC6RQBaIAD9Yu61m7V+nzwyfk1wPr7agq/qOX0Pv79KZm3YF7zaF/a4PetgZx3srIMAdIsAtELyaWIAAA4WSURBVEAAJjdzL9+2A8fktfnbg3P0tepT++lazHHNkBnS/8OPZMHWgpR4Zw5t3J51sLMOdtZBALpFAFogAJNP/uHj8t7SvOAFHFcNnlFn8JmHfG8fsUBeztok/3h7vJSVlSX6qocat2cd7KyDnXUQgG4RgBYIwMQ7cLRUPlyZL2ljVkunJ2fVGXzm+NGgGR9/3qrgFb5H/+/5fOysg511sLMOdtZBALpFAFogAHWZh3S37j8q7y7ZGTxH79+Hzj5j8Jl36LjzlYXyYtYWWZt/JPj607GzDnbWwc462FkHAegWAWiBAHSr5ERFcHJlE3B/fG1J8OKMMwWfeVj3Ny/nyDPTN8qibQdjegEHO+tgZx3srIOddRCAbhGAFgjA+Ckrr5Q1uwrl7UW50mfcavnFC/PqPDVL1dGi1yT5xfNzZUjmepmzcb8Ul9X/NC2ptnOisLMOdtbBzjoIQLcIQAsEYMOYe+ZW5R2WNxfuCJ67d8tzc6Vl77pfoVt1fK//VLnrX4vlhVmbg1frxuNkzGHeOZmwsw521sHOOghAtwhACwTgmZl79TbsKZIJq/Jl6LSNwbtsXP90llzW68z37FUd1338uX99d6WMXpwrm/cVOXmf3TDs7AN21sHOOthZBwHoFgFogQD85IUZ5pW4S3cckrHL84LQu/fNpXLD0NnBQ7SxhF7ztIlBGPZ4e7mMyN4a3Lt3pETnf7cvO/uOnXWwsw521kEAukUAWkiVADTPrTOvvp276UDwsO3gSevknteXys+ezZZvP1L7++bWdZiHem98Zo48MHqFjJy7LXixxtEEvsVaMu0cZuysg511sLMOAtAtAtCCzwFo7rkrKjkhOw8Wy8qdh2XGur1B3A2duiF42NWcPuU/hs2Wy9On1CvwTg898z66z8/cJJPX7Akisryi0sn/nobiD3Id7KyDnXWwsw4C0C0C0ILrABw7brwcO14anA7F3EtWWHxCCo6Wyr4jJcE7Xph427i3SJbnHpL5mw/ItLV7ZfyKXZKxKDd4KPXvMzYFr5A1L7Qw99jd9nKO/HTYHLly4PSzvsI2lsM8xGtOvtx55CLpO25NcJlTP0rO0KsLf5DrYGcd7KyDnXUQgG4RgBZc3YDM8+HM8+JsA832MO+d2/HjwDPn1jP35JmHft9YsEOyN+2X3IJibyLvTPiDXAc762BnHeysgwB0iwC04OoGZF796jLqzHvk3vRsdvBeuN3fWhbcezds2sbgnsNZG/bJut1H5NCxslrfOSNs+INcBzvrYGcd7KyDAHSLALTg6gbU7c1l8p/PZ0unxybIf784T377jwXBc/K6vLpI/vjaYvmf15cEr7S9L2O5/O29lZL+wUfyxOT1wfnxzAsrzGlTzPvjmuf15WwpCE6wbB4yjsd588KGP8h1sLMOdtbBzjoIQLcIQAs+vwgEn2B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CA/mNnHeysg511sLMOAtAtAtACAeg/dtbBzjrYWQc76yAA3SIALRQWFgY3oLy8vOBGFM+joKBAMjIygl/j/b052Jmdw3mwMzuH6XC5s/l72/z9bf4eT1UEoIWqGxAHBwcHBweHf4f5ezxVEYAWKisrgxuP+S8IV/914uLeRQ52ZudwHuzMzmE6XO5s/t4239f8PZ6qCMAkZW6g5oZvfoU77KyDnXWwsw521sHObhGASYobvg521sHOOthZBzvrYGe3CMAkxQ1fBzvrYGcd7KyDnXWws1sEYJIqLS2V9PT04Fe4w8462FkHO+tgZx3s7BYBCAAAkGIIQAAAgBRDAAIAAKQYAhAAACDFEIAAAAAphgBMkOHDh0vz5s2ladOm0q5dO8nOzj7j57///vvStm1badKkSfDr2LFjla6p/+qz9T//+U+59tpr5fOf/3xw3HDDDbJo0SLFa+uv+t6mq7z99tvBqR5++ctfOr6G4VDfnQ8fPizdunWTr371q8HXtGnTRiZNmqR0bf1V352feeYZadWqlZx33nly8cUXy/333y8lJSVK19ZPc+bMkVtuuUUuuuii4M+AcePGnfVrZs+eHfw8zM/l0ksvlZdeeknhmoYTAZgAo0ePlsaNG8uIESNk3bp10rNnT2nWrJnk5ubW+vk5OTnSqFEjGTx4sKxfvz749dxzz5WFCxcqX3P/1Hfr22+/PfiDf8WKFcHWd911l1x44YWya9cu5Wvul/ruXGXHjh3y9a9/XTp06EAAxqC+O5eVlcmVV14pN998s8ybNy/Ye+7cubJy5Urla+6X+u785ptvBkHy1ltvyfbt22Xq1KlB1JgIRN0yMzOlT58+MmbMmJgCcNu2bXL++ecHPw/zczE/H/NzMneQoP4IwARo3769dO3aNepj5r/K09LSav382267TX72s59FfezGG2+U3/72t86uY1jUd+vTVVRUyAUXXCCjRo1ycfVCoyE7m22vueYaeeWVV6RLly4EYAzqu7O5d+Syyy6TEydOaFy90Kjvzt27d5frr78+6mMPPvhg8GgCYhNLAD700EPBz6G6e+65R6666iqXVy20CEBl5r/Izb15pz+E26NHD+nYsWOtX/ONb3xDhg0bFvUx8+/f/OY3nV3PMGjI1qcrKioKHtKZMGGCi6sYCg3duV+/fvKrX/0q+GcC8OwasvNNN90kd9xxh/z5z3+WL3/5y/Kd73xHBg0aFMQ3ateQnc3TGMwjBVVPF9m6dWsQKkOGDHF+fcMilgA0jxSYn0N15udkHhHjP3LqjwBUlp+fH9zQ58+fH/Vx84eyef5Ibcxd3OahherMv5vnA6JuDdn6dOa5Uy1atOC5PGfQkJ3Nw5Hmod8DBw4E/04Anl1Ddm7dunXw0OTdd98tS5cuDULli1/8ojz66KMaV9lLDf1z47nnngv+rDYxYr7+3nvvdX1VQyWWAGzZsmXwc6jO/JzM1+7evdvl1QslAlBZ1R8u5nl91Q0cODD4w7o25g+VjIyMqI9VPecEdWvI1tU98cQT8oUvfEFWrVrl6iqGQn13NveqmifXm+f/VCEAz64ht2fzF6Z5BKH6PX5Dhw4NXhCC2jVk56ysLPnKV74SPCdt9erVwb1SZvcBAwZoXOVQiDUAzXPgqzP/MWm+ds+ePS6vXigRgMp4CFiPzUPATz31VPCQzpIlS1xexVCo787mBTbmD2zzNVXHOeecExzmn7ds2aJ11b3SkNuz+bh5JXt1JrzN/ub7oaaG7Gye6/fXv/416mNvvPGGfOYzn5HKykpn1zVMeAhYHwGYAOYJxqc/PGBO7XKmF4GY5/JUZ14UwotAzq6+WxtPPvmkfO5zn5MFCxa4vnqhUZ+dzcPpa9asiTrMvX/mSfTmnwmTutX39tyrVy+55JJLoiLk2WefDV6hirrVd2dzWhLzAoXqzKM25vnDPN8yNrG+CMT8HKozL9bhRSANQwAmQNUpBkaOHBm8lN2cKsCcYsCcosHo3Llz1B805jkO5r9IH3/88eDUJOZXTgMTm/pubR72Nc+tNKcVMA8pVB1Hjx5N1P8EL9R359PxEHBs6rvzzp075bOf/azcd999snHjRpk4cWLwYhDzcCbqVt+d09PTg7MFmOdYmlOVTJs2LXjusPmPd9TN/LlqHhGoelTAPLJl/rnqdDtmY7N1larTwDzwwAPBz8X8fDgNTMMRgAlizjVn/svcxIb5r0dzQswqnTp1Cv5CrO69994Lnn9ibuzm1WXmvEmITX22Np9n/iA6/TB/wOPM6nubro4AjF19dzbPZfvRj34UPGfYnBKGVwHHpj47l5eXS//+/YPoM/f6maftmBeQmZNwo27muZO1/Xlbta351WxdnTkR9BVXXBH8XMxziTkRdMMRgAAAACmGAAQAAEgxBCAAAECKIQABAABSDAEIAACQYghAAACAFEMAAgAApBgCEAAAIMUQgAAAACmGAAQAAEgxBCAAAECKIQABAABSDAEIAKc5dOiQDB48OHjT+S984Qty3nnnycUXXyw33nijTJ06NdFXDwCsEYAAUM3OnTvlm9/8pnzqU5+SVq1ayW9+8xv59a9/Lddcc4189rOflffffz/RVxEArBGAAFBNly5dgvh78cUXa/xeZWWllJeXJ+BaAUB8EYAAUM2VV14ZBOCGDRsSfVUAwBkCEACq6d+/fxCA559/vvz85z8P7hEcMGBAoq8WAMQVAQgA1VRUVMh9990n55xzThCC5rjzzjsTfbUAIK4IQAD4P7m5ucFDwOaYNm2aHD58ONFXCQCcIAAB4P/8+Mc/li996UtSWFiY6KsCAE4RgADwsby8vODh3uuuuy7RVwUAnCMAAUA+efjXBKA519+qVatq/P7ixYuluLg4AdcMAOKPAASA/9OhQ4cgAhs1aiQdO3aU3/3ud/LTn/5UmjdvLs2aNQvOAwgAYUAAAsD/Mc/9e/jhh6Vt27bB2781adJEvva1rwUROHz48ERfPQCIGwIQAAAgxRCAAAAAKYYABAAASDEEIAAAQIohAAEAAFIMAQgAAJBiCEAAAIAUQwACAACkmP8PFz5U9/poRDMAAAAASUVORK5CYII=">
                <a:extLst>
                  <a:ext uri="{FF2B5EF4-FFF2-40B4-BE49-F238E27FC236}">
                    <a16:creationId xmlns:a16="http://schemas.microsoft.com/office/drawing/2014/main" id="{60D27A16-0D9C-D04E-ADF4-F0643B3D9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232" y="4904743"/>
                <a:ext cx="4386519" cy="35274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/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𝑃𝑎𝑡h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256AD69-5168-9E45-A767-BA81F907B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888" y="4553460"/>
                  <a:ext cx="99052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36C4C93-1CC3-FF43-ADBA-E978A071C09C}"/>
              </a:ext>
            </a:extLst>
          </p:cNvPr>
          <p:cNvSpPr txBox="1"/>
          <p:nvPr/>
        </p:nvSpPr>
        <p:spPr>
          <a:xfrm>
            <a:off x="371022" y="3387252"/>
            <a:ext cx="4359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</a:t>
            </a:r>
            <a:r>
              <a:rPr lang="en-US" sz="2200" dirty="0"/>
              <a:t>: Is there a state function that corresponds to this work?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/>
              <p:nvPr/>
            </p:nvSpPr>
            <p:spPr>
              <a:xfrm>
                <a:off x="8408356" y="1281434"/>
                <a:ext cx="378364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different</a:t>
                </a:r>
                <a:r>
                  <a:rPr lang="en-US" sz="2200" dirty="0"/>
                  <a:t> for the two paths,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/>
                  <a:t>path-dependent</a:t>
                </a:r>
                <a:r>
                  <a:rPr lang="en-US" sz="2200" dirty="0"/>
                  <a:t> and there’s no point in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200" dirty="0"/>
                  <a:t> is the </a:t>
                </a:r>
                <a:r>
                  <a:rPr lang="en-US" sz="2200" b="1" dirty="0"/>
                  <a:t>same</a:t>
                </a:r>
                <a:r>
                  <a:rPr lang="en-US" sz="2200" dirty="0"/>
                  <a:t> for the two paths, then it’s worth looking for a corresponding state function.</a:t>
                </a:r>
              </a:p>
              <a:p>
                <a:endParaRPr lang="en-US" sz="2200" dirty="0"/>
              </a:p>
              <a:p>
                <a:r>
                  <a:rPr lang="en-US" sz="2200" b="1" dirty="0"/>
                  <a:t>Spoiler alert …</a:t>
                </a:r>
                <a:endParaRPr lang="en-US" sz="2200" dirty="0"/>
              </a:p>
              <a:p>
                <a:r>
                  <a:rPr lang="en-US" sz="2200" dirty="0"/>
                  <a:t>Uh, be alert to the possibility of </a:t>
                </a:r>
                <a:r>
                  <a:rPr lang="en-US" sz="2200" b="1" dirty="0"/>
                  <a:t>path-independence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DA9052-F551-0541-A61F-3A9A61A6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356" y="1281434"/>
                <a:ext cx="3783644" cy="4832092"/>
              </a:xfrm>
              <a:prstGeom prst="rect">
                <a:avLst/>
              </a:prstGeom>
              <a:blipFill>
                <a:blip r:embed="rId13"/>
                <a:stretch>
                  <a:fillRect l="-1667" t="-785" r="-3000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5991-113C-A048-85B6-2E5A6725BF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Concentration work as a force through a dimensionless  “distance”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05991-113C-A048-85B6-2E5A6725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1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Definition of non-PV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71450" y="461665"/>
                <a:ext cx="11818619" cy="552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Non-PV work, symbolized as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, is </a:t>
                </a:r>
                <a:r>
                  <a:rPr lang="en-US" sz="2200" b="1" dirty="0"/>
                  <a:t>work that doesn’t involve expansion or contraction </a:t>
                </a:r>
                <a:r>
                  <a:rPr lang="en-US" sz="2200" dirty="0"/>
                  <a:t>of the system. Examples that come up in biochemical systems include: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Moving ions up/down an electrical potential (like across a mitochondrion membrane)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Moving molecules between low-concentration &amp; high-concentration environments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This work can be formulated as the integral of a  </a:t>
                </a:r>
                <a:r>
                  <a:rPr lang="en-US" sz="2200" b="1" dirty="0"/>
                  <a:t>force</a:t>
                </a:r>
                <a:r>
                  <a:rPr lang="en-US" sz="2200" dirty="0"/>
                  <a:t> times some kind of </a:t>
                </a:r>
                <a:r>
                  <a:rPr lang="en-US" sz="2200" b="1" dirty="0"/>
                  <a:t>distance</a:t>
                </a:r>
                <a:r>
                  <a:rPr lang="en-US" sz="2200" dirty="0"/>
                  <a:t>, analogous to the work of lifting something against the force of gravity: </a:t>
                </a:r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𝒈𝒓𝒂𝒗𝒊𝒕𝒚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𝒎𝒂𝒔𝒔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If we’re thinking about a </a:t>
                </a:r>
                <a:r>
                  <a:rPr lang="en-US" sz="2200" b="1" dirty="0"/>
                  <a:t>literal distance (z)</a:t>
                </a:r>
                <a:r>
                  <a:rPr lang="en-US" sz="2200" dirty="0"/>
                  <a:t>, we’d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nary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We can also formulate this in terms of some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dimensionless distance (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</a:rPr>
                  <a:t> )</a:t>
                </a:r>
                <a:r>
                  <a:rPr lang="en-US" sz="2200" dirty="0"/>
                  <a:t>, we might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nary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61665"/>
                <a:ext cx="11818619" cy="5524461"/>
              </a:xfrm>
              <a:prstGeom prst="rect">
                <a:avLst/>
              </a:prstGeom>
              <a:blipFill>
                <a:blip r:embed="rId3"/>
                <a:stretch>
                  <a:fillRect l="-644" t="-688" b="-16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88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D3FB62-5DF3-B240-8051-F7A7CE40FBB1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for CGI exercises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9197-ABE6-AA49-82B0-9C2A5735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8"/>
          <a:stretch/>
        </p:blipFill>
        <p:spPr bwMode="auto">
          <a:xfrm>
            <a:off x="2809059" y="4862829"/>
            <a:ext cx="3601850" cy="1895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782D2-64F1-9144-957E-F46FE25EFE55}"/>
                  </a:ext>
                </a:extLst>
              </p:cNvPr>
              <p:cNvSpPr txBox="1"/>
              <p:nvPr/>
            </p:nvSpPr>
            <p:spPr>
              <a:xfrm>
                <a:off x="8388120" y="1226973"/>
                <a:ext cx="362839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D782D2-64F1-9144-957E-F46FE25E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120" y="1226973"/>
                <a:ext cx="3628390" cy="430887"/>
              </a:xfrm>
              <a:prstGeom prst="rect">
                <a:avLst/>
              </a:prstGeom>
              <a:blipFill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7E17292-8462-0DDD-F3C7-A506D1AE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0" y="615559"/>
            <a:ext cx="7670800" cy="1358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9C3090-DA14-FDEA-1779-7346A205C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99" y="2098479"/>
            <a:ext cx="76581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B2FE95-F7AC-D36C-2336-4E998B521F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99" y="3490590"/>
            <a:ext cx="7658100" cy="168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6B45E-8478-B623-0DDA-FE2748BFAA84}"/>
                  </a:ext>
                </a:extLst>
              </p:cNvPr>
              <p:cNvSpPr txBox="1"/>
              <p:nvPr/>
            </p:nvSpPr>
            <p:spPr>
              <a:xfrm>
                <a:off x="8388120" y="4071694"/>
                <a:ext cx="3436620" cy="181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pPr/>
                <a:endParaRPr lang="en-US" sz="2200" b="1" dirty="0"/>
              </a:p>
              <a:p>
                <a:pPr/>
                <a:r>
                  <a:rPr lang="en-US" sz="2200" dirty="0"/>
                  <a:t>because 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6.02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1.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=9.65 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6B45E-8478-B623-0DDA-FE2748B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120" y="4071694"/>
                <a:ext cx="3436620" cy="1814086"/>
              </a:xfrm>
              <a:prstGeom prst="rect">
                <a:avLst/>
              </a:prstGeom>
              <a:blipFill>
                <a:blip r:embed="rId7"/>
                <a:stretch>
                  <a:fillRect l="-220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E13C95-EE7D-DCC2-57F5-E9D3B2DB15D6}"/>
                  </a:ext>
                </a:extLst>
              </p:cNvPr>
              <p:cNvSpPr txBox="1"/>
              <p:nvPr/>
            </p:nvSpPr>
            <p:spPr>
              <a:xfrm>
                <a:off x="8388120" y="2462471"/>
                <a:ext cx="318262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E13C95-EE7D-DCC2-57F5-E9D3B2DB1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120" y="2462471"/>
                <a:ext cx="3182620" cy="430887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6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D3FB62-5DF3-B240-8051-F7A7CE40FBB1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Context for CGI exercises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A00365-E343-2A4C-B0B3-F8BE00D4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849368"/>
            <a:ext cx="8445500" cy="2451100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51ED1626-5616-0649-B21A-8B0B031118E0}"/>
              </a:ext>
            </a:extLst>
          </p:cNvPr>
          <p:cNvSpPr/>
          <p:nvPr/>
        </p:nvSpPr>
        <p:spPr>
          <a:xfrm>
            <a:off x="11144250" y="3571875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D7081-43AB-9744-953B-F54288A882B8}"/>
                  </a:ext>
                </a:extLst>
              </p:cNvPr>
              <p:cNvSpPr txBox="1"/>
              <p:nvPr/>
            </p:nvSpPr>
            <p:spPr>
              <a:xfrm>
                <a:off x="8684260" y="1849368"/>
                <a:ext cx="359664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Analytical solution?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2D7081-43AB-9744-953B-F54288A88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260" y="1849368"/>
                <a:ext cx="3596640" cy="2215991"/>
              </a:xfrm>
              <a:prstGeom prst="rect">
                <a:avLst/>
              </a:prstGeom>
              <a:blipFill>
                <a:blip r:embed="rId3"/>
                <a:stretch>
                  <a:fillRect l="-704" t="-44886" b="-4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9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1670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1670265"/>
              </a:xfrm>
              <a:prstGeom prst="rect">
                <a:avLst/>
              </a:prstGeom>
              <a:blipFill>
                <a:blip r:embed="rId3"/>
                <a:stretch>
                  <a:fillRect l="-4944" t="-88636" b="-8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blipFill>
                <a:blip r:embed="rId3"/>
                <a:stretch>
                  <a:fillRect l="-4944" t="-51316" b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5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2878865"/>
              </a:xfrm>
              <a:prstGeom prst="rect">
                <a:avLst/>
              </a:prstGeom>
              <a:blipFill>
                <a:blip r:embed="rId3"/>
                <a:stretch>
                  <a:fillRect l="-4944" t="-51316" b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4ABB-F1FB-4041-A924-884FD7D2399F}"/>
              </a:ext>
            </a:extLst>
          </p:cNvPr>
          <p:cNvSpPr txBox="1"/>
          <p:nvPr/>
        </p:nvSpPr>
        <p:spPr>
          <a:xfrm>
            <a:off x="4985628" y="2362761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 substitution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F3C603-8DC9-454C-9986-2D8F1259995B}"/>
              </a:ext>
            </a:extLst>
          </p:cNvPr>
          <p:cNvCxnSpPr/>
          <p:nvPr/>
        </p:nvCxnSpPr>
        <p:spPr>
          <a:xfrm flipH="1">
            <a:off x="3056088" y="2578146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E56DE7-F1D4-A24C-AF2C-6E9BA457765E}"/>
              </a:ext>
            </a:extLst>
          </p:cNvPr>
          <p:cNvCxnSpPr/>
          <p:nvPr/>
        </p:nvCxnSpPr>
        <p:spPr>
          <a:xfrm flipH="1">
            <a:off x="3484260" y="2324147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054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63185" y="461665"/>
                <a:ext cx="10274877" cy="398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𝒏𝑹𝑻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nary>
                        <m:nary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𝒅𝒄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den>
                          </m:f>
                        </m:e>
                      </m:nary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5" y="461665"/>
                <a:ext cx="10274877" cy="3986861"/>
              </a:xfrm>
              <a:prstGeom prst="rect">
                <a:avLst/>
              </a:prstGeom>
              <a:blipFill>
                <a:blip r:embed="rId3"/>
                <a:stretch>
                  <a:fillRect l="-4944" t="-37143" b="-1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9091C-C8CE-EB40-9769-C4DBD3DC34DB}"/>
              </a:ext>
            </a:extLst>
          </p:cNvPr>
          <p:cNvSpPr txBox="1"/>
          <p:nvPr/>
        </p:nvSpPr>
        <p:spPr>
          <a:xfrm>
            <a:off x="0" y="0"/>
            <a:ext cx="125272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That analytical solution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A5673-388F-7A4F-BEA3-E4C2945EE5C4}"/>
              </a:ext>
            </a:extLst>
          </p:cNvPr>
          <p:cNvSpPr txBox="1"/>
          <p:nvPr/>
        </p:nvSpPr>
        <p:spPr>
          <a:xfrm>
            <a:off x="4962768" y="1296797"/>
            <a:ext cx="6309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Constant temperature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BCDA04F-376A-D84D-8B50-071B1ECADA96}"/>
              </a:ext>
            </a:extLst>
          </p:cNvPr>
          <p:cNvSpPr/>
          <p:nvPr/>
        </p:nvSpPr>
        <p:spPr>
          <a:xfrm>
            <a:off x="3966210" y="923329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54ABB-F1FB-4041-A924-884FD7D2399F}"/>
              </a:ext>
            </a:extLst>
          </p:cNvPr>
          <p:cNvSpPr txBox="1"/>
          <p:nvPr/>
        </p:nvSpPr>
        <p:spPr>
          <a:xfrm>
            <a:off x="4985628" y="2362761"/>
            <a:ext cx="6309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 substitution</a:t>
            </a:r>
          </a:p>
          <a:p>
            <a:r>
              <a:rPr lang="en-US" sz="2400" dirty="0"/>
              <a:t>Don’t forget to reset integration limits too</a:t>
            </a:r>
            <a:endParaRPr lang="en-US" sz="2400" b="1" i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F3C603-8DC9-454C-9986-2D8F1259995B}"/>
              </a:ext>
            </a:extLst>
          </p:cNvPr>
          <p:cNvCxnSpPr/>
          <p:nvPr/>
        </p:nvCxnSpPr>
        <p:spPr>
          <a:xfrm flipH="1">
            <a:off x="3056088" y="2578146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E56DE7-F1D4-A24C-AF2C-6E9BA457765E}"/>
              </a:ext>
            </a:extLst>
          </p:cNvPr>
          <p:cNvCxnSpPr/>
          <p:nvPr/>
        </p:nvCxnSpPr>
        <p:spPr>
          <a:xfrm flipH="1">
            <a:off x="3484260" y="2324147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C6F1D704-AD39-C646-B3CF-9755EB98B211}"/>
              </a:ext>
            </a:extLst>
          </p:cNvPr>
          <p:cNvSpPr/>
          <p:nvPr/>
        </p:nvSpPr>
        <p:spPr>
          <a:xfrm>
            <a:off x="3966210" y="2943906"/>
            <a:ext cx="594360" cy="1245870"/>
          </a:xfrm>
          <a:prstGeom prst="arc">
            <a:avLst>
              <a:gd name="adj1" fmla="val 16200000"/>
              <a:gd name="adj2" fmla="val 53079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 and the 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Law: we already could have guessed this, right?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blipFill>
                <a:blip r:embed="rId3"/>
                <a:stretch>
                  <a:fillRect l="-1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14475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 and the 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Law: we already could have guessed this too, right?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blipFill>
                <a:blip r:embed="rId3"/>
                <a:stretch>
                  <a:fillRect l="-1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898979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Reversible non-PV work equals the change in Gibbs energy!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5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</p:spTree>
    <p:extLst>
      <p:ext uri="{BB962C8B-B14F-4D97-AF65-F5344CB8AC3E}">
        <p14:creationId xmlns:p14="http://schemas.microsoft.com/office/powerpoint/2010/main" val="831001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Reversible non-PV work equals the change in Gibbs energy!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42645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7C33E07A-EA9B-3648-B1E6-5A214F799B7C}"/>
              </a:ext>
            </a:extLst>
          </p:cNvPr>
          <p:cNvSpPr/>
          <p:nvPr/>
        </p:nvSpPr>
        <p:spPr>
          <a:xfrm>
            <a:off x="7996778" y="982646"/>
            <a:ext cx="1106563" cy="2152362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 flipV="1">
            <a:off x="2535297" y="971962"/>
            <a:ext cx="1082852" cy="2121875"/>
          </a:xfrm>
          <a:prstGeom prst="arc">
            <a:avLst>
              <a:gd name="adj1" fmla="val 16526283"/>
              <a:gd name="adj2" fmla="val 5902970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nor/>
                      </m:rPr>
                      <a:rPr lang="en-US" sz="2400" dirty="0"/>
                      <m:t>gradient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(not 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12" y="1412918"/>
                <a:ext cx="2640409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/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Down-gradient</a:t>
                </a:r>
              </a:p>
              <a:p>
                <a:pPr algn="ctr"/>
                <a:r>
                  <a:rPr lang="en-US" sz="2400" dirty="0"/>
                  <a:t>(spontaneous)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2B29BC-DB88-BC4C-A64E-49E7360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19" y="1412918"/>
                <a:ext cx="2356338" cy="1200329"/>
              </a:xfrm>
              <a:prstGeom prst="rect">
                <a:avLst/>
              </a:prstGeom>
              <a:blipFill>
                <a:blip r:embed="rId4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31D63A4-395A-0742-85E8-D3D48B0814E7}"/>
              </a:ext>
            </a:extLst>
          </p:cNvPr>
          <p:cNvSpPr txBox="1"/>
          <p:nvPr/>
        </p:nvSpPr>
        <p:spPr>
          <a:xfrm>
            <a:off x="4582187" y="1124259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(Higher 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/>
              <p:nvPr/>
            </p:nvSpPr>
            <p:spPr>
              <a:xfrm>
                <a:off x="446057" y="4010578"/>
                <a:ext cx="1123260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relationship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𝒅𝑮</m:t>
                    </m:r>
                  </m:oMath>
                </a14:m>
                <a:r>
                  <a:rPr lang="en-US" sz="2400" dirty="0"/>
                  <a:t> holds as long as the work is carried out </a:t>
                </a:r>
                <a:r>
                  <a:rPr lang="en-US" sz="2400" b="1" dirty="0"/>
                  <a:t>reversibly</a:t>
                </a:r>
                <a:r>
                  <a:rPr lang="en-US" sz="2400" dirty="0"/>
                  <a:t> and at </a:t>
                </a:r>
                <a:r>
                  <a:rPr lang="en-US" sz="2400" b="1" dirty="0"/>
                  <a:t>constant temperature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Similar statements apply to </a:t>
                </a:r>
                <a:r>
                  <a:rPr lang="en-US" sz="2400" b="1" dirty="0"/>
                  <a:t>finite changes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 as long as the work is carried out </a:t>
                </a:r>
                <a:r>
                  <a:rPr lang="en-US" sz="2400" b="1" dirty="0"/>
                  <a:t>reversibly</a:t>
                </a:r>
                <a:r>
                  <a:rPr lang="en-US" sz="2400" dirty="0"/>
                  <a:t> and at </a:t>
                </a:r>
                <a:r>
                  <a:rPr lang="en-US" sz="2400" b="1" dirty="0"/>
                  <a:t>constant temperature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57" y="4010578"/>
                <a:ext cx="11232603" cy="1569660"/>
              </a:xfrm>
              <a:prstGeom prst="rect">
                <a:avLst/>
              </a:prstGeom>
              <a:blipFill>
                <a:blip r:embed="rId5"/>
                <a:stretch>
                  <a:fillRect l="-904" t="-2400" r="-135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1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 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1878719"/>
              </a:xfrm>
              <a:prstGeom prst="rect">
                <a:avLst/>
              </a:prstGeom>
              <a:blipFill>
                <a:blip r:embed="rId12"/>
                <a:stretch>
                  <a:fillRect l="-3055" t="-36913" b="-85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C15F23E-B07C-6C4E-BBAC-0D9156674BAC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C15F23E-B07C-6C4E-BBAC-0D9156674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C5239936-7429-694A-8889-B80051D9E823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B0B901-F846-D94A-8AC1-65AD923694EF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3B0B901-F846-D94A-8AC1-65AD92369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3E196A-1974-DBA7-CC7A-7D63297238A7}"/>
              </a:ext>
            </a:extLst>
          </p:cNvPr>
          <p:cNvSpPr txBox="1"/>
          <p:nvPr/>
        </p:nvSpPr>
        <p:spPr>
          <a:xfrm>
            <a:off x="1" y="0"/>
            <a:ext cx="42062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</p:spTree>
    <p:extLst>
      <p:ext uri="{BB962C8B-B14F-4D97-AF65-F5344CB8AC3E}">
        <p14:creationId xmlns:p14="http://schemas.microsoft.com/office/powerpoint/2010/main" val="189952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3B4B9-CDED-2140-BDCB-84393F04490E}"/>
              </a:ext>
            </a:extLst>
          </p:cNvPr>
          <p:cNvSpPr txBox="1"/>
          <p:nvPr/>
        </p:nvSpPr>
        <p:spPr>
          <a:xfrm>
            <a:off x="169594" y="1535853"/>
            <a:ext cx="11852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write the force and calculate the non-PV work associated with electrical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write the force and calculate the non-PV work associated with concentration gradients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State what the sign of the work tells us about spontaneity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State the conditions under which these forms of non-PV work equal the change in Gibbs energy (reversible, isobaric, and isothermal)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78A6D-DFD8-30A0-2A94-92F6F4E28272}"/>
              </a:ext>
            </a:extLst>
          </p:cNvPr>
          <p:cNvSpPr txBox="1"/>
          <p:nvPr/>
        </p:nvSpPr>
        <p:spPr>
          <a:xfrm>
            <a:off x="-1904" y="0"/>
            <a:ext cx="60979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What we learned …</a:t>
            </a:r>
          </a:p>
        </p:txBody>
      </p:sp>
    </p:spTree>
    <p:extLst>
      <p:ext uri="{BB962C8B-B14F-4D97-AF65-F5344CB8AC3E}">
        <p14:creationId xmlns:p14="http://schemas.microsoft.com/office/powerpoint/2010/main" val="131843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265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2652586"/>
              </a:xfrm>
              <a:prstGeom prst="rect">
                <a:avLst/>
              </a:prstGeom>
              <a:blipFill>
                <a:blip r:embed="rId12"/>
                <a:stretch>
                  <a:fillRect l="-3055" t="-26316" b="-73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0B7676-9D57-4C4B-BE40-910A6581F90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0B7676-9D57-4C4B-BE40-910A6581F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A4F67B4-171F-2E46-9417-A3C6CF132270}"/>
              </a:ext>
            </a:extLst>
          </p:cNvPr>
          <p:cNvCxnSpPr/>
          <p:nvPr/>
        </p:nvCxnSpPr>
        <p:spPr>
          <a:xfrm flipH="1">
            <a:off x="7353579" y="1395742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576EAC-4EAD-E244-B3E6-5136BEB74049}"/>
              </a:ext>
            </a:extLst>
          </p:cNvPr>
          <p:cNvCxnSpPr/>
          <p:nvPr/>
        </p:nvCxnSpPr>
        <p:spPr>
          <a:xfrm flipH="1">
            <a:off x="7781751" y="1141743"/>
            <a:ext cx="274320" cy="36576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EE1C8C-F620-29E8-00AC-7A18D0C32AAE}"/>
              </a:ext>
            </a:extLst>
          </p:cNvPr>
          <p:cNvSpPr txBox="1"/>
          <p:nvPr/>
        </p:nvSpPr>
        <p:spPr>
          <a:xfrm>
            <a:off x="1" y="0"/>
            <a:ext cx="42062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</p:spTree>
    <p:extLst>
      <p:ext uri="{BB962C8B-B14F-4D97-AF65-F5344CB8AC3E}">
        <p14:creationId xmlns:p14="http://schemas.microsoft.com/office/powerpoint/2010/main" val="23361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3668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3668248"/>
              </a:xfrm>
              <a:prstGeom prst="rect">
                <a:avLst/>
              </a:prstGeom>
              <a:blipFill>
                <a:blip r:embed="rId12"/>
                <a:stretch>
                  <a:fillRect l="-3055" t="-18966" b="-2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1D0445-D90F-BB44-8275-E444BA7EB24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71D0445-D90F-BB44-8275-E444BA7E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AB7F9E6-8EED-5E73-AB46-91CDBE489B2A}"/>
              </a:ext>
            </a:extLst>
          </p:cNvPr>
          <p:cNvSpPr txBox="1"/>
          <p:nvPr/>
        </p:nvSpPr>
        <p:spPr>
          <a:xfrm>
            <a:off x="1" y="0"/>
            <a:ext cx="42062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</p:spTree>
    <p:extLst>
      <p:ext uri="{BB962C8B-B14F-4D97-AF65-F5344CB8AC3E}">
        <p14:creationId xmlns:p14="http://schemas.microsoft.com/office/powerpoint/2010/main" val="6107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51" y="270374"/>
                <a:ext cx="6228995" cy="502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</a:t>
                </a:r>
                <a:r>
                  <a:rPr lang="en-US" sz="2200" b="1" dirty="0"/>
                  <a:t> total work</a:t>
                </a:r>
                <a:r>
                  <a:rPr lang="en-US" sz="2200" dirty="0"/>
                  <a:t> would be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num>
                            <m:den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𝒅𝒛</m:t>
                              </m:r>
                            </m:den>
                          </m:f>
                        </m:e>
                      </m:nary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𝒅𝒛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nary>
                        <m:nary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nary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r>
                  <a:rPr lang="en-US" sz="2200" dirty="0"/>
                  <a:t>What if it’s two ions?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What if it’s N ions?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𝑵𝑸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endParaRPr lang="en-US" sz="2200" dirty="0"/>
              </a:p>
              <a:p>
                <a:endParaRPr lang="en-US" sz="22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51" y="270374"/>
                <a:ext cx="6228995" cy="5022465"/>
              </a:xfrm>
              <a:prstGeom prst="rect">
                <a:avLst/>
              </a:prstGeom>
              <a:blipFill>
                <a:blip r:embed="rId12"/>
                <a:stretch>
                  <a:fillRect l="-3055" t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90A46B0-5D0B-CF48-8CB3-96F8B28B3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Frame 57">
            <a:extLst>
              <a:ext uri="{FF2B5EF4-FFF2-40B4-BE49-F238E27FC236}">
                <a16:creationId xmlns:a16="http://schemas.microsoft.com/office/drawing/2014/main" id="{68C4F093-CCB8-3646-A177-97F63750CE16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CDEF2-EF43-AD47-809E-9650E9A54A8A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D5CDEF2-EF43-AD47-809E-9650E9A5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042D08-05CE-E829-5502-C03AECFC0AE2}"/>
              </a:ext>
            </a:extLst>
          </p:cNvPr>
          <p:cNvSpPr txBox="1"/>
          <p:nvPr/>
        </p:nvSpPr>
        <p:spPr>
          <a:xfrm>
            <a:off x="1" y="0"/>
            <a:ext cx="42062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</p:spTree>
    <p:extLst>
      <p:ext uri="{BB962C8B-B14F-4D97-AF65-F5344CB8AC3E}">
        <p14:creationId xmlns:p14="http://schemas.microsoft.com/office/powerpoint/2010/main" val="349488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/>
              <p:nvPr/>
            </p:nvSpPr>
            <p:spPr>
              <a:xfrm>
                <a:off x="5849049" y="886146"/>
                <a:ext cx="622899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D5228F-3140-C141-8769-AA4A63B6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49" y="886146"/>
                <a:ext cx="6228995" cy="430887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ame 55">
            <a:extLst>
              <a:ext uri="{FF2B5EF4-FFF2-40B4-BE49-F238E27FC236}">
                <a16:creationId xmlns:a16="http://schemas.microsoft.com/office/drawing/2014/main" id="{A7F5B579-39A1-8C48-B605-006DB44F2B69}"/>
              </a:ext>
            </a:extLst>
          </p:cNvPr>
          <p:cNvSpPr/>
          <p:nvPr/>
        </p:nvSpPr>
        <p:spPr>
          <a:xfrm>
            <a:off x="8098567" y="753250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0B4A8-D5E8-884E-A455-38F9F39E80AE}"/>
                  </a:ext>
                </a:extLst>
              </p:cNvPr>
              <p:cNvSpPr txBox="1"/>
              <p:nvPr/>
            </p:nvSpPr>
            <p:spPr>
              <a:xfrm>
                <a:off x="5849049" y="1838096"/>
                <a:ext cx="6228995" cy="3857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200" b="1" dirty="0"/>
              </a:p>
              <a:p>
                <a:r>
                  <a:rPr lang="en-US" sz="2200" b="1" dirty="0"/>
                  <a:t>Example</a:t>
                </a:r>
                <a:r>
                  <a:rPr lang="en-US" sz="2200" dirty="0"/>
                  <a:t>: 1 proton moves up-gradient 1 V, so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1=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𝑉𝐶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Those units? </a:t>
                </a:r>
                <a:r>
                  <a:rPr lang="en-US" sz="2200" b="1" dirty="0"/>
                  <a:t>Volts and Coulombs are SI</a:t>
                </a:r>
                <a:r>
                  <a:rPr lang="en-US" sz="2200" dirty="0"/>
                  <a:t>, and work is an </a:t>
                </a:r>
                <a:r>
                  <a:rPr lang="en-US" sz="2200" b="1" dirty="0"/>
                  <a:t>energy</a:t>
                </a:r>
                <a:r>
                  <a:rPr lang="en-US" sz="2200" dirty="0"/>
                  <a:t>, so 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𝟏𝟗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b="1" dirty="0"/>
              </a:p>
              <a:p>
                <a:r>
                  <a:rPr lang="en-US" sz="2200" dirty="0"/>
                  <a:t>That’s the </a:t>
                </a:r>
                <a:r>
                  <a:rPr lang="en-US" sz="2200" b="1" dirty="0"/>
                  <a:t>SI guarantee </a:t>
                </a:r>
                <a:r>
                  <a:rPr lang="en-US" sz="2200" dirty="0"/>
                  <a:t>working for us!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40B4A8-D5E8-884E-A455-38F9F39E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49" y="1838096"/>
                <a:ext cx="6228995" cy="3857082"/>
              </a:xfrm>
              <a:prstGeom prst="rect">
                <a:avLst/>
              </a:prstGeom>
              <a:blipFill>
                <a:blip r:embed="rId13"/>
                <a:stretch>
                  <a:fillRect l="-1222" r="-407" b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3CBF1F3-01CD-9D44-9177-8FF967886D83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3CBF1F3-01CD-9D44-9177-8FF967886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4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ame 60">
            <a:extLst>
              <a:ext uri="{FF2B5EF4-FFF2-40B4-BE49-F238E27FC236}">
                <a16:creationId xmlns:a16="http://schemas.microsoft.com/office/drawing/2014/main" id="{C7A92818-1829-E448-B8A0-54F5C00314F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DA1A0B-DA8A-E743-942D-18CF5961E1A1}"/>
                  </a:ext>
                </a:extLst>
              </p:cNvPr>
              <p:cNvSpPr txBox="1"/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.,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=1.6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DA1A0B-DA8A-E743-942D-18CF5961E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4341" y="1636949"/>
                <a:ext cx="6229350" cy="46384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085B7B-B86F-5F56-06D1-91297EB434C4}"/>
              </a:ext>
            </a:extLst>
          </p:cNvPr>
          <p:cNvSpPr txBox="1"/>
          <p:nvPr/>
        </p:nvSpPr>
        <p:spPr>
          <a:xfrm>
            <a:off x="1" y="0"/>
            <a:ext cx="420624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single ions</a:t>
            </a:r>
          </a:p>
        </p:txBody>
      </p:sp>
    </p:spTree>
    <p:extLst>
      <p:ext uri="{BB962C8B-B14F-4D97-AF65-F5344CB8AC3E}">
        <p14:creationId xmlns:p14="http://schemas.microsoft.com/office/powerpoint/2010/main" val="207096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A4C495-4D1C-0646-A444-BAEC18154228}"/>
              </a:ext>
            </a:extLst>
          </p:cNvPr>
          <p:cNvSpPr txBox="1"/>
          <p:nvPr/>
        </p:nvSpPr>
        <p:spPr>
          <a:xfrm>
            <a:off x="1" y="0"/>
            <a:ext cx="53035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protons </a:t>
                </a:r>
                <a:r>
                  <a:rPr lang="en-US" sz="2200" dirty="0">
                    <a:ea typeface="Cambria Math" panose="02040503050406030204" pitchFamily="18" charset="0"/>
                  </a:rPr>
                  <a:t>are moved up-gradient 0.1 V. What’s the work?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5520486"/>
              </a:xfrm>
              <a:prstGeom prst="rect">
                <a:avLst/>
              </a:prstGeom>
              <a:blipFill>
                <a:blip r:embed="rId13"/>
                <a:stretch>
                  <a:fillRect l="-1222" t="-688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41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11055-137E-706A-270A-994B854E39CA}"/>
              </a:ext>
            </a:extLst>
          </p:cNvPr>
          <p:cNvSpPr txBox="1"/>
          <p:nvPr/>
        </p:nvSpPr>
        <p:spPr>
          <a:xfrm>
            <a:off x="1" y="0"/>
            <a:ext cx="53035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Electrical work for moles of ions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563AF5-76C7-F942-BC28-73AB2E9E3B56}"/>
              </a:ext>
            </a:extLst>
          </p:cNvPr>
          <p:cNvGrpSpPr/>
          <p:nvPr/>
        </p:nvGrpSpPr>
        <p:grpSpPr>
          <a:xfrm>
            <a:off x="-263322" y="1805071"/>
            <a:ext cx="5654472" cy="4652879"/>
            <a:chOff x="1003884" y="516529"/>
            <a:chExt cx="6879352" cy="584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/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8C6A4A-89F4-EF4E-821C-590A3C5DE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20" y="5902609"/>
                  <a:ext cx="101249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2AD3878-E9BC-BE44-B0AF-25D8FA73F218}"/>
                </a:ext>
              </a:extLst>
            </p:cNvPr>
            <p:cNvGrpSpPr/>
            <p:nvPr/>
          </p:nvGrpSpPr>
          <p:grpSpPr>
            <a:xfrm>
              <a:off x="1003884" y="516529"/>
              <a:ext cx="6879352" cy="5488896"/>
              <a:chOff x="1003884" y="461665"/>
              <a:chExt cx="6879352" cy="5488896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B6AB2EF-779B-3C49-8ECB-5C195345A764}"/>
                  </a:ext>
                </a:extLst>
              </p:cNvPr>
              <p:cNvGrpSpPr/>
              <p:nvPr/>
            </p:nvGrpSpPr>
            <p:grpSpPr>
              <a:xfrm>
                <a:off x="1496277" y="461665"/>
                <a:ext cx="6386959" cy="2947326"/>
                <a:chOff x="1496277" y="1271153"/>
                <a:chExt cx="6386959" cy="294732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48C1253-F505-8B43-8124-467958106C8D}"/>
                    </a:ext>
                  </a:extLst>
                </p:cNvPr>
                <p:cNvGrpSpPr/>
                <p:nvPr/>
              </p:nvGrpSpPr>
              <p:grpSpPr>
                <a:xfrm>
                  <a:off x="7578437" y="1312659"/>
                  <a:ext cx="304799" cy="2905820"/>
                  <a:chOff x="7578437" y="1312659"/>
                  <a:chExt cx="304799" cy="2905820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0ADAFE-498E-3F42-B9F0-9A803812011E}"/>
                      </a:ext>
                    </a:extLst>
                  </p:cNvPr>
                  <p:cNvCxnSpPr/>
                  <p:nvPr/>
                </p:nvCxnSpPr>
                <p:spPr>
                  <a:xfrm>
                    <a:off x="7578437" y="1406006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DD87F89-2459-064A-868B-0FFFB61680E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31265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8B7C137-230C-F240-A490-0F074BECC4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173281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D0A53A8-8BD4-7947-B2F4-5C5CF3839F0C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1337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65DBC1D-219C-AD41-93D4-66A4F6266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53761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8A23A50-9235-3846-B5B3-2ECF64229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294655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0B7205-2AEE-2241-8BCE-B094E5CD2CE7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348334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49E6FB-2939-DE4B-B093-0196BA9612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92291" y="373156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+</a:t>
                    </a: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6CA5648-4B0F-ED48-A5C4-E9404B3AB456}"/>
                    </a:ext>
                  </a:extLst>
                </p:cNvPr>
                <p:cNvGrpSpPr/>
                <p:nvPr/>
              </p:nvGrpSpPr>
              <p:grpSpPr>
                <a:xfrm>
                  <a:off x="1496277" y="1271153"/>
                  <a:ext cx="429504" cy="2947326"/>
                  <a:chOff x="3726859" y="1271152"/>
                  <a:chExt cx="429504" cy="2947326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361BF63A-00AB-2742-83A7-7B2D1C6CF9DF}"/>
                      </a:ext>
                    </a:extLst>
                  </p:cNvPr>
                  <p:cNvCxnSpPr/>
                  <p:nvPr/>
                </p:nvCxnSpPr>
                <p:spPr>
                  <a:xfrm>
                    <a:off x="4156363" y="1406005"/>
                    <a:ext cx="0" cy="2812473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A8C24B-568C-034E-B5E8-793AD65A7EB4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3" y="127115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26B3E0-8DA5-5E43-8FF0-B2A59530D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70" y="1659087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583E74C3-7E9C-704B-A2AC-F32C83A4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8" y="2088581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139996F-EAFE-3D40-A771-6A6D6B5485C7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5" y="2448800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5DBB8D9-C7E6-EB4B-AD6D-78F49D179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60" y="2864439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21E9AF-BD43-284D-8752-43307837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859" y="3307788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911BBFD-BC75-BD43-A972-E00837F4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12" y="3681862"/>
                    <a:ext cx="29094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-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D15BBDB-E38D-7343-BD85-94033C685AD3}"/>
                    </a:ext>
                  </a:extLst>
                </p:cNvPr>
                <p:cNvGrpSpPr/>
                <p:nvPr/>
              </p:nvGrpSpPr>
              <p:grpSpPr>
                <a:xfrm>
                  <a:off x="2535382" y="3095272"/>
                  <a:ext cx="4897844" cy="1092326"/>
                  <a:chOff x="2535382" y="3095272"/>
                  <a:chExt cx="4897844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B8CEFA62-FB54-7741-89E0-4AF0797348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22"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78CC195E-8149-C041-88E1-6F7A5E78F076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47514" cy="863539"/>
                    <a:chOff x="2535382" y="3307789"/>
                    <a:chExt cx="2347514" cy="863539"/>
                  </a:xfrm>
                </p:grpSpPr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5E2A67FF-8CFE-FD4B-82D4-FFC62D2221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D27DCE98-9AE4-8944-99CF-101CC868ECD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36693" cy="83099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795" t="-7547" r="-2740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B412134-952C-FB42-9663-F1A7DD4495EA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106152" cy="903551"/>
                    <a:chOff x="2611567" y="3267777"/>
                    <a:chExt cx="2106152" cy="903551"/>
                  </a:xfrm>
                </p:grpSpPr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3E4F3B6F-3924-D04B-B23F-3CB7901D5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EB3ED32-8E7C-2F44-80F8-458FDB1708A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071516" cy="83099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5926" t="-7547" r="-2963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41AF06-FF99-D14C-BBC0-B56C19089B42}"/>
                    </a:ext>
                  </a:extLst>
                </p:cNvPr>
                <p:cNvGrpSpPr/>
                <p:nvPr/>
              </p:nvGrpSpPr>
              <p:grpSpPr>
                <a:xfrm>
                  <a:off x="2569029" y="1846383"/>
                  <a:ext cx="5023262" cy="1092326"/>
                  <a:chOff x="2535382" y="3095272"/>
                  <a:chExt cx="5023262" cy="109232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E587291D-1C00-1F49-9FD3-6323FFAFAB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54222" y="3095272"/>
                        <a:ext cx="67196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1F64B0FB-1B12-6141-86D2-881F8C57272B}"/>
                      </a:ext>
                    </a:extLst>
                  </p:cNvPr>
                  <p:cNvGrpSpPr/>
                  <p:nvPr/>
                </p:nvGrpSpPr>
                <p:grpSpPr>
                  <a:xfrm>
                    <a:off x="2535382" y="3307789"/>
                    <a:ext cx="2313867" cy="863539"/>
                    <a:chOff x="2535382" y="3307789"/>
                    <a:chExt cx="2313867" cy="863539"/>
                  </a:xfrm>
                </p:grpSpPr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57FFC27B-BB2E-B546-ADCA-55F4E62031B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35382" y="3307789"/>
                      <a:ext cx="1607127" cy="0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Up-gradient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D8F8D412-9699-D345-B1BC-70A65C2632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203046" cy="830997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4861" t="-7547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5F2C5533-3256-2643-A61A-F2B7DE5C1736}"/>
                      </a:ext>
                    </a:extLst>
                  </p:cNvPr>
                  <p:cNvGrpSpPr/>
                  <p:nvPr/>
                </p:nvGrpSpPr>
                <p:grpSpPr>
                  <a:xfrm>
                    <a:off x="5327074" y="3284047"/>
                    <a:ext cx="2231570" cy="903551"/>
                    <a:chOff x="2611567" y="3267777"/>
                    <a:chExt cx="2231570" cy="903551"/>
                  </a:xfrm>
                </p:grpSpPr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70EC09F-E9BD-E841-A87C-F9BE4EF9E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11567" y="3267777"/>
                      <a:ext cx="1531917" cy="18315"/>
                    </a:xfrm>
                    <a:prstGeom prst="straightConnector1">
                      <a:avLst/>
                    </a:prstGeom>
                    <a:ln w="635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Spontaneous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720FDEE6-6205-604B-AFAE-2DC65794BB1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6203" y="3340331"/>
                          <a:ext cx="2196934" cy="830997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594" t="-7547" r="-4895" b="-207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046CE17-35EA-6544-9D07-50886171C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794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7A425B-C1F8-894C-B979-46FA5264D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5907024"/>
                <a:ext cx="56576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89877A1-74D5-6543-A2AE-13602241F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794" y="4133088"/>
                <a:ext cx="5657643" cy="12496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360418-078E-5F49-BA98-DB4616945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6799" y="3638422"/>
                <a:ext cx="0" cy="226860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1FDAA28-4549-114B-8D5B-9CE01AD37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884" y="3858185"/>
                    <a:ext cx="1012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107CEDE-40A9-A24F-B70A-E51AE11692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93" y="4273472"/>
                    <a:ext cx="101249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3FE5664-12F3-EA40-8507-56D3308EE3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49615" y="4757928"/>
                <a:ext cx="281718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B8BDE58-218C-9749-B0CD-71D59A194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9765" y="4319849"/>
                <a:ext cx="917034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81A9B-1EB4-DE42-A4E3-22D94ED99A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5711" y="4709161"/>
                <a:ext cx="0" cy="12231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C88384E-8DD9-5541-A372-30D63C66A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3268" y="4319849"/>
                <a:ext cx="0" cy="1630712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06F327E-21F5-044B-B431-4B2D50ADB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006" y="5380560"/>
                    <a:ext cx="1012491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/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84F3950-C119-F341-B00F-C563BFDFE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00" y="513898"/>
                <a:ext cx="1996252" cy="993605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/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200" b="1" i="1" dirty="0">
                    <a:solidFill>
                      <a:schemeClr val="tx1"/>
                    </a:solidFill>
                  </a:rPr>
                  <a:t> moles </a:t>
                </a:r>
                <a:r>
                  <a:rPr lang="en-US" sz="2200" dirty="0"/>
                  <a:t>of protons, we’d say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𝑝𝑟𝑜𝑡𝑜𝑛</m:t>
                          </m:r>
                        </m:sub>
                      </m:sSub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𝑝𝑟𝑜𝑡𝑜𝑛</m:t>
                        </m:r>
                      </m:sub>
                    </m:sSub>
                  </m:oMath>
                </a14:m>
                <a:r>
                  <a:rPr lang="en-US" sz="2200" dirty="0"/>
                  <a:t> has a special name: </a:t>
                </a:r>
                <a:r>
                  <a:rPr lang="en-US" sz="2200" dirty="0">
                    <a:ea typeface="Cambria Math" panose="02040503050406030204" pitchFamily="18" charset="0"/>
                  </a:rPr>
                  <a:t>a </a:t>
                </a:r>
                <a:r>
                  <a:rPr lang="en-US" sz="2200" i="1" dirty="0">
                    <a:ea typeface="Cambria Math" panose="02040503050406030204" pitchFamily="18" charset="0"/>
                  </a:rPr>
                  <a:t>Faraday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</a:p>
              <a:p>
                <a:endParaRPr lang="en-US" sz="22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So our formula is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𝒏𝑭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200" b="1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200" dirty="0">
                    <a:ea typeface="Cambria Math" panose="02040503050406030204" pitchFamily="18" charset="0"/>
                  </a:rPr>
                  <a:t>: </a:t>
                </a:r>
                <a:r>
                  <a:rPr lang="en-US" sz="2200" b="1" dirty="0">
                    <a:ea typeface="Cambria Math" panose="02040503050406030204" pitchFamily="18" charset="0"/>
                  </a:rPr>
                  <a:t>Two moles of protons </a:t>
                </a:r>
                <a:r>
                  <a:rPr lang="en-US" sz="2200" dirty="0">
                    <a:ea typeface="Cambria Math" panose="02040503050406030204" pitchFamily="18" charset="0"/>
                  </a:rPr>
                  <a:t>are moved up-gradient 0.1 V. What’s the work?</a:t>
                </a: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9.65×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0.1=19,300 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𝟏𝟗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1803F3-EDF0-F244-A255-9519A0798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11" y="117401"/>
                <a:ext cx="6219228" cy="6197594"/>
              </a:xfrm>
              <a:prstGeom prst="rect">
                <a:avLst/>
              </a:prstGeom>
              <a:blipFill>
                <a:blip r:embed="rId13"/>
                <a:stretch>
                  <a:fillRect l="-1222" t="-613" b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ame 61">
            <a:extLst>
              <a:ext uri="{FF2B5EF4-FFF2-40B4-BE49-F238E27FC236}">
                <a16:creationId xmlns:a16="http://schemas.microsoft.com/office/drawing/2014/main" id="{B60F7B34-07B2-CE43-9AFC-CD1DC84AC261}"/>
              </a:ext>
            </a:extLst>
          </p:cNvPr>
          <p:cNvSpPr/>
          <p:nvPr/>
        </p:nvSpPr>
        <p:spPr>
          <a:xfrm>
            <a:off x="8031924" y="3721192"/>
            <a:ext cx="1729957" cy="712413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rame 58">
            <a:extLst>
              <a:ext uri="{FF2B5EF4-FFF2-40B4-BE49-F238E27FC236}">
                <a16:creationId xmlns:a16="http://schemas.microsoft.com/office/drawing/2014/main" id="{B9243D40-2ED1-8341-9900-BE49CFFCB0D0}"/>
              </a:ext>
            </a:extLst>
          </p:cNvPr>
          <p:cNvSpPr/>
          <p:nvPr/>
        </p:nvSpPr>
        <p:spPr>
          <a:xfrm>
            <a:off x="1195069" y="399626"/>
            <a:ext cx="2279651" cy="1217712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2178</Words>
  <Application>Microsoft Macintosh PowerPoint</Application>
  <PresentationFormat>Widescreen</PresentationFormat>
  <Paragraphs>647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116</cp:revision>
  <dcterms:created xsi:type="dcterms:W3CDTF">2021-11-19T18:19:56Z</dcterms:created>
  <dcterms:modified xsi:type="dcterms:W3CDTF">2022-11-21T16:40:22Z</dcterms:modified>
</cp:coreProperties>
</file>