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40" r:id="rId2"/>
    <p:sldId id="322" r:id="rId3"/>
    <p:sldId id="342" r:id="rId4"/>
    <p:sldId id="343" r:id="rId5"/>
    <p:sldId id="346" r:id="rId6"/>
    <p:sldId id="370" r:id="rId7"/>
    <p:sldId id="359" r:id="rId8"/>
    <p:sldId id="360" r:id="rId9"/>
    <p:sldId id="367" r:id="rId10"/>
    <p:sldId id="368" r:id="rId11"/>
    <p:sldId id="325" r:id="rId12"/>
    <p:sldId id="330" r:id="rId13"/>
    <p:sldId id="332" r:id="rId14"/>
    <p:sldId id="333" r:id="rId15"/>
    <p:sldId id="334" r:id="rId16"/>
    <p:sldId id="364" r:id="rId17"/>
    <p:sldId id="369" r:id="rId18"/>
    <p:sldId id="341" r:id="rId19"/>
    <p:sldId id="348" r:id="rId20"/>
    <p:sldId id="351" r:id="rId21"/>
    <p:sldId id="354" r:id="rId22"/>
    <p:sldId id="371" r:id="rId23"/>
    <p:sldId id="337" r:id="rId24"/>
    <p:sldId id="324" r:id="rId25"/>
    <p:sldId id="335" r:id="rId26"/>
    <p:sldId id="356" r:id="rId27"/>
    <p:sldId id="358" r:id="rId28"/>
    <p:sldId id="338" r:id="rId29"/>
    <p:sldId id="3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4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571B7-D040-174B-B926-75743E1A3869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60B44-CDD6-344F-875D-789847B5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4F2E-5D0C-2F46-BFAE-3B2A0CF0C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3867A-CAAF-AC4B-A2D6-6AB2C6D3B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AA96-29FB-DC42-9B15-DE327B24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5B73-F8BC-B74C-ABB8-BDE37ADE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5A54-E160-B74D-B1A9-5C8DC209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7BED-DF21-0F4E-8CBE-00218F95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432CB-1864-2D4A-94EB-F36D2BFB2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43222-5B3F-0642-926D-E073FD4C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0DE9E-4ED7-5C41-91B7-9EBDCD2D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C1D3-D2D5-724E-B354-26483EB5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9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04771-B10C-7F48-83E4-DB4ED41F3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D3B9D-462E-B94C-A998-4F897976F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623A4-62B1-D146-A55E-5908FDCE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A567C-B397-E148-8075-989813E4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7A55-D588-874E-A429-B33085C7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9576-EDA4-8F41-A209-1F7A97BB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68B9-F6FC-BF4C-9893-D1F9B559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5AA6-7CB7-1843-ACD5-B2F2EB87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08D61-1E83-384B-93B3-079BE4FF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0FF4-BEDC-6C4D-9888-C2099AD9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8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69F9-E277-7B46-9A37-9365F29D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0B73B-B853-DB4B-8B7E-80DCAA150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CA85D-C73A-5E4B-968F-D24AD0DD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2ED5-96CC-8648-80D5-94C492D3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B1A8-4E84-8D4C-B031-42642455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2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0F6E-035D-2B47-9F6F-1FFB248D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091B-0093-C343-BB1B-CDA9B0695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EB089-2B16-A34A-90E3-788036DE6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C812-8DEA-D24F-A287-1424D0B1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11658-9A4B-A146-AFF7-F53A4FA8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3718A-66DB-5C42-AE7C-5FF1211C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0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8E9E-7706-EF40-BFF9-1C01629F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FDD8-F4DA-304A-81F2-FAA7211BE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C0D82-1E71-274B-8FC7-C93CE4023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C798A-84E5-0940-ABAB-A6930C7A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57EB0-6833-FD4D-A272-B125A81C4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56891-D4DF-D340-AA41-21BE77D1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98054-5EA0-A94A-9EEC-6E34119C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A68ED-2F28-B04D-B130-F3CED2F0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CC3D-065B-9B42-B6B0-4CCA12D9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2EA25-2415-9B44-BD1F-038976E5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1C48E-12DD-E046-857C-19E43E8C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AA3F6-841B-4E44-9D9A-90E141D8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5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1EFEA-0492-BA40-BE00-6F87C45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FC451-6C7C-8145-ACC4-6AD48868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3CD46-7965-4748-BB80-B191D1B6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A2A7-5743-8D4A-AF9D-CA4154A6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581C-716E-ED41-A891-FAB5B235C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4CCEF-4C5B-F84A-BC9B-85FF5BDC6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452D0-9195-4A4A-ACC0-920CF7DE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B3F78-D7BE-8048-B6D8-77BBC39E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041F8-92F2-FD4B-BD7B-FF610A55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77A7-7517-0840-A72C-ED154731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BF9DE-A967-654C-832F-EA9E49C6B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AB582-B769-6C48-AC5C-9CA31451B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3D461-27B4-B242-887A-28D72327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AFB97-527D-2543-9809-16B122FB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39472-EA95-FC45-A996-1F29EB4C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DAA9A-FAF1-BD4B-AF70-0773A7AA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CF92C-DB78-FA47-84B6-61DBB587A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9CC6-373C-7441-A351-429AFA7D0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60C0-F18A-5C46-A0D3-80718552C674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9E06-00E2-594F-92C7-C2943FB0C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4342-6B04-8047-8F4A-29E830E1A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1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Epistemology of thermodynamics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4D08B-E9B2-B7C7-08CB-046C8F83ADF5}"/>
              </a:ext>
            </a:extLst>
          </p:cNvPr>
          <p:cNvSpPr txBox="1"/>
          <p:nvPr/>
        </p:nvSpPr>
        <p:spPr>
          <a:xfrm>
            <a:off x="822960" y="1419157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dirty="0"/>
              <a:t>True because we say so (i.e., by definition, or by choice of experimental condition)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True because math works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True because of how nature works (we think)</a:t>
            </a:r>
          </a:p>
        </p:txBody>
      </p:sp>
    </p:spTree>
    <p:extLst>
      <p:ext uri="{BB962C8B-B14F-4D97-AF65-F5344CB8AC3E}">
        <p14:creationId xmlns:p14="http://schemas.microsoft.com/office/powerpoint/2010/main" val="402632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157258" y="2106582"/>
                <a:ext cx="11518927" cy="2337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Question</a:t>
                </a:r>
                <a:r>
                  <a:rPr lang="en-US" sz="2400" dirty="0"/>
                  <a:t>: How do we know that the Gibbs energy is a state function? </a:t>
                </a:r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Since everything on the right-hand-side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 is a state function,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must be a state function too.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Follow-up Question</a:t>
                </a:r>
                <a:r>
                  <a:rPr lang="en-US" sz="2400" dirty="0"/>
                  <a:t>: Would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𝑐𝑟𝑎𝑧𝑦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 be a state function?</a:t>
                </a:r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Yup. (But it might not be very useful … we’ll elaborate on that shortly)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8" y="2106582"/>
                <a:ext cx="11518927" cy="2337499"/>
              </a:xfrm>
              <a:prstGeom prst="rect">
                <a:avLst/>
              </a:prstGeom>
              <a:blipFill>
                <a:blip r:embed="rId2"/>
                <a:stretch>
                  <a:fillRect l="-881" t="-2717" r="-220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True because math works</a:t>
            </a:r>
          </a:p>
        </p:txBody>
      </p:sp>
    </p:spTree>
    <p:extLst>
      <p:ext uri="{BB962C8B-B14F-4D97-AF65-F5344CB8AC3E}">
        <p14:creationId xmlns:p14="http://schemas.microsoft.com/office/powerpoint/2010/main" val="287860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88057" y="461665"/>
                <a:ext cx="10564703" cy="276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Connection between isothermal concentration work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𝑑𝑐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/>
                  <a:t>Comment</a:t>
                </a:r>
                <a:r>
                  <a:rPr lang="en-US" sz="2400" dirty="0"/>
                  <a:t>: Numerically (using </a:t>
                </a:r>
                <a:r>
                  <a:rPr lang="en-US" sz="2400" dirty="0" err="1"/>
                  <a:t>np.trapz</a:t>
                </a:r>
                <a:r>
                  <a:rPr lang="en-US" sz="2400" dirty="0"/>
                  <a:t>), we found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b="1" dirty="0"/>
                  <a:t> is path-independent</a:t>
                </a:r>
              </a:p>
              <a:p>
                <a:r>
                  <a:rPr lang="en-US" sz="2400" b="1" dirty="0"/>
                  <a:t>Another comment</a:t>
                </a:r>
                <a:r>
                  <a:rPr lang="en-US" sz="2400" dirty="0"/>
                  <a:t>: A change-of-variables manipulation showed this analytically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" y="461665"/>
                <a:ext cx="10564703" cy="2768643"/>
              </a:xfrm>
              <a:prstGeom prst="rect">
                <a:avLst/>
              </a:prstGeom>
              <a:blipFill>
                <a:blip r:embed="rId2"/>
                <a:stretch>
                  <a:fillRect l="-839" t="-27854" b="-39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True because math 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9B7D77-8112-32A0-DC41-EBD7C97E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250" y="865466"/>
            <a:ext cx="4344750" cy="14083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FE7E00-7220-D46C-97F0-68F5CC155A62}"/>
                  </a:ext>
                </a:extLst>
              </p:cNvPr>
              <p:cNvSpPr txBox="1"/>
              <p:nvPr/>
            </p:nvSpPr>
            <p:spPr>
              <a:xfrm>
                <a:off x="8351658" y="865466"/>
                <a:ext cx="1149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FE7E00-7220-D46C-97F0-68F5CC155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658" y="865466"/>
                <a:ext cx="1149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F701FC-3E35-E9E4-B3DC-D8F36A8866D3}"/>
                  </a:ext>
                </a:extLst>
              </p:cNvPr>
              <p:cNvSpPr txBox="1"/>
              <p:nvPr/>
            </p:nvSpPr>
            <p:spPr>
              <a:xfrm>
                <a:off x="10527030" y="865466"/>
                <a:ext cx="1149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F701FC-3E35-E9E4-B3DC-D8F36A88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030" y="865466"/>
                <a:ext cx="11491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22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88057" y="461665"/>
                <a:ext cx="10564703" cy="3967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Connection between isothermal concentration work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𝑑𝑐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/>
                  <a:t>Comment</a:t>
                </a:r>
                <a:r>
                  <a:rPr lang="en-US" sz="2400" dirty="0"/>
                  <a:t>: Numerically (using </a:t>
                </a:r>
                <a:r>
                  <a:rPr lang="en-US" sz="2400" dirty="0" err="1"/>
                  <a:t>np.trapz</a:t>
                </a:r>
                <a:r>
                  <a:rPr lang="en-US" sz="2400" dirty="0"/>
                  <a:t>), we found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b="1" dirty="0"/>
                  <a:t> is path-independent</a:t>
                </a:r>
              </a:p>
              <a:p>
                <a:r>
                  <a:rPr lang="en-US" sz="2400" b="1" dirty="0"/>
                  <a:t>Another comment</a:t>
                </a:r>
                <a:r>
                  <a:rPr lang="en-US" sz="2400" dirty="0"/>
                  <a:t>: A change-of-variables manipulation showed this analytically</a:t>
                </a:r>
              </a:p>
              <a:p>
                <a:r>
                  <a:rPr lang="en-US" sz="2400" dirty="0"/>
                  <a:t> 	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𝑑𝑐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" y="461665"/>
                <a:ext cx="10564703" cy="3967625"/>
              </a:xfrm>
              <a:prstGeom prst="rect">
                <a:avLst/>
              </a:prstGeom>
              <a:blipFill>
                <a:blip r:embed="rId2"/>
                <a:stretch>
                  <a:fillRect l="-839" t="-19489" b="-54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True because math 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9B7D77-8112-32A0-DC41-EBD7C97E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250" y="865466"/>
            <a:ext cx="4344750" cy="14083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FE7E00-7220-D46C-97F0-68F5CC155A62}"/>
                  </a:ext>
                </a:extLst>
              </p:cNvPr>
              <p:cNvSpPr txBox="1"/>
              <p:nvPr/>
            </p:nvSpPr>
            <p:spPr>
              <a:xfrm>
                <a:off x="8351658" y="865466"/>
                <a:ext cx="1149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FE7E00-7220-D46C-97F0-68F5CC155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658" y="865466"/>
                <a:ext cx="1149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F701FC-3E35-E9E4-B3DC-D8F36A8866D3}"/>
                  </a:ext>
                </a:extLst>
              </p:cNvPr>
              <p:cNvSpPr txBox="1"/>
              <p:nvPr/>
            </p:nvSpPr>
            <p:spPr>
              <a:xfrm>
                <a:off x="10527030" y="865466"/>
                <a:ext cx="1149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F701FC-3E35-E9E4-B3DC-D8F36A88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030" y="865466"/>
                <a:ext cx="11491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8F6A558-A9C9-45DD-EBC8-00735227FACA}"/>
              </a:ext>
            </a:extLst>
          </p:cNvPr>
          <p:cNvGrpSpPr/>
          <p:nvPr/>
        </p:nvGrpSpPr>
        <p:grpSpPr>
          <a:xfrm>
            <a:off x="5993130" y="3759846"/>
            <a:ext cx="702492" cy="619759"/>
            <a:chOff x="3056088" y="2324147"/>
            <a:chExt cx="702492" cy="61975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549088E-BD2E-2A4B-54A5-165E46CBF055}"/>
                </a:ext>
              </a:extLst>
            </p:cNvPr>
            <p:cNvCxnSpPr/>
            <p:nvPr/>
          </p:nvCxnSpPr>
          <p:spPr>
            <a:xfrm flipH="1">
              <a:off x="3056088" y="2578146"/>
              <a:ext cx="274320" cy="365760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F00C237-1F3E-A064-CE1B-EB18F10BD945}"/>
                </a:ext>
              </a:extLst>
            </p:cNvPr>
            <p:cNvCxnSpPr/>
            <p:nvPr/>
          </p:nvCxnSpPr>
          <p:spPr>
            <a:xfrm flipH="1">
              <a:off x="3484260" y="2324147"/>
              <a:ext cx="274320" cy="365760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542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88057" y="461665"/>
                <a:ext cx="10564703" cy="555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Connection between isothermal concentration work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𝑑𝑐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/>
                  <a:t>Comment</a:t>
                </a:r>
                <a:r>
                  <a:rPr lang="en-US" sz="2400" dirty="0"/>
                  <a:t>: Numerically (using </a:t>
                </a:r>
                <a:r>
                  <a:rPr lang="en-US" sz="2400" dirty="0" err="1"/>
                  <a:t>np.trapz</a:t>
                </a:r>
                <a:r>
                  <a:rPr lang="en-US" sz="2400" dirty="0"/>
                  <a:t>), we found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b="1" dirty="0"/>
                  <a:t> is path-independent</a:t>
                </a:r>
              </a:p>
              <a:p>
                <a:r>
                  <a:rPr lang="en-US" sz="2400" b="1" dirty="0"/>
                  <a:t>Another comment</a:t>
                </a:r>
                <a:r>
                  <a:rPr lang="en-US" sz="2400" dirty="0"/>
                  <a:t>: A change-of-variables manipulation showed this analytically</a:t>
                </a:r>
              </a:p>
              <a:p>
                <a:r>
                  <a:rPr lang="en-US" sz="2400" dirty="0"/>
                  <a:t> 	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𝑑𝑐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𝑑𝑐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" y="461665"/>
                <a:ext cx="10564703" cy="5550109"/>
              </a:xfrm>
              <a:prstGeom prst="rect">
                <a:avLst/>
              </a:prstGeom>
              <a:blipFill>
                <a:blip r:embed="rId2"/>
                <a:stretch>
                  <a:fillRect l="-839" t="-13927" b="-3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True because math works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10A79-1C20-058A-2AC7-EE78CE4E6671}"/>
              </a:ext>
            </a:extLst>
          </p:cNvPr>
          <p:cNvGrpSpPr/>
          <p:nvPr/>
        </p:nvGrpSpPr>
        <p:grpSpPr>
          <a:xfrm>
            <a:off x="5993130" y="3759846"/>
            <a:ext cx="702492" cy="619759"/>
            <a:chOff x="3056088" y="2324147"/>
            <a:chExt cx="702492" cy="61975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240E3E-B60E-FDED-B082-EF539FACBBA9}"/>
                </a:ext>
              </a:extLst>
            </p:cNvPr>
            <p:cNvCxnSpPr/>
            <p:nvPr/>
          </p:nvCxnSpPr>
          <p:spPr>
            <a:xfrm flipH="1">
              <a:off x="3056088" y="2578146"/>
              <a:ext cx="274320" cy="365760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CB967C-B3E7-E301-6499-552E76E8EE5A}"/>
                </a:ext>
              </a:extLst>
            </p:cNvPr>
            <p:cNvCxnSpPr/>
            <p:nvPr/>
          </p:nvCxnSpPr>
          <p:spPr>
            <a:xfrm flipH="1">
              <a:off x="3484260" y="2324147"/>
              <a:ext cx="274320" cy="365760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E9B7D77-8112-32A0-DC41-EBD7C97E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250" y="865466"/>
            <a:ext cx="4344750" cy="14083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FE7E00-7220-D46C-97F0-68F5CC155A62}"/>
                  </a:ext>
                </a:extLst>
              </p:cNvPr>
              <p:cNvSpPr txBox="1"/>
              <p:nvPr/>
            </p:nvSpPr>
            <p:spPr>
              <a:xfrm>
                <a:off x="8351658" y="865466"/>
                <a:ext cx="1149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FE7E00-7220-D46C-97F0-68F5CC155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658" y="865466"/>
                <a:ext cx="1149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F701FC-3E35-E9E4-B3DC-D8F36A8866D3}"/>
                  </a:ext>
                </a:extLst>
              </p:cNvPr>
              <p:cNvSpPr txBox="1"/>
              <p:nvPr/>
            </p:nvSpPr>
            <p:spPr>
              <a:xfrm>
                <a:off x="10527030" y="865466"/>
                <a:ext cx="1149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F701FC-3E35-E9E4-B3DC-D8F36A88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030" y="865466"/>
                <a:ext cx="11491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55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88057" y="461665"/>
                <a:ext cx="10564703" cy="6612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Connection between isothermal concentration work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𝑑𝑐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/>
                  <a:t>Comment</a:t>
                </a:r>
                <a:r>
                  <a:rPr lang="en-US" sz="2400" dirty="0"/>
                  <a:t>: Numerically (using </a:t>
                </a:r>
                <a:r>
                  <a:rPr lang="en-US" sz="2400" dirty="0" err="1"/>
                  <a:t>np.trapz</a:t>
                </a:r>
                <a:r>
                  <a:rPr lang="en-US" sz="2400" dirty="0"/>
                  <a:t>), we found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b="1" dirty="0"/>
                  <a:t> is path-independent</a:t>
                </a:r>
              </a:p>
              <a:p>
                <a:r>
                  <a:rPr lang="en-US" sz="2400" b="1" dirty="0"/>
                  <a:t>Another comment</a:t>
                </a:r>
                <a:r>
                  <a:rPr lang="en-US" sz="2400" dirty="0"/>
                  <a:t>: A change-of-variables manipulation showed this analytically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𝑑𝑐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𝑑𝑐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𝑛𝑅𝑇𝑙𝑛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" y="461665"/>
                <a:ext cx="10564703" cy="6612259"/>
              </a:xfrm>
              <a:prstGeom prst="rect">
                <a:avLst/>
              </a:prstGeom>
              <a:blipFill>
                <a:blip r:embed="rId2"/>
                <a:stretch>
                  <a:fillRect l="-839" t="-11708" b="-10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True because math works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10A79-1C20-058A-2AC7-EE78CE4E6671}"/>
              </a:ext>
            </a:extLst>
          </p:cNvPr>
          <p:cNvGrpSpPr/>
          <p:nvPr/>
        </p:nvGrpSpPr>
        <p:grpSpPr>
          <a:xfrm>
            <a:off x="5993130" y="3771276"/>
            <a:ext cx="702492" cy="619759"/>
            <a:chOff x="3056088" y="2324147"/>
            <a:chExt cx="702492" cy="61975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240E3E-B60E-FDED-B082-EF539FACBBA9}"/>
                </a:ext>
              </a:extLst>
            </p:cNvPr>
            <p:cNvCxnSpPr/>
            <p:nvPr/>
          </p:nvCxnSpPr>
          <p:spPr>
            <a:xfrm flipH="1">
              <a:off x="3056088" y="2578146"/>
              <a:ext cx="274320" cy="365760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CB967C-B3E7-E301-6499-552E76E8EE5A}"/>
                </a:ext>
              </a:extLst>
            </p:cNvPr>
            <p:cNvCxnSpPr/>
            <p:nvPr/>
          </p:nvCxnSpPr>
          <p:spPr>
            <a:xfrm flipH="1">
              <a:off x="3484260" y="2324147"/>
              <a:ext cx="274320" cy="365760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E9B7D77-8112-32A0-DC41-EBD7C97E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250" y="865466"/>
            <a:ext cx="4344750" cy="14083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FE7E00-7220-D46C-97F0-68F5CC155A62}"/>
                  </a:ext>
                </a:extLst>
              </p:cNvPr>
              <p:cNvSpPr txBox="1"/>
              <p:nvPr/>
            </p:nvSpPr>
            <p:spPr>
              <a:xfrm>
                <a:off x="8351658" y="865466"/>
                <a:ext cx="1149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FE7E00-7220-D46C-97F0-68F5CC155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658" y="865466"/>
                <a:ext cx="1149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F701FC-3E35-E9E4-B3DC-D8F36A8866D3}"/>
                  </a:ext>
                </a:extLst>
              </p:cNvPr>
              <p:cNvSpPr txBox="1"/>
              <p:nvPr/>
            </p:nvSpPr>
            <p:spPr>
              <a:xfrm>
                <a:off x="10527030" y="865466"/>
                <a:ext cx="1149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F701FC-3E35-E9E4-B3DC-D8F36A88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030" y="865466"/>
                <a:ext cx="11491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93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88057" y="461665"/>
                <a:ext cx="10564703" cy="6612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Connection between isothermal concentration work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𝑑𝑐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/>
                  <a:t>Comment</a:t>
                </a:r>
                <a:r>
                  <a:rPr lang="en-US" sz="2400" dirty="0"/>
                  <a:t>: Numerically (using </a:t>
                </a:r>
                <a:r>
                  <a:rPr lang="en-US" sz="2400" dirty="0" err="1"/>
                  <a:t>np.trapz</a:t>
                </a:r>
                <a:r>
                  <a:rPr lang="en-US" sz="2400" dirty="0"/>
                  <a:t>), we found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b="1" dirty="0"/>
                  <a:t> is path-independent</a:t>
                </a:r>
              </a:p>
              <a:p>
                <a:r>
                  <a:rPr lang="en-US" sz="2400" b="1" dirty="0"/>
                  <a:t>Another comment</a:t>
                </a:r>
                <a:r>
                  <a:rPr lang="en-US" sz="2400" dirty="0"/>
                  <a:t>: A change-of-variables manipulation showed this analytically</a:t>
                </a:r>
              </a:p>
              <a:p>
                <a:r>
                  <a:rPr lang="en-US" sz="2400" dirty="0"/>
                  <a:t> 	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𝑑𝑐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𝑑𝑐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𝑛𝑅𝑇𝑙𝑛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" y="461665"/>
                <a:ext cx="10564703" cy="6612259"/>
              </a:xfrm>
              <a:prstGeom prst="rect">
                <a:avLst/>
              </a:prstGeom>
              <a:blipFill>
                <a:blip r:embed="rId2"/>
                <a:stretch>
                  <a:fillRect l="-839" t="-11708" b="-10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True because math works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10A79-1C20-058A-2AC7-EE78CE4E6671}"/>
              </a:ext>
            </a:extLst>
          </p:cNvPr>
          <p:cNvGrpSpPr/>
          <p:nvPr/>
        </p:nvGrpSpPr>
        <p:grpSpPr>
          <a:xfrm>
            <a:off x="5993130" y="3771276"/>
            <a:ext cx="702492" cy="619759"/>
            <a:chOff x="3056088" y="2324147"/>
            <a:chExt cx="702492" cy="61975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240E3E-B60E-FDED-B082-EF539FACBBA9}"/>
                </a:ext>
              </a:extLst>
            </p:cNvPr>
            <p:cNvCxnSpPr/>
            <p:nvPr/>
          </p:nvCxnSpPr>
          <p:spPr>
            <a:xfrm flipH="1">
              <a:off x="3056088" y="2578146"/>
              <a:ext cx="274320" cy="365760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CB967C-B3E7-E301-6499-552E76E8EE5A}"/>
                </a:ext>
              </a:extLst>
            </p:cNvPr>
            <p:cNvCxnSpPr/>
            <p:nvPr/>
          </p:nvCxnSpPr>
          <p:spPr>
            <a:xfrm flipH="1">
              <a:off x="3484260" y="2324147"/>
              <a:ext cx="274320" cy="365760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E9B7D77-8112-32A0-DC41-EBD7C97E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250" y="865466"/>
            <a:ext cx="4344750" cy="14083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FE7E00-7220-D46C-97F0-68F5CC155A62}"/>
                  </a:ext>
                </a:extLst>
              </p:cNvPr>
              <p:cNvSpPr txBox="1"/>
              <p:nvPr/>
            </p:nvSpPr>
            <p:spPr>
              <a:xfrm>
                <a:off x="8351658" y="865466"/>
                <a:ext cx="1149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FE7E00-7220-D46C-97F0-68F5CC155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658" y="865466"/>
                <a:ext cx="1149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F701FC-3E35-E9E4-B3DC-D8F36A8866D3}"/>
                  </a:ext>
                </a:extLst>
              </p:cNvPr>
              <p:cNvSpPr txBox="1"/>
              <p:nvPr/>
            </p:nvSpPr>
            <p:spPr>
              <a:xfrm>
                <a:off x="10527030" y="865466"/>
                <a:ext cx="1149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F701FC-3E35-E9E4-B3DC-D8F36A88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030" y="865466"/>
                <a:ext cx="11491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7E2BBE-FAF6-1320-70F4-6E43FA706635}"/>
                  </a:ext>
                </a:extLst>
              </p:cNvPr>
              <p:cNvSpPr txBox="1"/>
              <p:nvPr/>
            </p:nvSpPr>
            <p:spPr>
              <a:xfrm>
                <a:off x="6835140" y="5589091"/>
                <a:ext cx="5086350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Obviously </a:t>
                </a:r>
                <a:r>
                  <a:rPr lang="en-US" sz="2400" b="1" dirty="0"/>
                  <a:t>path-independent</a:t>
                </a:r>
                <a:r>
                  <a:rPr lang="en-US" sz="2400" dirty="0"/>
                  <a:t> since it depends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 =&gt; There’s probably a state function lurking here!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7E2BBE-FAF6-1320-70F4-6E43FA70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40" y="5589091"/>
                <a:ext cx="5086350" cy="1200329"/>
              </a:xfrm>
              <a:prstGeom prst="rect">
                <a:avLst/>
              </a:prstGeom>
              <a:blipFill>
                <a:blip r:embed="rId6"/>
                <a:stretch>
                  <a:fillRect l="-1737" t="-3093" b="-927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32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88057" y="461665"/>
                <a:ext cx="10564703" cy="6612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Connection between isothermal concentration work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𝑑𝑐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dirty="0"/>
                  <a:t>Comment</a:t>
                </a:r>
                <a:r>
                  <a:rPr lang="en-US" sz="2400" dirty="0"/>
                  <a:t>: Numerically (using </a:t>
                </a:r>
                <a:r>
                  <a:rPr lang="en-US" sz="2400" dirty="0" err="1"/>
                  <a:t>np.trapz</a:t>
                </a:r>
                <a:r>
                  <a:rPr lang="en-US" sz="2400" dirty="0"/>
                  <a:t>), we found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b="1" dirty="0"/>
                  <a:t> is path-independent</a:t>
                </a:r>
              </a:p>
              <a:p>
                <a:r>
                  <a:rPr lang="en-US" sz="2400" b="1" dirty="0"/>
                  <a:t>Another comment</a:t>
                </a:r>
                <a:r>
                  <a:rPr lang="en-US" sz="2400" dirty="0"/>
                  <a:t>: A change-of-variables manipulation showed this analytically</a:t>
                </a:r>
              </a:p>
              <a:p>
                <a:r>
                  <a:rPr lang="en-US" sz="2400" dirty="0"/>
                  <a:t> 	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𝑑𝑐</m:t>
                              </m:r>
                            </m:num>
                            <m:den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nary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𝑑𝑐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𝑛𝑅𝑇𝑙𝑛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" y="461665"/>
                <a:ext cx="10564703" cy="6612259"/>
              </a:xfrm>
              <a:prstGeom prst="rect">
                <a:avLst/>
              </a:prstGeom>
              <a:blipFill>
                <a:blip r:embed="rId2"/>
                <a:stretch>
                  <a:fillRect l="-839" t="-11708" b="-10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True because math works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10A79-1C20-058A-2AC7-EE78CE4E6671}"/>
              </a:ext>
            </a:extLst>
          </p:cNvPr>
          <p:cNvGrpSpPr/>
          <p:nvPr/>
        </p:nvGrpSpPr>
        <p:grpSpPr>
          <a:xfrm>
            <a:off x="5993130" y="3771276"/>
            <a:ext cx="702492" cy="619759"/>
            <a:chOff x="3056088" y="2324147"/>
            <a:chExt cx="702492" cy="61975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240E3E-B60E-FDED-B082-EF539FACBBA9}"/>
                </a:ext>
              </a:extLst>
            </p:cNvPr>
            <p:cNvCxnSpPr/>
            <p:nvPr/>
          </p:nvCxnSpPr>
          <p:spPr>
            <a:xfrm flipH="1">
              <a:off x="3056088" y="2578146"/>
              <a:ext cx="274320" cy="365760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CB967C-B3E7-E301-6499-552E76E8EE5A}"/>
                </a:ext>
              </a:extLst>
            </p:cNvPr>
            <p:cNvCxnSpPr/>
            <p:nvPr/>
          </p:nvCxnSpPr>
          <p:spPr>
            <a:xfrm flipH="1">
              <a:off x="3484260" y="2324147"/>
              <a:ext cx="274320" cy="365760"/>
            </a:xfrm>
            <a:prstGeom prst="line">
              <a:avLst/>
            </a:prstGeom>
            <a:ln w="635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E9B7D77-8112-32A0-DC41-EBD7C97E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250" y="865466"/>
            <a:ext cx="4344750" cy="14083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FE7E00-7220-D46C-97F0-68F5CC155A62}"/>
                  </a:ext>
                </a:extLst>
              </p:cNvPr>
              <p:cNvSpPr txBox="1"/>
              <p:nvPr/>
            </p:nvSpPr>
            <p:spPr>
              <a:xfrm>
                <a:off x="8351658" y="865466"/>
                <a:ext cx="1149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FE7E00-7220-D46C-97F0-68F5CC155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658" y="865466"/>
                <a:ext cx="1149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F701FC-3E35-E9E4-B3DC-D8F36A8866D3}"/>
                  </a:ext>
                </a:extLst>
              </p:cNvPr>
              <p:cNvSpPr txBox="1"/>
              <p:nvPr/>
            </p:nvSpPr>
            <p:spPr>
              <a:xfrm>
                <a:off x="10527030" y="865466"/>
                <a:ext cx="1149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F701FC-3E35-E9E4-B3DC-D8F36A88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030" y="865466"/>
                <a:ext cx="11491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7E2BBE-FAF6-1320-70F4-6E43FA706635}"/>
                  </a:ext>
                </a:extLst>
              </p:cNvPr>
              <p:cNvSpPr txBox="1"/>
              <p:nvPr/>
            </p:nvSpPr>
            <p:spPr>
              <a:xfrm>
                <a:off x="6835140" y="5589091"/>
                <a:ext cx="5086350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Obviously </a:t>
                </a:r>
                <a:r>
                  <a:rPr lang="en-US" sz="2400" b="1" dirty="0"/>
                  <a:t>path-independent</a:t>
                </a:r>
                <a:r>
                  <a:rPr lang="en-US" sz="2400" dirty="0"/>
                  <a:t> since it depends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 =&gt; There’s probably a state function lurking here!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7E2BBE-FAF6-1320-70F4-6E43FA70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140" y="5589091"/>
                <a:ext cx="5086350" cy="1200329"/>
              </a:xfrm>
              <a:prstGeom prst="rect">
                <a:avLst/>
              </a:prstGeom>
              <a:blipFill>
                <a:blip r:embed="rId6"/>
                <a:stretch>
                  <a:fillRect l="-1737" t="-3093" b="-927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46D7AA-15BD-AE81-6AF9-F204E8F9416A}"/>
                  </a:ext>
                </a:extLst>
              </p:cNvPr>
              <p:cNvSpPr txBox="1"/>
              <p:nvPr/>
            </p:nvSpPr>
            <p:spPr>
              <a:xfrm>
                <a:off x="979597" y="5773756"/>
                <a:ext cx="2712293" cy="8309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showed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46D7AA-15BD-AE81-6AF9-F204E8F94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97" y="5773756"/>
                <a:ext cx="2712293" cy="830997"/>
              </a:xfrm>
              <a:prstGeom prst="rect">
                <a:avLst/>
              </a:prstGeom>
              <a:blipFill>
                <a:blip r:embed="rId7"/>
                <a:stretch>
                  <a:fillRect l="-3241" t="-597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105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157258" y="2106582"/>
                <a:ext cx="11844242" cy="2371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Interpretation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𝑻𝑺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b="1" dirty="0"/>
                  <a:t>useful</a:t>
                </a:r>
                <a:r>
                  <a:rPr lang="en-US" sz="2400" dirty="0"/>
                  <a:t> state function because changes in it tell you about the (non-PV) work: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Follow-up on a previous point:</a:t>
                </a:r>
                <a:r>
                  <a:rPr lang="en-US" sz="2400" dirty="0"/>
                  <a:t> We said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𝒄𝒓𝒂𝒛𝒚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𝑻𝑺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also a state function (yay!). It’s just not a very useful one. For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𝒄𝒓𝒂𝒛𝒚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8" y="2106582"/>
                <a:ext cx="11844242" cy="2371355"/>
              </a:xfrm>
              <a:prstGeom prst="rect">
                <a:avLst/>
              </a:prstGeom>
              <a:blipFill>
                <a:blip r:embed="rId2"/>
                <a:stretch>
                  <a:fillRect l="-857" t="-1604" r="-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True because math works</a:t>
            </a:r>
          </a:p>
        </p:txBody>
      </p:sp>
    </p:spTree>
    <p:extLst>
      <p:ext uri="{BB962C8B-B14F-4D97-AF65-F5344CB8AC3E}">
        <p14:creationId xmlns:p14="http://schemas.microsoft.com/office/powerpoint/2010/main" val="279679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True because math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D9293-4F33-5607-D0FE-8BC1B61BDDCC}"/>
                  </a:ext>
                </a:extLst>
              </p:cNvPr>
              <p:cNvSpPr txBox="1"/>
              <p:nvPr/>
            </p:nvSpPr>
            <p:spPr>
              <a:xfrm>
                <a:off x="306412" y="970196"/>
                <a:ext cx="11369773" cy="5316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Total differential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𝒅𝒁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𝒅𝑿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𝒅𝒀</m:t>
                    </m:r>
                  </m:oMath>
                </a14:m>
                <a:endParaRPr lang="en-US" sz="24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Product rule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𝑿𝒀</m:t>
                        </m:r>
                      </m:e>
                    </m:d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𝒀𝒅𝑿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𝑿𝒅𝒀</m:t>
                    </m:r>
                  </m:oMath>
                </a14:m>
                <a:endParaRPr lang="en-US" sz="2400" b="1" dirty="0">
                  <a:solidFill>
                    <a:srgbClr val="00B05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B05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Quotient rule</a:t>
                </a:r>
                <a:r>
                  <a:rPr lang="en-US" sz="2400" dirty="0"/>
                  <a:t>: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den>
                        </m:f>
                      </m:e>
                    </m:d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n-US" sz="24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𝑑𝑋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leads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den>
                    </m:f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𝒅𝑿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sz="24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𝒅𝒀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Cross-derivative test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𝒅𝒁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𝑨𝒅𝑿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𝑩𝒅𝒀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r>
                  <a:rPr lang="en-US" sz="2400" dirty="0"/>
                  <a:t> =&gt;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𝒁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sz="2400" b="1" dirty="0"/>
                  <a:t> exists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Partial derivative relations</a:t>
                </a:r>
                <a:r>
                  <a:rPr lang="en-US" sz="2400" dirty="0"/>
                  <a:t>: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No-brainers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Euler Chain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Inverter: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sub>
                        </m:sSub>
                      </m:den>
                    </m:f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D9293-4F33-5607-D0FE-8BC1B61BD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12" y="970196"/>
                <a:ext cx="11369773" cy="5316071"/>
              </a:xfrm>
              <a:prstGeom prst="rect">
                <a:avLst/>
              </a:prstGeom>
              <a:blipFill>
                <a:blip r:embed="rId2"/>
                <a:stretch>
                  <a:fillRect l="-781" t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68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True because math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D9293-4F33-5607-D0FE-8BC1B61BDDCC}"/>
                  </a:ext>
                </a:extLst>
              </p:cNvPr>
              <p:cNvSpPr txBox="1"/>
              <p:nvPr/>
            </p:nvSpPr>
            <p:spPr>
              <a:xfrm>
                <a:off x="306412" y="1362959"/>
                <a:ext cx="11369773" cy="616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Example</a:t>
                </a:r>
                <a:r>
                  <a:rPr lang="en-US" sz="2400" dirty="0"/>
                  <a:t>: What’s the total differential of the quantity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/>
                  <a:t>?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D9293-4F33-5607-D0FE-8BC1B61BD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12" y="1362959"/>
                <a:ext cx="11369773" cy="616964"/>
              </a:xfrm>
              <a:prstGeom prst="rect">
                <a:avLst/>
              </a:prstGeom>
              <a:blipFill>
                <a:blip r:embed="rId2"/>
                <a:stretch>
                  <a:fillRect l="-893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60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I. True because we say so (i.e., by definition, or by choice of experimental conditions)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4E7B1E-BE0D-8C19-87C2-9664BA3D6984}"/>
                  </a:ext>
                </a:extLst>
              </p:cNvPr>
              <p:cNvSpPr txBox="1"/>
              <p:nvPr/>
            </p:nvSpPr>
            <p:spPr>
              <a:xfrm>
                <a:off x="264995" y="856122"/>
                <a:ext cx="11146194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Sometimes we carry out experiments with certain, intentional </a:t>
                </a:r>
                <a:r>
                  <a:rPr lang="en-US" sz="2400" b="1" i="1" dirty="0"/>
                  <a:t>constraints</a:t>
                </a:r>
                <a:r>
                  <a:rPr lang="en-US" sz="2400" b="1" dirty="0"/>
                  <a:t>:</a:t>
                </a:r>
              </a:p>
              <a:p>
                <a:endParaRPr lang="en-US" sz="24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Isobaric conditions: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Isothermal conditions: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Isochoric conditions: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Mechanical equilibrium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ex</m:t>
                        </m:r>
                      </m:sub>
                    </m:sSub>
                  </m:oMath>
                </a14:m>
                <a:r>
                  <a:rPr lang="en-US" sz="2400" dirty="0"/>
                  <a:t>)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Thermal equilibrium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Surr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4E7B1E-BE0D-8C19-87C2-9664BA3D6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95" y="856122"/>
                <a:ext cx="11146194" cy="2677656"/>
              </a:xfrm>
              <a:prstGeom prst="rect">
                <a:avLst/>
              </a:prstGeom>
              <a:blipFill>
                <a:blip r:embed="rId2"/>
                <a:stretch>
                  <a:fillRect l="-796" t="-18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nut 10">
            <a:extLst>
              <a:ext uri="{FF2B5EF4-FFF2-40B4-BE49-F238E27FC236}">
                <a16:creationId xmlns:a16="http://schemas.microsoft.com/office/drawing/2014/main" id="{CCE14ABF-8F6A-8BDA-1189-E53B05ED8DCA}"/>
              </a:ext>
            </a:extLst>
          </p:cNvPr>
          <p:cNvSpPr/>
          <p:nvPr/>
        </p:nvSpPr>
        <p:spPr>
          <a:xfrm>
            <a:off x="8561069" y="2068193"/>
            <a:ext cx="3246120" cy="2931170"/>
          </a:xfrm>
          <a:prstGeom prst="donut">
            <a:avLst>
              <a:gd name="adj" fmla="val 3527"/>
            </a:avLst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E53174-07E0-DC5B-5314-5345D67EAD36}"/>
                  </a:ext>
                </a:extLst>
              </p:cNvPr>
              <p:cNvSpPr txBox="1"/>
              <p:nvPr/>
            </p:nvSpPr>
            <p:spPr>
              <a:xfrm>
                <a:off x="9346883" y="3198167"/>
                <a:ext cx="14201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E53174-07E0-DC5B-5314-5345D67E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883" y="3198167"/>
                <a:ext cx="1420177" cy="461665"/>
              </a:xfrm>
              <a:prstGeom prst="rect">
                <a:avLst/>
              </a:prstGeom>
              <a:blipFill>
                <a:blip r:embed="rId3"/>
                <a:stretch>
                  <a:fillRect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1F47F7-7DC2-D7A4-EDF3-98FDEBDB0015}"/>
                  </a:ext>
                </a:extLst>
              </p:cNvPr>
              <p:cNvSpPr txBox="1"/>
              <p:nvPr/>
            </p:nvSpPr>
            <p:spPr>
              <a:xfrm>
                <a:off x="8093393" y="4909473"/>
                <a:ext cx="14201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1F47F7-7DC2-D7A4-EDF3-98FDEBDB0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393" y="4909473"/>
                <a:ext cx="1420177" cy="461665"/>
              </a:xfrm>
              <a:prstGeom prst="rect">
                <a:avLst/>
              </a:prstGeom>
              <a:blipFill>
                <a:blip r:embed="rId4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207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True because math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D9293-4F33-5607-D0FE-8BC1B61BDDCC}"/>
                  </a:ext>
                </a:extLst>
              </p:cNvPr>
              <p:cNvSpPr txBox="1"/>
              <p:nvPr/>
            </p:nvSpPr>
            <p:spPr>
              <a:xfrm>
                <a:off x="306412" y="1362959"/>
                <a:ext cx="11369773" cy="2057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Example</a:t>
                </a:r>
                <a:r>
                  <a:rPr lang="en-US" sz="2400" dirty="0"/>
                  <a:t>: What’s the total differential of the quantity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/>
                  <a:t>?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𝑑𝐺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D9293-4F33-5607-D0FE-8BC1B61BD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12" y="1362959"/>
                <a:ext cx="11369773" cy="2057358"/>
              </a:xfrm>
              <a:prstGeom prst="rect">
                <a:avLst/>
              </a:prstGeom>
              <a:blipFill>
                <a:blip r:embed="rId2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473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True because math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D9293-4F33-5607-D0FE-8BC1B61BDDCC}"/>
                  </a:ext>
                </a:extLst>
              </p:cNvPr>
              <p:cNvSpPr txBox="1"/>
              <p:nvPr/>
            </p:nvSpPr>
            <p:spPr>
              <a:xfrm>
                <a:off x="306412" y="1362959"/>
                <a:ext cx="11369773" cy="3497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Example</a:t>
                </a:r>
                <a:r>
                  <a:rPr lang="en-US" sz="2400" dirty="0"/>
                  <a:t>: What’s the total differential of the quantity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/>
                  <a:t>?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𝑑𝐺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D9293-4F33-5607-D0FE-8BC1B61BD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12" y="1362959"/>
                <a:ext cx="11369773" cy="3497752"/>
              </a:xfrm>
              <a:prstGeom prst="rect">
                <a:avLst/>
              </a:prstGeom>
              <a:blipFill>
                <a:blip r:embed="rId2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40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True because math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D9293-4F33-5607-D0FE-8BC1B61BDDCC}"/>
                  </a:ext>
                </a:extLst>
              </p:cNvPr>
              <p:cNvSpPr txBox="1"/>
              <p:nvPr/>
            </p:nvSpPr>
            <p:spPr>
              <a:xfrm>
                <a:off x="306412" y="1362959"/>
                <a:ext cx="11369773" cy="3497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Example</a:t>
                </a:r>
                <a:r>
                  <a:rPr lang="en-US" sz="2400" dirty="0"/>
                  <a:t>: What’s the total differential of the quantity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/>
                  <a:t>?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𝑑𝐺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(This will be handy when we derive a relationship called the </a:t>
                </a:r>
                <a:r>
                  <a:rPr lang="en-US" sz="2400" b="1" dirty="0"/>
                  <a:t>Gibbs-Helmholtz </a:t>
                </a:r>
                <a:r>
                  <a:rPr lang="en-US" sz="2400" dirty="0"/>
                  <a:t>equation)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5D9293-4F33-5607-D0FE-8BC1B61BD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12" y="1362959"/>
                <a:ext cx="11369773" cy="3497752"/>
              </a:xfrm>
              <a:prstGeom prst="rect">
                <a:avLst/>
              </a:prstGeom>
              <a:blipFill>
                <a:blip r:embed="rId2"/>
                <a:stretch>
                  <a:fillRect l="-893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957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III. True because of how nature works (we think)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20398D-4134-1380-B53D-AF5FD593CB34}"/>
                  </a:ext>
                </a:extLst>
              </p:cNvPr>
              <p:cNvSpPr txBox="1"/>
              <p:nvPr/>
            </p:nvSpPr>
            <p:spPr>
              <a:xfrm>
                <a:off x="1909529" y="2242117"/>
                <a:ext cx="741354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These are the big ones: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Law: All spontaneous processes have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20398D-4134-1380-B53D-AF5FD593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529" y="2242117"/>
                <a:ext cx="7413541" cy="1938992"/>
              </a:xfrm>
              <a:prstGeom prst="rect">
                <a:avLst/>
              </a:prstGeom>
              <a:blipFill>
                <a:blip r:embed="rId2"/>
                <a:stretch>
                  <a:fillRect l="-1199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643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III. True because of how nature works (we think)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4E7B1E-BE0D-8C19-87C2-9664BA3D6984}"/>
                  </a:ext>
                </a:extLst>
              </p:cNvPr>
              <p:cNvSpPr txBox="1"/>
              <p:nvPr/>
            </p:nvSpPr>
            <p:spPr>
              <a:xfrm>
                <a:off x="58614" y="1629838"/>
                <a:ext cx="885725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When there is </a:t>
                </a:r>
                <a:r>
                  <a:rPr lang="en-US" sz="2400" b="1" i="1" dirty="0"/>
                  <a:t>mechanical equilibrium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ex</m:t>
                        </m:r>
                      </m:sub>
                    </m:sSub>
                  </m:oMath>
                </a14:m>
                <a:r>
                  <a:rPr lang="en-US" sz="2400" b="1" i="1" dirty="0"/>
                  <a:t>)</a:t>
                </a:r>
                <a:endParaRPr lang="en-US" sz="24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think 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expanding</a:t>
                </a:r>
                <a:r>
                  <a:rPr lang="en-US" sz="2400" dirty="0"/>
                  <a:t> is the opposite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contracting</a:t>
                </a:r>
                <a:r>
                  <a:rPr lang="en-US" sz="2400" dirty="0"/>
                  <a:t> in every measurable way. That’s what we mean when we say the work is </a:t>
                </a:r>
                <a:r>
                  <a:rPr lang="en-US" sz="2400" b="1" dirty="0"/>
                  <a:t>mechanically</a:t>
                </a:r>
                <a:r>
                  <a:rPr lang="en-US" sz="2400" dirty="0"/>
                  <a:t> </a:t>
                </a:r>
                <a:r>
                  <a:rPr lang="en-US" sz="2400" b="1" dirty="0"/>
                  <a:t>reversible</a:t>
                </a:r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4E7B1E-BE0D-8C19-87C2-9664BA3D6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4" y="1629838"/>
                <a:ext cx="8857250" cy="1569660"/>
              </a:xfrm>
              <a:prstGeom prst="rect">
                <a:avLst/>
              </a:prstGeom>
              <a:blipFill>
                <a:blip r:embed="rId2"/>
                <a:stretch>
                  <a:fillRect l="-1001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327E2AA-07D3-E53E-1EE3-2BD02271FAF7}"/>
              </a:ext>
            </a:extLst>
          </p:cNvPr>
          <p:cNvGrpSpPr/>
          <p:nvPr/>
        </p:nvGrpSpPr>
        <p:grpSpPr>
          <a:xfrm>
            <a:off x="8572499" y="909310"/>
            <a:ext cx="3246120" cy="2931170"/>
            <a:chOff x="8572499" y="909310"/>
            <a:chExt cx="3246120" cy="293117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9DE1BB-559C-3ADE-3627-3400FDEBDF58}"/>
                </a:ext>
              </a:extLst>
            </p:cNvPr>
            <p:cNvGrpSpPr/>
            <p:nvPr/>
          </p:nvGrpSpPr>
          <p:grpSpPr>
            <a:xfrm>
              <a:off x="8572499" y="909310"/>
              <a:ext cx="3246120" cy="2931170"/>
              <a:chOff x="8698230" y="1720840"/>
              <a:chExt cx="3246120" cy="29311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3AF922C-5089-19DB-8748-378B1E3FB19C}"/>
                  </a:ext>
                </a:extLst>
              </p:cNvPr>
              <p:cNvGrpSpPr/>
              <p:nvPr/>
            </p:nvGrpSpPr>
            <p:grpSpPr>
              <a:xfrm>
                <a:off x="8698230" y="1720840"/>
                <a:ext cx="3246120" cy="2931170"/>
                <a:chOff x="8698230" y="1720840"/>
                <a:chExt cx="3246120" cy="2931170"/>
              </a:xfrm>
              <a:solidFill>
                <a:schemeClr val="tx1"/>
              </a:solidFill>
            </p:grpSpPr>
            <p:sp>
              <p:nvSpPr>
                <p:cNvPr id="2" name="Donut 1">
                  <a:extLst>
                    <a:ext uri="{FF2B5EF4-FFF2-40B4-BE49-F238E27FC236}">
                      <a16:creationId xmlns:a16="http://schemas.microsoft.com/office/drawing/2014/main" id="{29D1A2A9-A766-483F-5B5D-2C5D5C7EE84F}"/>
                    </a:ext>
                  </a:extLst>
                </p:cNvPr>
                <p:cNvSpPr/>
                <p:nvPr/>
              </p:nvSpPr>
              <p:spPr>
                <a:xfrm>
                  <a:off x="9279042" y="2163208"/>
                  <a:ext cx="2336995" cy="2125980"/>
                </a:xfrm>
                <a:prstGeom prst="donut">
                  <a:avLst>
                    <a:gd name="adj" fmla="val 3527"/>
                  </a:avLst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Donut 4">
                  <a:extLst>
                    <a:ext uri="{FF2B5EF4-FFF2-40B4-BE49-F238E27FC236}">
                      <a16:creationId xmlns:a16="http://schemas.microsoft.com/office/drawing/2014/main" id="{B2001B3D-D4E9-7428-A1D8-689D568A5F28}"/>
                    </a:ext>
                  </a:extLst>
                </p:cNvPr>
                <p:cNvSpPr/>
                <p:nvPr/>
              </p:nvSpPr>
              <p:spPr>
                <a:xfrm>
                  <a:off x="8698230" y="1720840"/>
                  <a:ext cx="3246120" cy="2931170"/>
                </a:xfrm>
                <a:prstGeom prst="donut">
                  <a:avLst>
                    <a:gd name="adj" fmla="val 3527"/>
                  </a:avLst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ight Arrow 8">
                <a:extLst>
                  <a:ext uri="{FF2B5EF4-FFF2-40B4-BE49-F238E27FC236}">
                    <a16:creationId xmlns:a16="http://schemas.microsoft.com/office/drawing/2014/main" id="{AC154F96-7FEC-398D-BD87-559015A26EF6}"/>
                  </a:ext>
                </a:extLst>
              </p:cNvPr>
              <p:cNvSpPr/>
              <p:nvPr/>
            </p:nvSpPr>
            <p:spPr>
              <a:xfrm rot="4475385">
                <a:off x="9870970" y="1834674"/>
                <a:ext cx="369368" cy="430798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BC3F4760-3218-07A0-0405-B965027BE833}"/>
                </a:ext>
              </a:extLst>
            </p:cNvPr>
            <p:cNvSpPr/>
            <p:nvPr/>
          </p:nvSpPr>
          <p:spPr>
            <a:xfrm rot="13372187">
              <a:off x="9132704" y="1291892"/>
              <a:ext cx="369368" cy="430798"/>
            </a:xfrm>
            <a:prstGeom prst="rightArrow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F584FD-FC6F-C520-A30E-644DF8110359}"/>
                  </a:ext>
                </a:extLst>
              </p:cNvPr>
              <p:cNvSpPr txBox="1"/>
              <p:nvPr/>
            </p:nvSpPr>
            <p:spPr>
              <a:xfrm>
                <a:off x="8863054" y="1941734"/>
                <a:ext cx="29175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𝑑𝑤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F584FD-FC6F-C520-A30E-644DF8110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054" y="1941734"/>
                <a:ext cx="291750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AF18E17-31D2-23FD-B984-63B048D93E62}"/>
              </a:ext>
            </a:extLst>
          </p:cNvPr>
          <p:cNvSpPr txBox="1"/>
          <p:nvPr/>
        </p:nvSpPr>
        <p:spPr>
          <a:xfrm>
            <a:off x="58614" y="807909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But there’s also the matter of </a:t>
            </a:r>
            <a:r>
              <a:rPr lang="en-US" sz="2400" b="1" i="1" dirty="0"/>
              <a:t>reversibility</a:t>
            </a:r>
          </a:p>
        </p:txBody>
      </p:sp>
    </p:spTree>
    <p:extLst>
      <p:ext uri="{BB962C8B-B14F-4D97-AF65-F5344CB8AC3E}">
        <p14:creationId xmlns:p14="http://schemas.microsoft.com/office/powerpoint/2010/main" val="321141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III. True because of how nature works (we think)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9DE1BB-559C-3ADE-3627-3400FDEBDF58}"/>
              </a:ext>
            </a:extLst>
          </p:cNvPr>
          <p:cNvGrpSpPr/>
          <p:nvPr/>
        </p:nvGrpSpPr>
        <p:grpSpPr>
          <a:xfrm>
            <a:off x="8572499" y="909310"/>
            <a:ext cx="3246120" cy="2931170"/>
            <a:chOff x="8698230" y="1720840"/>
            <a:chExt cx="3246120" cy="293117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3AF922C-5089-19DB-8748-378B1E3FB19C}"/>
                </a:ext>
              </a:extLst>
            </p:cNvPr>
            <p:cNvGrpSpPr/>
            <p:nvPr/>
          </p:nvGrpSpPr>
          <p:grpSpPr>
            <a:xfrm>
              <a:off x="8698230" y="1720840"/>
              <a:ext cx="3246120" cy="2931170"/>
              <a:chOff x="8698230" y="1720840"/>
              <a:chExt cx="3246120" cy="2931170"/>
            </a:xfrm>
            <a:solidFill>
              <a:schemeClr val="tx1"/>
            </a:solidFill>
          </p:grpSpPr>
          <p:sp>
            <p:nvSpPr>
              <p:cNvPr id="2" name="Donut 1">
                <a:extLst>
                  <a:ext uri="{FF2B5EF4-FFF2-40B4-BE49-F238E27FC236}">
                    <a16:creationId xmlns:a16="http://schemas.microsoft.com/office/drawing/2014/main" id="{29D1A2A9-A766-483F-5B5D-2C5D5C7EE84F}"/>
                  </a:ext>
                </a:extLst>
              </p:cNvPr>
              <p:cNvSpPr/>
              <p:nvPr/>
            </p:nvSpPr>
            <p:spPr>
              <a:xfrm>
                <a:off x="9279042" y="2163208"/>
                <a:ext cx="2336995" cy="2125980"/>
              </a:xfrm>
              <a:prstGeom prst="donut">
                <a:avLst>
                  <a:gd name="adj" fmla="val 3527"/>
                </a:avLst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nut 4">
                <a:extLst>
                  <a:ext uri="{FF2B5EF4-FFF2-40B4-BE49-F238E27FC236}">
                    <a16:creationId xmlns:a16="http://schemas.microsoft.com/office/drawing/2014/main" id="{B2001B3D-D4E9-7428-A1D8-689D568A5F28}"/>
                  </a:ext>
                </a:extLst>
              </p:cNvPr>
              <p:cNvSpPr/>
              <p:nvPr/>
            </p:nvSpPr>
            <p:spPr>
              <a:xfrm>
                <a:off x="8698230" y="1720840"/>
                <a:ext cx="3246120" cy="2931170"/>
              </a:xfrm>
              <a:prstGeom prst="donut">
                <a:avLst>
                  <a:gd name="adj" fmla="val 3527"/>
                </a:avLst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182EA996-7A8F-B3E4-E91B-6C14B3DBA54B}"/>
                </a:ext>
              </a:extLst>
            </p:cNvPr>
            <p:cNvSpPr/>
            <p:nvPr/>
          </p:nvSpPr>
          <p:spPr>
            <a:xfrm rot="13372187">
              <a:off x="9258435" y="2103422"/>
              <a:ext cx="369368" cy="430798"/>
            </a:xfrm>
            <a:prstGeom prst="rightArrow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154F96-7FEC-398D-BD87-559015A26EF6}"/>
                </a:ext>
              </a:extLst>
            </p:cNvPr>
            <p:cNvSpPr/>
            <p:nvPr/>
          </p:nvSpPr>
          <p:spPr>
            <a:xfrm rot="4475385">
              <a:off x="9870970" y="1834674"/>
              <a:ext cx="369368" cy="430798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08A561-5753-3A98-2388-6E1868A011B8}"/>
                  </a:ext>
                </a:extLst>
              </p:cNvPr>
              <p:cNvSpPr txBox="1"/>
              <p:nvPr/>
            </p:nvSpPr>
            <p:spPr>
              <a:xfrm>
                <a:off x="58614" y="1629838"/>
                <a:ext cx="8857250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When there is </a:t>
                </a:r>
                <a:r>
                  <a:rPr lang="en-US" sz="2400" b="1" i="1" dirty="0"/>
                  <a:t>mechanical equilibrium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ex</m:t>
                        </m:r>
                      </m:sub>
                    </m:sSub>
                  </m:oMath>
                </a14:m>
                <a:r>
                  <a:rPr lang="en-US" sz="2400" b="1" i="1" dirty="0"/>
                  <a:t>)</a:t>
                </a:r>
                <a:endParaRPr lang="en-US" sz="24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think 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expanding</a:t>
                </a:r>
                <a:r>
                  <a:rPr lang="en-US" sz="2400" dirty="0"/>
                  <a:t> is the opposite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contracting</a:t>
                </a:r>
                <a:r>
                  <a:rPr lang="en-US" sz="2400" dirty="0"/>
                  <a:t> in every measurable way. That’s what we mean when we say the work is </a:t>
                </a:r>
                <a:r>
                  <a:rPr lang="en-US" sz="2400" b="1" dirty="0"/>
                  <a:t>mechanically</a:t>
                </a:r>
                <a:r>
                  <a:rPr lang="en-US" sz="2400" dirty="0"/>
                  <a:t> </a:t>
                </a:r>
                <a:r>
                  <a:rPr lang="en-US" sz="2400" b="1" dirty="0"/>
                  <a:t>reversible</a:t>
                </a:r>
                <a:r>
                  <a:rPr lang="en-US" sz="2400" dirty="0"/>
                  <a:t>.</a:t>
                </a:r>
              </a:p>
              <a:p>
                <a:endParaRPr lang="en-US" sz="2400" b="1" dirty="0"/>
              </a:p>
              <a:p>
                <a:r>
                  <a:rPr lang="en-US" sz="2400" b="1" dirty="0"/>
                  <a:t>When there </a:t>
                </a:r>
                <a:r>
                  <a:rPr lang="en-US" sz="2400" b="1" i="1" dirty="0"/>
                  <a:t>is thermal equilibrium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surr</m:t>
                        </m:r>
                      </m:sub>
                    </m:sSub>
                  </m:oMath>
                </a14:m>
                <a:r>
                  <a:rPr lang="en-US" sz="2400" b="1" i="1" dirty="0"/>
                  <a:t>)</a:t>
                </a:r>
                <a:endParaRPr lang="en-US" sz="24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think </a:t>
                </a:r>
                <a:r>
                  <a:rPr lang="en-US" sz="2400" dirty="0">
                    <a:solidFill>
                      <a:srgbClr val="C00000"/>
                    </a:solidFill>
                  </a:rPr>
                  <a:t>heating</a:t>
                </a:r>
                <a:r>
                  <a:rPr lang="en-US" sz="2400" dirty="0"/>
                  <a:t> is the opposite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cooling</a:t>
                </a:r>
                <a:r>
                  <a:rPr lang="en-US" sz="2400" dirty="0"/>
                  <a:t> in every measurable way. That’s what we mean when we say the heating/cooling is </a:t>
                </a:r>
                <a:r>
                  <a:rPr lang="en-US" sz="2400" b="1" dirty="0"/>
                  <a:t>thermally</a:t>
                </a:r>
                <a:r>
                  <a:rPr lang="en-US" sz="2400" dirty="0"/>
                  <a:t> </a:t>
                </a:r>
                <a:r>
                  <a:rPr lang="en-US" sz="2400" b="1" dirty="0"/>
                  <a:t>reversible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08A561-5753-3A98-2388-6E1868A01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4" y="1629838"/>
                <a:ext cx="8857250" cy="3785652"/>
              </a:xfrm>
              <a:prstGeom prst="rect">
                <a:avLst/>
              </a:prstGeom>
              <a:blipFill>
                <a:blip r:embed="rId2"/>
                <a:stretch>
                  <a:fillRect l="-1001" t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9652F-C2BD-C25B-6EE2-FDEBE26A8EA3}"/>
                  </a:ext>
                </a:extLst>
              </p:cNvPr>
              <p:cNvSpPr txBox="1"/>
              <p:nvPr/>
            </p:nvSpPr>
            <p:spPr>
              <a:xfrm>
                <a:off x="8863054" y="1941734"/>
                <a:ext cx="29175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𝑑𝑤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9652F-C2BD-C25B-6EE2-FDEBE26A8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054" y="1941734"/>
                <a:ext cx="291750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19E498E-AE1A-D8EB-9E64-80D73CA10C8A}"/>
              </a:ext>
            </a:extLst>
          </p:cNvPr>
          <p:cNvGrpSpPr/>
          <p:nvPr/>
        </p:nvGrpSpPr>
        <p:grpSpPr>
          <a:xfrm>
            <a:off x="7516923" y="4510082"/>
            <a:ext cx="2917507" cy="2015534"/>
            <a:chOff x="5654992" y="4574660"/>
            <a:chExt cx="2917507" cy="201553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F4D33A6-E924-EDD1-11A3-E900B68A74D7}"/>
                </a:ext>
              </a:extLst>
            </p:cNvPr>
            <p:cNvGrpSpPr/>
            <p:nvPr/>
          </p:nvGrpSpPr>
          <p:grpSpPr>
            <a:xfrm>
              <a:off x="5975252" y="4574660"/>
              <a:ext cx="2351833" cy="2015534"/>
              <a:chOff x="5838092" y="4317176"/>
              <a:chExt cx="2351833" cy="2015534"/>
            </a:xfrm>
          </p:grpSpPr>
          <p:sp>
            <p:nvSpPr>
              <p:cNvPr id="11" name="Donut 10">
                <a:extLst>
                  <a:ext uri="{FF2B5EF4-FFF2-40B4-BE49-F238E27FC236}">
                    <a16:creationId xmlns:a16="http://schemas.microsoft.com/office/drawing/2014/main" id="{C0EE41E9-A25E-2504-7787-D7077FA8EE39}"/>
                  </a:ext>
                </a:extLst>
              </p:cNvPr>
              <p:cNvSpPr/>
              <p:nvPr/>
            </p:nvSpPr>
            <p:spPr>
              <a:xfrm>
                <a:off x="5838092" y="4480560"/>
                <a:ext cx="2351833" cy="1852150"/>
              </a:xfrm>
              <a:prstGeom prst="donut">
                <a:avLst>
                  <a:gd name="adj" fmla="val 3527"/>
                </a:avLst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DADB9C53-EE9D-79F3-AA7D-1ADF90CDD23E}"/>
                  </a:ext>
                </a:extLst>
              </p:cNvPr>
              <p:cNvSpPr/>
              <p:nvPr/>
            </p:nvSpPr>
            <p:spPr>
              <a:xfrm rot="4475385">
                <a:off x="6494622" y="4384293"/>
                <a:ext cx="523899" cy="389666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ight Arrow 12">
                <a:extLst>
                  <a:ext uri="{FF2B5EF4-FFF2-40B4-BE49-F238E27FC236}">
                    <a16:creationId xmlns:a16="http://schemas.microsoft.com/office/drawing/2014/main" id="{3B6878AE-8B36-64F2-83AF-EA62F375DC57}"/>
                  </a:ext>
                </a:extLst>
              </p:cNvPr>
              <p:cNvSpPr/>
              <p:nvPr/>
            </p:nvSpPr>
            <p:spPr>
              <a:xfrm rot="18234508">
                <a:off x="7413101" y="4462249"/>
                <a:ext cx="523899" cy="389666"/>
              </a:xfrm>
              <a:prstGeom prst="rightArrow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84CFED2-E3B3-A7E0-4172-F21074DAAFCF}"/>
                    </a:ext>
                  </a:extLst>
                </p:cNvPr>
                <p:cNvSpPr txBox="1"/>
                <p:nvPr/>
              </p:nvSpPr>
              <p:spPr>
                <a:xfrm>
                  <a:off x="5654992" y="5309132"/>
                  <a:ext cx="291750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84CFED2-E3B3-A7E0-4172-F21074DAA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992" y="5309132"/>
                  <a:ext cx="2917507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60C6464-78BA-B431-DA43-FAC091F2E293}"/>
              </a:ext>
            </a:extLst>
          </p:cNvPr>
          <p:cNvSpPr txBox="1"/>
          <p:nvPr/>
        </p:nvSpPr>
        <p:spPr>
          <a:xfrm>
            <a:off x="58614" y="807909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But there’s also the matter of </a:t>
            </a:r>
            <a:r>
              <a:rPr lang="en-US" sz="2400" b="1" i="1" dirty="0"/>
              <a:t>reversibility</a:t>
            </a:r>
          </a:p>
        </p:txBody>
      </p:sp>
    </p:spTree>
    <p:extLst>
      <p:ext uri="{BB962C8B-B14F-4D97-AF65-F5344CB8AC3E}">
        <p14:creationId xmlns:p14="http://schemas.microsoft.com/office/powerpoint/2010/main" val="386551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III. True because of how nature works (we think)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9DE1BB-559C-3ADE-3627-3400FDEBDF58}"/>
              </a:ext>
            </a:extLst>
          </p:cNvPr>
          <p:cNvGrpSpPr/>
          <p:nvPr/>
        </p:nvGrpSpPr>
        <p:grpSpPr>
          <a:xfrm>
            <a:off x="8572499" y="909310"/>
            <a:ext cx="3246120" cy="2931170"/>
            <a:chOff x="8698230" y="1720840"/>
            <a:chExt cx="3246120" cy="293117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3AF922C-5089-19DB-8748-378B1E3FB19C}"/>
                </a:ext>
              </a:extLst>
            </p:cNvPr>
            <p:cNvGrpSpPr/>
            <p:nvPr/>
          </p:nvGrpSpPr>
          <p:grpSpPr>
            <a:xfrm>
              <a:off x="8698230" y="1720840"/>
              <a:ext cx="3246120" cy="2931170"/>
              <a:chOff x="8698230" y="1720840"/>
              <a:chExt cx="3246120" cy="2931170"/>
            </a:xfrm>
            <a:solidFill>
              <a:schemeClr val="tx1"/>
            </a:solidFill>
          </p:grpSpPr>
          <p:sp>
            <p:nvSpPr>
              <p:cNvPr id="2" name="Donut 1">
                <a:extLst>
                  <a:ext uri="{FF2B5EF4-FFF2-40B4-BE49-F238E27FC236}">
                    <a16:creationId xmlns:a16="http://schemas.microsoft.com/office/drawing/2014/main" id="{29D1A2A9-A766-483F-5B5D-2C5D5C7EE84F}"/>
                  </a:ext>
                </a:extLst>
              </p:cNvPr>
              <p:cNvSpPr/>
              <p:nvPr/>
            </p:nvSpPr>
            <p:spPr>
              <a:xfrm>
                <a:off x="9279042" y="2163208"/>
                <a:ext cx="2336995" cy="2125980"/>
              </a:xfrm>
              <a:prstGeom prst="donut">
                <a:avLst>
                  <a:gd name="adj" fmla="val 3527"/>
                </a:avLst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nut 4">
                <a:extLst>
                  <a:ext uri="{FF2B5EF4-FFF2-40B4-BE49-F238E27FC236}">
                    <a16:creationId xmlns:a16="http://schemas.microsoft.com/office/drawing/2014/main" id="{B2001B3D-D4E9-7428-A1D8-689D568A5F28}"/>
                  </a:ext>
                </a:extLst>
              </p:cNvPr>
              <p:cNvSpPr/>
              <p:nvPr/>
            </p:nvSpPr>
            <p:spPr>
              <a:xfrm>
                <a:off x="8698230" y="1720840"/>
                <a:ext cx="3246120" cy="2931170"/>
              </a:xfrm>
              <a:prstGeom prst="donut">
                <a:avLst>
                  <a:gd name="adj" fmla="val 3527"/>
                </a:avLst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182EA996-7A8F-B3E4-E91B-6C14B3DBA54B}"/>
                </a:ext>
              </a:extLst>
            </p:cNvPr>
            <p:cNvSpPr/>
            <p:nvPr/>
          </p:nvSpPr>
          <p:spPr>
            <a:xfrm rot="13372187">
              <a:off x="9258435" y="2103422"/>
              <a:ext cx="369368" cy="430798"/>
            </a:xfrm>
            <a:prstGeom prst="rightArrow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154F96-7FEC-398D-BD87-559015A26EF6}"/>
                </a:ext>
              </a:extLst>
            </p:cNvPr>
            <p:cNvSpPr/>
            <p:nvPr/>
          </p:nvSpPr>
          <p:spPr>
            <a:xfrm rot="4475385">
              <a:off x="9870970" y="1834674"/>
              <a:ext cx="369368" cy="430798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08A561-5753-3A98-2388-6E1868A011B8}"/>
                  </a:ext>
                </a:extLst>
              </p:cNvPr>
              <p:cNvSpPr txBox="1"/>
              <p:nvPr/>
            </p:nvSpPr>
            <p:spPr>
              <a:xfrm>
                <a:off x="58614" y="1629838"/>
                <a:ext cx="8857250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When there is </a:t>
                </a:r>
                <a:r>
                  <a:rPr lang="en-US" sz="2400" b="1" i="1" dirty="0"/>
                  <a:t>mechanical equilibrium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ex</m:t>
                        </m:r>
                      </m:sub>
                    </m:sSub>
                  </m:oMath>
                </a14:m>
                <a:r>
                  <a:rPr lang="en-US" sz="2400" b="1" i="1" dirty="0"/>
                  <a:t>)</a:t>
                </a:r>
                <a:endParaRPr lang="en-US" sz="24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think 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expanding</a:t>
                </a:r>
                <a:r>
                  <a:rPr lang="en-US" sz="2400" dirty="0"/>
                  <a:t> is the opposite of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contracting</a:t>
                </a:r>
                <a:r>
                  <a:rPr lang="en-US" sz="2400" dirty="0"/>
                  <a:t> in every measurable way. That’s what we mean when we say the work is </a:t>
                </a:r>
                <a:r>
                  <a:rPr lang="en-US" sz="2400" b="1" dirty="0"/>
                  <a:t>mechanically</a:t>
                </a:r>
                <a:r>
                  <a:rPr lang="en-US" sz="2400" dirty="0"/>
                  <a:t> </a:t>
                </a:r>
                <a:r>
                  <a:rPr lang="en-US" sz="2400" b="1" dirty="0"/>
                  <a:t>reversible</a:t>
                </a:r>
                <a:r>
                  <a:rPr lang="en-US" sz="2400" dirty="0"/>
                  <a:t>.</a:t>
                </a:r>
              </a:p>
              <a:p>
                <a:endParaRPr lang="en-US" sz="2400" b="1" dirty="0"/>
              </a:p>
              <a:p>
                <a:r>
                  <a:rPr lang="en-US" sz="2400" b="1" dirty="0"/>
                  <a:t>When there </a:t>
                </a:r>
                <a:r>
                  <a:rPr lang="en-US" sz="2400" b="1" i="1" dirty="0"/>
                  <a:t>is thermal equilibrium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surr</m:t>
                        </m:r>
                      </m:sub>
                    </m:sSub>
                  </m:oMath>
                </a14:m>
                <a:r>
                  <a:rPr lang="en-US" sz="2400" b="1" i="1" dirty="0"/>
                  <a:t>)</a:t>
                </a:r>
                <a:endParaRPr lang="en-US" sz="24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think </a:t>
                </a:r>
                <a:r>
                  <a:rPr lang="en-US" sz="2400" dirty="0">
                    <a:solidFill>
                      <a:srgbClr val="C00000"/>
                    </a:solidFill>
                  </a:rPr>
                  <a:t>heating</a:t>
                </a:r>
                <a:r>
                  <a:rPr lang="en-US" sz="2400" dirty="0"/>
                  <a:t> is the opposite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cooling</a:t>
                </a:r>
                <a:r>
                  <a:rPr lang="en-US" sz="2400" dirty="0"/>
                  <a:t> in every measurable way. That’s what we mean when we say the heating/cooling is </a:t>
                </a:r>
                <a:r>
                  <a:rPr lang="en-US" sz="2400" b="1" dirty="0"/>
                  <a:t>thermally</a:t>
                </a:r>
                <a:r>
                  <a:rPr lang="en-US" sz="2400" dirty="0"/>
                  <a:t> </a:t>
                </a:r>
                <a:r>
                  <a:rPr lang="en-US" sz="2400" b="1" dirty="0"/>
                  <a:t>reversible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08A561-5753-3A98-2388-6E1868A01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4" y="1629838"/>
                <a:ext cx="8857250" cy="3785652"/>
              </a:xfrm>
              <a:prstGeom prst="rect">
                <a:avLst/>
              </a:prstGeom>
              <a:blipFill>
                <a:blip r:embed="rId2"/>
                <a:stretch>
                  <a:fillRect l="-1001" t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9652F-C2BD-C25B-6EE2-FDEBE26A8EA3}"/>
                  </a:ext>
                </a:extLst>
              </p:cNvPr>
              <p:cNvSpPr txBox="1"/>
              <p:nvPr/>
            </p:nvSpPr>
            <p:spPr>
              <a:xfrm>
                <a:off x="8863054" y="1941734"/>
                <a:ext cx="29175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𝑑𝑤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ex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9652F-C2BD-C25B-6EE2-FDEBE26A8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054" y="1941734"/>
                <a:ext cx="291750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19E498E-AE1A-D8EB-9E64-80D73CA10C8A}"/>
              </a:ext>
            </a:extLst>
          </p:cNvPr>
          <p:cNvGrpSpPr/>
          <p:nvPr/>
        </p:nvGrpSpPr>
        <p:grpSpPr>
          <a:xfrm>
            <a:off x="7516923" y="4510082"/>
            <a:ext cx="2917507" cy="2015534"/>
            <a:chOff x="5654992" y="4574660"/>
            <a:chExt cx="2917507" cy="201553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F4D33A6-E924-EDD1-11A3-E900B68A74D7}"/>
                </a:ext>
              </a:extLst>
            </p:cNvPr>
            <p:cNvGrpSpPr/>
            <p:nvPr/>
          </p:nvGrpSpPr>
          <p:grpSpPr>
            <a:xfrm>
              <a:off x="5975252" y="4574660"/>
              <a:ext cx="2351833" cy="2015534"/>
              <a:chOff x="5838092" y="4317176"/>
              <a:chExt cx="2351833" cy="2015534"/>
            </a:xfrm>
          </p:grpSpPr>
          <p:sp>
            <p:nvSpPr>
              <p:cNvPr id="11" name="Donut 10">
                <a:extLst>
                  <a:ext uri="{FF2B5EF4-FFF2-40B4-BE49-F238E27FC236}">
                    <a16:creationId xmlns:a16="http://schemas.microsoft.com/office/drawing/2014/main" id="{C0EE41E9-A25E-2504-7787-D7077FA8EE39}"/>
                  </a:ext>
                </a:extLst>
              </p:cNvPr>
              <p:cNvSpPr/>
              <p:nvPr/>
            </p:nvSpPr>
            <p:spPr>
              <a:xfrm>
                <a:off x="5838092" y="4480560"/>
                <a:ext cx="2351833" cy="1852150"/>
              </a:xfrm>
              <a:prstGeom prst="donut">
                <a:avLst>
                  <a:gd name="adj" fmla="val 3527"/>
                </a:avLst>
              </a:prstGeom>
              <a:solidFill>
                <a:schemeClr val="tx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DADB9C53-EE9D-79F3-AA7D-1ADF90CDD23E}"/>
                  </a:ext>
                </a:extLst>
              </p:cNvPr>
              <p:cNvSpPr/>
              <p:nvPr/>
            </p:nvSpPr>
            <p:spPr>
              <a:xfrm rot="4475385">
                <a:off x="6494622" y="4384293"/>
                <a:ext cx="523899" cy="389666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ight Arrow 12">
                <a:extLst>
                  <a:ext uri="{FF2B5EF4-FFF2-40B4-BE49-F238E27FC236}">
                    <a16:creationId xmlns:a16="http://schemas.microsoft.com/office/drawing/2014/main" id="{3B6878AE-8B36-64F2-83AF-EA62F375DC57}"/>
                  </a:ext>
                </a:extLst>
              </p:cNvPr>
              <p:cNvSpPr/>
              <p:nvPr/>
            </p:nvSpPr>
            <p:spPr>
              <a:xfrm rot="18234508">
                <a:off x="7413101" y="4462249"/>
                <a:ext cx="523899" cy="389666"/>
              </a:xfrm>
              <a:prstGeom prst="rightArrow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84CFED2-E3B3-A7E0-4172-F21074DAAFCF}"/>
                    </a:ext>
                  </a:extLst>
                </p:cNvPr>
                <p:cNvSpPr txBox="1"/>
                <p:nvPr/>
              </p:nvSpPr>
              <p:spPr>
                <a:xfrm>
                  <a:off x="5654992" y="5309132"/>
                  <a:ext cx="291750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84CFED2-E3B3-A7E0-4172-F21074DAA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992" y="5309132"/>
                  <a:ext cx="2917507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60C6464-78BA-B431-DA43-FAC091F2E293}"/>
              </a:ext>
            </a:extLst>
          </p:cNvPr>
          <p:cNvSpPr txBox="1"/>
          <p:nvPr/>
        </p:nvSpPr>
        <p:spPr>
          <a:xfrm>
            <a:off x="58614" y="807909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But there’s also the matter of </a:t>
            </a:r>
            <a:r>
              <a:rPr lang="en-US" sz="2400" b="1" i="1" dirty="0"/>
              <a:t>reversibility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6E470C-7105-CDF8-202F-E3F30412DFE8}"/>
                  </a:ext>
                </a:extLst>
              </p:cNvPr>
              <p:cNvSpPr txBox="1"/>
              <p:nvPr/>
            </p:nvSpPr>
            <p:spPr>
              <a:xfrm>
                <a:off x="2973050" y="5105895"/>
                <a:ext cx="4766898" cy="95391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This was key to the </a:t>
                </a:r>
                <a:r>
                  <a:rPr lang="en-US" sz="2400" b="1" dirty="0"/>
                  <a:t>Thermodynamic definition of entropy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6E470C-7105-CDF8-202F-E3F30412D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050" y="5105895"/>
                <a:ext cx="4766898" cy="953915"/>
              </a:xfrm>
              <a:prstGeom prst="rect">
                <a:avLst/>
              </a:prstGeom>
              <a:blipFill>
                <a:blip r:embed="rId5"/>
                <a:stretch>
                  <a:fillRect l="-1852" t="-5195" r="-794" b="-51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07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Now we’re going to prove some things that we didn’t get to before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20398D-4134-1380-B53D-AF5FD593CB34}"/>
                  </a:ext>
                </a:extLst>
              </p:cNvPr>
              <p:cNvSpPr txBox="1"/>
              <p:nvPr/>
            </p:nvSpPr>
            <p:spPr>
              <a:xfrm>
                <a:off x="566144" y="1364744"/>
                <a:ext cx="10795356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𝑑𝐻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isobaric conditions, mechanical equilibrium, </a:t>
                </a:r>
                <a:r>
                  <a:rPr lang="en-US" sz="2400" dirty="0"/>
                  <a:t>PV work only*</a:t>
                </a:r>
                <a:r>
                  <a:rPr lang="en-US" sz="2400" dirty="0">
                    <a:solidFill>
                      <a:schemeClr val="tx1"/>
                    </a:solidFill>
                  </a:rPr>
                  <a:t>. Then, </a:t>
                </a:r>
                <a:r>
                  <a:rPr lang="en-US" sz="2400" dirty="0"/>
                  <a:t>show that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𝑑𝐻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when we allow for the possibility of additional, </a:t>
                </a:r>
                <a:r>
                  <a:rPr lang="en-US" sz="2400" dirty="0">
                    <a:solidFill>
                      <a:schemeClr val="tx1"/>
                    </a:solidFill>
                  </a:rPr>
                  <a:t>non-PV work</a:t>
                </a:r>
                <a:r>
                  <a:rPr lang="en-US" sz="2400" dirty="0"/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Show that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for isobaric and isothermal conditions, mechanical equilibrium, PV work only. Then, show that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𝑑𝐺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when we allow for the possibility of additional, non-PV work**.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r>
                  <a:rPr lang="en-US" sz="2400" dirty="0"/>
                  <a:t>*John Hanson says: Enthalpy is all about heat!</a:t>
                </a:r>
              </a:p>
              <a:p>
                <a:r>
                  <a:rPr lang="en-US" sz="2400" dirty="0"/>
                  <a:t>**John Hanson says: Gibbs energy is all about work!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20398D-4134-1380-B53D-AF5FD593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44" y="1364744"/>
                <a:ext cx="10795356" cy="3785652"/>
              </a:xfrm>
              <a:prstGeom prst="rect">
                <a:avLst/>
              </a:prstGeom>
              <a:blipFill>
                <a:blip r:embed="rId2"/>
                <a:stretch>
                  <a:fillRect l="-940" t="-1338" r="-1175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D8506A-2198-0020-8E95-CE0A35297A3C}"/>
              </a:ext>
            </a:extLst>
          </p:cNvPr>
          <p:cNvSpPr txBox="1"/>
          <p:nvPr/>
        </p:nvSpPr>
        <p:spPr>
          <a:xfrm>
            <a:off x="0" y="-9913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 work</a:t>
            </a:r>
          </a:p>
        </p:txBody>
      </p:sp>
    </p:spTree>
    <p:extLst>
      <p:ext uri="{BB962C8B-B14F-4D97-AF65-F5344CB8AC3E}">
        <p14:creationId xmlns:p14="http://schemas.microsoft.com/office/powerpoint/2010/main" val="2572786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Now we’re going to prove some things that we didn’t get to before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20398D-4134-1380-B53D-AF5FD593CB34}"/>
                  </a:ext>
                </a:extLst>
              </p:cNvPr>
              <p:cNvSpPr txBox="1"/>
              <p:nvPr/>
            </p:nvSpPr>
            <p:spPr>
              <a:xfrm>
                <a:off x="348974" y="419373"/>
                <a:ext cx="11235771" cy="6475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300" dirty="0">
                    <a:solidFill>
                      <a:schemeClr val="tx1"/>
                    </a:solidFill>
                  </a:rPr>
                  <a:t>By combining the </a:t>
                </a:r>
                <a:r>
                  <a:rPr lang="en-US" sz="2300" b="1" dirty="0">
                    <a:solidFill>
                      <a:schemeClr val="tx1"/>
                    </a:solidFill>
                  </a:rPr>
                  <a:t>total differential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num>
                      <m:den>
                        <m:r>
                          <a:rPr lang="en-US" sz="23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 with </a:t>
                </a:r>
                <a14:m>
                  <m:oMath xmlns:m="http://schemas.openxmlformats.org/officeDocument/2006/math">
                    <m:r>
                      <a:rPr lang="en-US" sz="23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𝒅𝑮</m:t>
                    </m:r>
                  </m:oMath>
                </a14:m>
                <a:r>
                  <a:rPr lang="en-US" sz="2300" b="1" dirty="0">
                    <a:solidFill>
                      <a:schemeClr val="tx1"/>
                    </a:solidFill>
                  </a:rPr>
                  <a:t> from the </a:t>
                </a:r>
                <a:r>
                  <a:rPr lang="en-US" sz="2300" b="1" dirty="0"/>
                  <a:t>b</a:t>
                </a:r>
                <a:r>
                  <a:rPr lang="en-US" sz="2300" b="1" dirty="0">
                    <a:solidFill>
                      <a:schemeClr val="tx1"/>
                    </a:solidFill>
                  </a:rPr>
                  <a:t>ox</a:t>
                </a:r>
                <a:r>
                  <a:rPr lang="en-US" sz="2300" dirty="0">
                    <a:solidFill>
                      <a:schemeClr val="tx1"/>
                    </a:solidFill>
                  </a:rPr>
                  <a:t>, show how to get to</a:t>
                </a:r>
              </a:p>
              <a:p>
                <a:endParaRPr lang="en-US" sz="23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3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sz="23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3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3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3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sSup>
                          <m:sSupPr>
                            <m:ctrlP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3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300" dirty="0"/>
                  <a:t>    (1)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300" dirty="0">
                  <a:solidFill>
                    <a:schemeClr val="tx1"/>
                  </a:solidFill>
                </a:endParaRPr>
              </a:p>
              <a:p>
                <a:pPr marL="463550"/>
                <a:r>
                  <a:rPr lang="en-US" sz="2300" dirty="0">
                    <a:solidFill>
                      <a:schemeClr val="tx1"/>
                    </a:solidFill>
                  </a:rPr>
                  <a:t>Note: for a reaction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3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3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3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300" dirty="0">
                    <a:solidFill>
                      <a:schemeClr val="tx1"/>
                    </a:solidFill>
                  </a:rPr>
                  <a:t>taking place at a constant temperature, Eq. (1) turns into</a:t>
                </a:r>
              </a:p>
              <a:p>
                <a:endParaRPr lang="en-US" sz="23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3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3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3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𝑟𝑥𝑛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sz="23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3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3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𝑟𝑥𝑛</m:t>
                            </m:r>
                          </m:sub>
                        </m:sSub>
                      </m:num>
                      <m:den>
                        <m: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3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3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3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−∆</m:t>
                    </m:r>
                    <m:sSub>
                      <m:sSubPr>
                        <m:ctrlP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f>
                      <m:fPr>
                        <m:ctrlPr>
                          <a:rPr lang="en-US" sz="23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sSup>
                          <m:sSupPr>
                            <m:ctrlP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3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:r>
                  <a:rPr lang="en-US" sz="2300" dirty="0">
                    <a:ea typeface="Cambria Math" panose="02040503050406030204" pitchFamily="18" charset="0"/>
                  </a:rPr>
                  <a:t>(2) </a:t>
                </a:r>
              </a:p>
              <a:p>
                <a:endParaRPr lang="en-US" sz="230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300" dirty="0"/>
                  <a:t>Show how, under isobaric conditions &amp; assuming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3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3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3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US" sz="2300" dirty="0"/>
                  <a:t>, Eq. (2) leads to </a:t>
                </a:r>
              </a:p>
              <a:p>
                <a:endParaRPr lang="en-US" sz="23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3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23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sz="23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3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𝑟𝑥𝑛</m:t>
                                </m:r>
                              </m:sub>
                            </m:sSub>
                            <m: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3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sz="23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3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3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3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3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3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300" dirty="0"/>
                  <a:t>   (3)</a:t>
                </a:r>
              </a:p>
              <a:p>
                <a:pPr marL="463550"/>
                <a:endParaRPr lang="en-US" sz="2300" dirty="0"/>
              </a:p>
              <a:p>
                <a:pPr marL="463550"/>
                <a:r>
                  <a:rPr lang="en-US" sz="2300" dirty="0"/>
                  <a:t>Note: Eq. (3) is the Gibbs-Helmholtz equation, also written</a:t>
                </a:r>
              </a:p>
              <a:p>
                <a:pPr marL="463550"/>
                <a:endParaRPr lang="en-US" sz="23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𝑟𝑥𝑛</m:t>
                              </m:r>
                            </m:sub>
                          </m:sSub>
                          <m:r>
                            <a:rPr lang="en-US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3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𝑟𝑥𝑛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3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3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3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3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3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3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20398D-4134-1380-B53D-AF5FD593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74" y="419373"/>
                <a:ext cx="11235771" cy="6475106"/>
              </a:xfrm>
              <a:prstGeom prst="rect">
                <a:avLst/>
              </a:prstGeom>
              <a:blipFill>
                <a:blip r:embed="rId2"/>
                <a:stretch>
                  <a:fillRect l="-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D8506A-2198-0020-8E95-CE0A35297A3C}"/>
              </a:ext>
            </a:extLst>
          </p:cNvPr>
          <p:cNvSpPr txBox="1"/>
          <p:nvPr/>
        </p:nvSpPr>
        <p:spPr>
          <a:xfrm>
            <a:off x="0" y="-9913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 work</a:t>
            </a:r>
          </a:p>
        </p:txBody>
      </p:sp>
    </p:spTree>
    <p:extLst>
      <p:ext uri="{BB962C8B-B14F-4D97-AF65-F5344CB8AC3E}">
        <p14:creationId xmlns:p14="http://schemas.microsoft.com/office/powerpoint/2010/main" val="2304349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CGI work this week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62E821-0494-1C31-7FBA-4E027C230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8"/>
          <a:stretch/>
        </p:blipFill>
        <p:spPr>
          <a:xfrm>
            <a:off x="1028645" y="1481730"/>
            <a:ext cx="10134710" cy="389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5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157258" y="2106582"/>
                <a:ext cx="115189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Question</a:t>
                </a:r>
                <a:r>
                  <a:rPr lang="en-US" sz="2400" dirty="0"/>
                  <a:t>: How do we know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/>
                  <a:t>Question</a:t>
                </a:r>
                <a:r>
                  <a:rPr lang="en-US" sz="2400" dirty="0"/>
                  <a:t>: How do we know that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…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8" y="2106582"/>
                <a:ext cx="11518927" cy="1938992"/>
              </a:xfrm>
              <a:prstGeom prst="rect">
                <a:avLst/>
              </a:prstGeom>
              <a:blipFill>
                <a:blip r:embed="rId2"/>
                <a:stretch>
                  <a:fillRect l="-881" t="-1961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I. True because we say so (i.e., by definition, or by choice of experimental conditions)</a:t>
            </a:r>
          </a:p>
        </p:txBody>
      </p:sp>
    </p:spTree>
    <p:extLst>
      <p:ext uri="{BB962C8B-B14F-4D97-AF65-F5344CB8AC3E}">
        <p14:creationId xmlns:p14="http://schemas.microsoft.com/office/powerpoint/2010/main" val="323376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157258" y="2106582"/>
                <a:ext cx="115189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Question</a:t>
                </a:r>
                <a:r>
                  <a:rPr lang="en-US" sz="2400" dirty="0"/>
                  <a:t>: How do we know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/>
                  <a:t>Question</a:t>
                </a:r>
                <a:r>
                  <a:rPr lang="en-US" sz="2400" dirty="0"/>
                  <a:t>: How do we know that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…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8" y="2106582"/>
                <a:ext cx="11518927" cy="1938992"/>
              </a:xfrm>
              <a:prstGeom prst="rect">
                <a:avLst/>
              </a:prstGeom>
              <a:blipFill>
                <a:blip r:embed="rId2"/>
                <a:stretch>
                  <a:fillRect l="-881" t="-1961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I. True because we say so (i.e., by definition, or by choice of experimental conditions)</a:t>
            </a:r>
          </a:p>
        </p:txBody>
      </p:sp>
    </p:spTree>
    <p:extLst>
      <p:ext uri="{BB962C8B-B14F-4D97-AF65-F5344CB8AC3E}">
        <p14:creationId xmlns:p14="http://schemas.microsoft.com/office/powerpoint/2010/main" val="84670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157258" y="2106582"/>
                <a:ext cx="115189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Question</a:t>
                </a:r>
                <a:r>
                  <a:rPr lang="en-US" sz="2400" dirty="0"/>
                  <a:t>: How do we know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/>
                  <a:t>Question</a:t>
                </a:r>
                <a:r>
                  <a:rPr lang="en-US" sz="2400" dirty="0"/>
                  <a:t>: How do we know that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Because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8" y="2106582"/>
                <a:ext cx="11518927" cy="1938992"/>
              </a:xfrm>
              <a:prstGeom prst="rect">
                <a:avLst/>
              </a:prstGeom>
              <a:blipFill>
                <a:blip r:embed="rId2"/>
                <a:stretch>
                  <a:fillRect l="-881" t="-1961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I. True because we say so (i.e., by definition, or by choice of experimental conditions)</a:t>
            </a:r>
          </a:p>
        </p:txBody>
      </p:sp>
    </p:spTree>
    <p:extLst>
      <p:ext uri="{BB962C8B-B14F-4D97-AF65-F5344CB8AC3E}">
        <p14:creationId xmlns:p14="http://schemas.microsoft.com/office/powerpoint/2010/main" val="344171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1A268-23B4-954F-AC58-0370F5C1BCE7}"/>
              </a:ext>
            </a:extLst>
          </p:cNvPr>
          <p:cNvSpPr txBox="1"/>
          <p:nvPr/>
        </p:nvSpPr>
        <p:spPr>
          <a:xfrm>
            <a:off x="213884" y="1083898"/>
            <a:ext cx="11764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Follow-up insight</a:t>
            </a:r>
            <a:r>
              <a:rPr lang="en-US" sz="2400" dirty="0"/>
              <a:t>: The energies in The Box (A, G, H, and U) were all invented because they are useful in some way.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I. True because we say so (i.e., by definition, or by choice of experimental conditions)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7D9DA-1348-CCD9-7901-3D5ACC49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91" y="2398495"/>
            <a:ext cx="4109520" cy="364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2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1A268-23B4-954F-AC58-0370F5C1BCE7}"/>
              </a:ext>
            </a:extLst>
          </p:cNvPr>
          <p:cNvSpPr txBox="1"/>
          <p:nvPr/>
        </p:nvSpPr>
        <p:spPr>
          <a:xfrm>
            <a:off x="157258" y="2106582"/>
            <a:ext cx="11518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How do we know that the Gibbs energy is a state function? </a:t>
            </a:r>
          </a:p>
          <a:p>
            <a:r>
              <a:rPr lang="en-US" sz="2400" b="1" dirty="0"/>
              <a:t>Answer</a:t>
            </a:r>
            <a:r>
              <a:rPr lang="en-US" sz="2400" dirty="0"/>
              <a:t>: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True because math works</a:t>
            </a:r>
          </a:p>
        </p:txBody>
      </p:sp>
    </p:spTree>
    <p:extLst>
      <p:ext uri="{BB962C8B-B14F-4D97-AF65-F5344CB8AC3E}">
        <p14:creationId xmlns:p14="http://schemas.microsoft.com/office/powerpoint/2010/main" val="143712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157258" y="2106582"/>
                <a:ext cx="1151892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Question</a:t>
                </a:r>
                <a:r>
                  <a:rPr lang="en-US" sz="2400" dirty="0"/>
                  <a:t>: How do we know that the Gibbs energy is a state function? </a:t>
                </a:r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Since everything on the right-hand-side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 is a state function,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must be a state function too.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8" y="2106582"/>
                <a:ext cx="11518927" cy="1569660"/>
              </a:xfrm>
              <a:prstGeom prst="rect">
                <a:avLst/>
              </a:prstGeom>
              <a:blipFill>
                <a:blip r:embed="rId2"/>
                <a:stretch>
                  <a:fillRect l="-881" t="-4032" r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True because math works</a:t>
            </a:r>
          </a:p>
        </p:txBody>
      </p:sp>
    </p:spTree>
    <p:extLst>
      <p:ext uri="{BB962C8B-B14F-4D97-AF65-F5344CB8AC3E}">
        <p14:creationId xmlns:p14="http://schemas.microsoft.com/office/powerpoint/2010/main" val="198990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157258" y="2106582"/>
                <a:ext cx="11518927" cy="1968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Question</a:t>
                </a:r>
                <a:r>
                  <a:rPr lang="en-US" sz="2400" dirty="0"/>
                  <a:t>: How do we know that the Gibbs energy is a state function? </a:t>
                </a:r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Since everything on the right-hand-side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 is a state function,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must be a state function too.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Follow-up Question</a:t>
                </a:r>
                <a:r>
                  <a:rPr lang="en-US" sz="2400" dirty="0"/>
                  <a:t>: Would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𝑐𝑟𝑎𝑧𝑦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 be a state function?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8" y="2106582"/>
                <a:ext cx="11518927" cy="1968168"/>
              </a:xfrm>
              <a:prstGeom prst="rect">
                <a:avLst/>
              </a:prstGeom>
              <a:blipFill>
                <a:blip r:embed="rId2"/>
                <a:stretch>
                  <a:fillRect l="-881" t="-3226" r="-220" b="-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C833553-5B48-2C50-B2BE-D71AE2B3714F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True because math works</a:t>
            </a:r>
          </a:p>
        </p:txBody>
      </p:sp>
    </p:spTree>
    <p:extLst>
      <p:ext uri="{BB962C8B-B14F-4D97-AF65-F5344CB8AC3E}">
        <p14:creationId xmlns:p14="http://schemas.microsoft.com/office/powerpoint/2010/main" val="354824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1817</Words>
  <Application>Microsoft Macintosh PowerPoint</Application>
  <PresentationFormat>Widescreen</PresentationFormat>
  <Paragraphs>230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84</cp:revision>
  <dcterms:created xsi:type="dcterms:W3CDTF">2021-11-20T23:39:27Z</dcterms:created>
  <dcterms:modified xsi:type="dcterms:W3CDTF">2022-12-04T18:46:28Z</dcterms:modified>
</cp:coreProperties>
</file>