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5" r:id="rId2"/>
    <p:sldId id="277" r:id="rId3"/>
    <p:sldId id="278" r:id="rId4"/>
    <p:sldId id="284" r:id="rId5"/>
    <p:sldId id="267" r:id="rId6"/>
    <p:sldId id="268" r:id="rId7"/>
    <p:sldId id="281" r:id="rId8"/>
    <p:sldId id="279" r:id="rId9"/>
    <p:sldId id="280" r:id="rId10"/>
    <p:sldId id="283" r:id="rId11"/>
    <p:sldId id="272" r:id="rId12"/>
    <p:sldId id="282" r:id="rId13"/>
    <p:sldId id="273" r:id="rId14"/>
    <p:sldId id="285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2"/>
    <p:restoredTop sz="94674"/>
  </p:normalViewPr>
  <p:slideViewPr>
    <p:cSldViewPr snapToGrid="0" snapToObjects="1">
      <p:cViewPr varScale="1">
        <p:scale>
          <a:sx n="106" d="100"/>
          <a:sy n="106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B67C8-E5FB-E848-8920-090EDD8D5E8B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3B582-E189-B548-BA53-2EACDF9B0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BB-BA25-CE41-9BEC-096D705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D0FE-8E9E-0F4D-ABF6-FBA0D52A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4BE3-A61D-2F42-B3AB-FE19BCB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3557-16BB-9A4E-B8FE-C4F79A9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99C-2A7F-A645-BC22-EFB51C5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BB5-8927-284B-B4C0-E5C4DE4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DFC8-BA8C-C54C-A298-17D3132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303-B8BB-A548-922F-AC4FAD4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E1CA-B254-AA4D-A129-843A9E4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B712-373F-9646-832F-05B8572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96D7-EB31-5743-A43C-23BD4182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EF8-095C-0A4E-8C36-7B7D9BC1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A0C3-4338-9A4E-B56E-0A14587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7361-A591-234B-BC3B-1DD660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5F0-3624-D542-9346-74E112F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BF0-A8FD-FE4C-A991-108CF98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BA3-1F31-8045-9A41-56041C01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AF1-4526-D948-B4A0-7F06C7A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098-DAAB-B44A-8E40-B4B2793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10E2-13C2-AC4D-AC7E-3E6127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889-958C-4746-9BE0-335C209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F654-5FF2-1E44-B01D-268E04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EAB0-8798-D242-89D1-7A340706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A0-8584-834D-9A93-4CC07693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0FF5-7E04-164E-83EA-5E40B8F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F9E-D9FD-0446-9D36-04E77B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D6BA-456F-1D4D-AEFD-22C63430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8106-D396-F24E-899E-87726BE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AE80-3C47-6D48-B447-B8F9A8A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29F3-68F5-B143-B44A-A385EEC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A096-37DA-A949-8E74-543D67C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147-CCD2-FD4D-B06A-A022BA0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08B-C85B-A54D-B440-6E167CC5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6E6B-1B09-B240-BC00-78D080E1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DD9B-04A7-1B4A-9F08-4E21EA39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847E-03BF-C840-9474-89020C9B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ACDC-887A-5F4C-A025-93B827B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CB3F-829B-684B-8D52-87A53C07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1F7E-C681-7A45-8341-4890A62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28-FB34-214F-9F40-D0FC0FA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A2A7-26F3-0E4E-8761-029E284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8B2-4919-3042-87B0-FF820D5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B7B2-27DD-2746-8CED-61A69EA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A4B0-DBC1-5B4E-B42D-B71DD7F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BE5E-FB22-9D4B-A99E-43A9045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405A-4C31-2447-A331-221D8A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EDE-E33D-C849-AC04-F073F29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732-7012-5843-8F6E-28DF39A1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CE04-6EB4-704D-A9FA-CFAE914C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B206-69A5-1D4F-9C5F-7F5F0491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1E5-DBC7-F54B-BC67-F2D5C3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23E6-A0D4-5B48-A278-6F39E4E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3A9-1FA6-8941-8243-42DE266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7EEF-E57B-844A-BDDB-568B1ACA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F442-FFEA-F441-A685-3C92F93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C7C8-DCD4-F145-94F4-788CDF0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AE9B-ACAF-3243-8DA1-E11624C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A58-8B9A-D345-AAAE-3C153CB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2649-CF17-6B43-83E6-959F5B6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523-1CDF-3949-BC48-BC590C1D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CAA0-B24F-CC42-80AA-D3BEAF71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C99B-AF85-2D43-A0F6-4A0235A8FB2F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1E7-8B62-5D4E-9E8D-12BB2E6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BD39-C206-A140-80A1-DD66C390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BA8C5E6-ACC2-3F42-8E74-2F17A4868DE8}"/>
              </a:ext>
            </a:extLst>
          </p:cNvPr>
          <p:cNvGrpSpPr/>
          <p:nvPr/>
        </p:nvGrpSpPr>
        <p:grpSpPr>
          <a:xfrm>
            <a:off x="350927" y="415355"/>
            <a:ext cx="11604764" cy="6192871"/>
            <a:chOff x="350927" y="415355"/>
            <a:chExt cx="11604764" cy="61928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17E9B6-4297-DB40-9F49-A9BED0C0B8F1}"/>
                </a:ext>
              </a:extLst>
            </p:cNvPr>
            <p:cNvGrpSpPr/>
            <p:nvPr/>
          </p:nvGrpSpPr>
          <p:grpSpPr>
            <a:xfrm>
              <a:off x="350927" y="415355"/>
              <a:ext cx="11604764" cy="4981928"/>
              <a:chOff x="2659437" y="344430"/>
              <a:chExt cx="11604764" cy="4981928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6DC07E8-FE72-FE44-A701-2020D769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59437" y="951537"/>
                <a:ext cx="5654049" cy="437482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FA78821-40CA-2948-BC7A-90DEE3DA1477}"/>
                  </a:ext>
                </a:extLst>
              </p:cNvPr>
              <p:cNvSpPr/>
              <p:nvPr/>
            </p:nvSpPr>
            <p:spPr>
              <a:xfrm>
                <a:off x="8412688" y="344430"/>
                <a:ext cx="5851513" cy="85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A is more volatile than B, then the </a:t>
                </a:r>
                <a:r>
                  <a:rPr lang="en-US" sz="2400" b="1" dirty="0"/>
                  <a:t>gas</a:t>
                </a:r>
                <a:r>
                  <a:rPr lang="en-US" sz="2400" dirty="0"/>
                  <a:t> will be </a:t>
                </a:r>
                <a:r>
                  <a:rPr lang="en-US" sz="2400" b="1" dirty="0"/>
                  <a:t>enriched in A</a:t>
                </a:r>
                <a:r>
                  <a:rPr lang="en-US" sz="2400" dirty="0"/>
                  <a:t>, compared to the </a:t>
                </a:r>
                <a:r>
                  <a:rPr lang="en-US" sz="2400" b="1" dirty="0"/>
                  <a:t>liquid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B6126C54-A2EA-9844-8D91-CFD444AE4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0373" y="945280"/>
                <a:ext cx="2533113" cy="2312783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583775-3606-D54B-A790-FFDAE87F87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38250" y="3906727"/>
              <a:ext cx="1653806" cy="170826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03DE47-C9F6-9345-AD33-A1CBF6BEA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2056" y="3906728"/>
              <a:ext cx="2026205" cy="170826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DA98D5-1564-E34F-A71B-C829735E0073}"/>
                </a:ext>
              </a:extLst>
            </p:cNvPr>
            <p:cNvSpPr/>
            <p:nvPr/>
          </p:nvSpPr>
          <p:spPr>
            <a:xfrm>
              <a:off x="856489" y="5777229"/>
              <a:ext cx="457276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Same composition whether it’s liquid mixture or gas mixture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Vapor enrichment of volatile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/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fixed pressure, varying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blipFill>
                <a:blip r:embed="rId3"/>
                <a:stretch>
                  <a:fillRect l="-187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9A9E27A-00AE-974E-8C60-1D66E6F6FEEF}"/>
              </a:ext>
            </a:extLst>
          </p:cNvPr>
          <p:cNvGrpSpPr/>
          <p:nvPr/>
        </p:nvGrpSpPr>
        <p:grpSpPr>
          <a:xfrm>
            <a:off x="3471862" y="2463038"/>
            <a:ext cx="8483828" cy="1362570"/>
            <a:chOff x="2800350" y="367631"/>
            <a:chExt cx="9285414" cy="136257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BB47FF-EC76-144E-8573-FB7C314A8254}"/>
                </a:ext>
              </a:extLst>
            </p:cNvPr>
            <p:cNvSpPr/>
            <p:nvPr/>
          </p:nvSpPr>
          <p:spPr>
            <a:xfrm>
              <a:off x="6157376" y="367631"/>
              <a:ext cx="592838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/>
                <a:t>That means the </a:t>
              </a:r>
              <a:r>
                <a:rPr lang="en-US" sz="2400" b="1" dirty="0"/>
                <a:t>liquid</a:t>
              </a:r>
              <a:r>
                <a:rPr lang="en-US" sz="2400" dirty="0"/>
                <a:t> will be enriched in </a:t>
              </a:r>
              <a:r>
                <a:rPr lang="en-US" sz="2400" b="1" dirty="0"/>
                <a:t>B</a:t>
              </a:r>
              <a:r>
                <a:rPr lang="en-US" sz="2400" dirty="0"/>
                <a:t>, compared to the </a:t>
              </a:r>
              <a:r>
                <a:rPr lang="en-US" sz="2400" b="1" dirty="0"/>
                <a:t>gas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213478D-E373-734F-8CE3-8ADD1B2A43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0350" y="998951"/>
              <a:ext cx="3127489" cy="73125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06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Every time you do this, you get more enrichment of component A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FF1EE-1FBD-274D-8A33-4FB20904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31083" y="856327"/>
            <a:ext cx="2669045" cy="55832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0262425-D0F4-494F-8DBB-453B2D9B25BD}"/>
              </a:ext>
            </a:extLst>
          </p:cNvPr>
          <p:cNvGrpSpPr/>
          <p:nvPr/>
        </p:nvGrpSpPr>
        <p:grpSpPr>
          <a:xfrm>
            <a:off x="-115762" y="856327"/>
            <a:ext cx="5495993" cy="5885058"/>
            <a:chOff x="-115762" y="856327"/>
            <a:chExt cx="5495993" cy="588505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C3CC100-A6A9-9843-83F8-CBF454A97B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2711186" y="856327"/>
              <a:ext cx="2669045" cy="5583272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80A3E917-5533-1C4D-B585-A64514A6DB5D}"/>
                </a:ext>
              </a:extLst>
            </p:cNvPr>
            <p:cNvSpPr/>
            <p:nvPr/>
          </p:nvSpPr>
          <p:spPr>
            <a:xfrm>
              <a:off x="-115762" y="4497354"/>
              <a:ext cx="4018405" cy="2244031"/>
            </a:xfrm>
            <a:prstGeom prst="arc">
              <a:avLst>
                <a:gd name="adj1" fmla="val 16200000"/>
                <a:gd name="adj2" fmla="val 20853974"/>
              </a:avLst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9673B1-8995-684D-8E6F-2077CA664C0C}"/>
              </a:ext>
            </a:extLst>
          </p:cNvPr>
          <p:cNvGrpSpPr/>
          <p:nvPr/>
        </p:nvGrpSpPr>
        <p:grpSpPr>
          <a:xfrm>
            <a:off x="2711186" y="972942"/>
            <a:ext cx="5495993" cy="5885058"/>
            <a:chOff x="-115762" y="856327"/>
            <a:chExt cx="5495993" cy="588505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4A4727-49F6-894D-9B49-F9B8537EAC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2711186" y="856327"/>
              <a:ext cx="2669045" cy="5583272"/>
            </a:xfrm>
            <a:prstGeom prst="rect">
              <a:avLst/>
            </a:prstGeom>
          </p:spPr>
        </p:pic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F7AFE11-15E8-7647-B1B5-A12DABFDFE15}"/>
                </a:ext>
              </a:extLst>
            </p:cNvPr>
            <p:cNvSpPr/>
            <p:nvPr/>
          </p:nvSpPr>
          <p:spPr>
            <a:xfrm>
              <a:off x="-115762" y="4497354"/>
              <a:ext cx="4018405" cy="2244031"/>
            </a:xfrm>
            <a:prstGeom prst="arc">
              <a:avLst>
                <a:gd name="adj1" fmla="val 16200000"/>
                <a:gd name="adj2" fmla="val 20853974"/>
              </a:avLst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14C7E5-9F03-DD4A-B260-E399E3B50660}"/>
              </a:ext>
            </a:extLst>
          </p:cNvPr>
          <p:cNvGrpSpPr/>
          <p:nvPr/>
        </p:nvGrpSpPr>
        <p:grpSpPr>
          <a:xfrm>
            <a:off x="5438062" y="972942"/>
            <a:ext cx="5495993" cy="5885058"/>
            <a:chOff x="-115762" y="856327"/>
            <a:chExt cx="5495993" cy="5885058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023A661-6DB5-834F-B1E5-E748BAF1F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2711186" y="856327"/>
              <a:ext cx="2669045" cy="5583272"/>
            </a:xfrm>
            <a:prstGeom prst="rect">
              <a:avLst/>
            </a:prstGeom>
          </p:spPr>
        </p:pic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D6DB48AA-C6FC-0C47-A7D8-AB1C14183B65}"/>
                </a:ext>
              </a:extLst>
            </p:cNvPr>
            <p:cNvSpPr/>
            <p:nvPr/>
          </p:nvSpPr>
          <p:spPr>
            <a:xfrm>
              <a:off x="-115762" y="4497354"/>
              <a:ext cx="4018405" cy="2244031"/>
            </a:xfrm>
            <a:prstGeom prst="arc">
              <a:avLst>
                <a:gd name="adj1" fmla="val 16200000"/>
                <a:gd name="adj2" fmla="val 20853974"/>
              </a:avLst>
            </a:prstGeom>
            <a:ln w="635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c 33">
            <a:extLst>
              <a:ext uri="{FF2B5EF4-FFF2-40B4-BE49-F238E27FC236}">
                <a16:creationId xmlns:a16="http://schemas.microsoft.com/office/drawing/2014/main" id="{3E53A76F-106C-664C-A6E4-B89A8418F9BB}"/>
              </a:ext>
            </a:extLst>
          </p:cNvPr>
          <p:cNvSpPr/>
          <p:nvPr/>
        </p:nvSpPr>
        <p:spPr>
          <a:xfrm>
            <a:off x="8027692" y="4631988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D8AFB4FA-0E50-1C32-8CD3-5DF1D6D53EB0}"/>
              </a:ext>
            </a:extLst>
          </p:cNvPr>
          <p:cNvSpPr/>
          <p:nvPr/>
        </p:nvSpPr>
        <p:spPr>
          <a:xfrm>
            <a:off x="463690" y="4111995"/>
            <a:ext cx="1702344" cy="858416"/>
          </a:xfrm>
          <a:prstGeom prst="donut">
            <a:avLst>
              <a:gd name="adj" fmla="val 50000"/>
            </a:avLst>
          </a:prstGeom>
          <a:solidFill>
            <a:srgbClr val="00B050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AFDE715-AE49-FB14-37D1-D881529D7630}"/>
              </a:ext>
            </a:extLst>
          </p:cNvPr>
          <p:cNvSpPr/>
          <p:nvPr/>
        </p:nvSpPr>
        <p:spPr>
          <a:xfrm>
            <a:off x="3151285" y="4111995"/>
            <a:ext cx="1702344" cy="858416"/>
          </a:xfrm>
          <a:prstGeom prst="donut">
            <a:avLst>
              <a:gd name="adj" fmla="val 50000"/>
            </a:avLst>
          </a:prstGeom>
          <a:solidFill>
            <a:srgbClr val="00B050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CC16070E-B31C-F203-F64F-D175036422DB}"/>
              </a:ext>
            </a:extLst>
          </p:cNvPr>
          <p:cNvSpPr/>
          <p:nvPr/>
        </p:nvSpPr>
        <p:spPr>
          <a:xfrm>
            <a:off x="6024379" y="4235593"/>
            <a:ext cx="1702344" cy="858416"/>
          </a:xfrm>
          <a:prstGeom prst="donut">
            <a:avLst>
              <a:gd name="adj" fmla="val 50000"/>
            </a:avLst>
          </a:prstGeom>
          <a:solidFill>
            <a:srgbClr val="00B050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35AE5F13-9801-9A2B-C240-BE7031798F55}"/>
              </a:ext>
            </a:extLst>
          </p:cNvPr>
          <p:cNvSpPr/>
          <p:nvPr/>
        </p:nvSpPr>
        <p:spPr>
          <a:xfrm>
            <a:off x="8732373" y="4284554"/>
            <a:ext cx="1702344" cy="858416"/>
          </a:xfrm>
          <a:prstGeom prst="donut">
            <a:avLst>
              <a:gd name="adj" fmla="val 50000"/>
            </a:avLst>
          </a:prstGeom>
          <a:solidFill>
            <a:srgbClr val="00B050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F5703DA5-845E-9F7C-5A5E-170BF77EB054}"/>
              </a:ext>
            </a:extLst>
          </p:cNvPr>
          <p:cNvSpPr/>
          <p:nvPr/>
        </p:nvSpPr>
        <p:spPr>
          <a:xfrm>
            <a:off x="3238953" y="5323173"/>
            <a:ext cx="1702344" cy="858416"/>
          </a:xfrm>
          <a:prstGeom prst="donut">
            <a:avLst>
              <a:gd name="adj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FC1CED49-DB2E-3C34-E866-2D18372026BE}"/>
              </a:ext>
            </a:extLst>
          </p:cNvPr>
          <p:cNvSpPr/>
          <p:nvPr/>
        </p:nvSpPr>
        <p:spPr>
          <a:xfrm>
            <a:off x="5957371" y="5389590"/>
            <a:ext cx="1702344" cy="858416"/>
          </a:xfrm>
          <a:prstGeom prst="donut">
            <a:avLst>
              <a:gd name="adj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A2AADA6D-7FC2-BDE9-874E-BC402F382E35}"/>
              </a:ext>
            </a:extLst>
          </p:cNvPr>
          <p:cNvSpPr/>
          <p:nvPr/>
        </p:nvSpPr>
        <p:spPr>
          <a:xfrm>
            <a:off x="8663126" y="5391618"/>
            <a:ext cx="1702344" cy="858416"/>
          </a:xfrm>
          <a:prstGeom prst="donut">
            <a:avLst>
              <a:gd name="adj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54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1541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Fractional distillation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E0F8B7-C05B-BA4B-843A-CDEF8DFA2E1C}"/>
              </a:ext>
            </a:extLst>
          </p:cNvPr>
          <p:cNvGrpSpPr/>
          <p:nvPr/>
        </p:nvGrpSpPr>
        <p:grpSpPr>
          <a:xfrm>
            <a:off x="6814056" y="554540"/>
            <a:ext cx="5073101" cy="5771615"/>
            <a:chOff x="331626" y="1027333"/>
            <a:chExt cx="4494071" cy="52189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CF97FC-690C-E84F-8378-5EC07B693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1626" y="1027333"/>
              <a:ext cx="4494071" cy="5218921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0A25C21-5D0D-884A-9E65-0979CBD77136}"/>
                </a:ext>
              </a:extLst>
            </p:cNvPr>
            <p:cNvCxnSpPr>
              <a:cxnSpLocks/>
            </p:cNvCxnSpPr>
            <p:nvPr/>
          </p:nvCxnSpPr>
          <p:spPr>
            <a:xfrm>
              <a:off x="1203449" y="1813565"/>
              <a:ext cx="2750424" cy="162762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499563-1908-3D4A-BC73-BFF18E3C7BD7}"/>
                </a:ext>
              </a:extLst>
            </p:cNvPr>
            <p:cNvSpPr txBox="1"/>
            <p:nvPr/>
          </p:nvSpPr>
          <p:spPr>
            <a:xfrm>
              <a:off x="1432542" y="1446062"/>
              <a:ext cx="81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hot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D1C6F0-466A-0E43-A689-613065F0B1AF}"/>
                </a:ext>
              </a:extLst>
            </p:cNvPr>
            <p:cNvSpPr txBox="1"/>
            <p:nvPr/>
          </p:nvSpPr>
          <p:spPr>
            <a:xfrm>
              <a:off x="3400590" y="2627375"/>
              <a:ext cx="81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cold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71974B-6848-5146-ADD4-1299945C7F47}"/>
              </a:ext>
            </a:extLst>
          </p:cNvPr>
          <p:cNvGrpSpPr/>
          <p:nvPr/>
        </p:nvGrpSpPr>
        <p:grpSpPr>
          <a:xfrm>
            <a:off x="261083" y="554540"/>
            <a:ext cx="6089879" cy="6234959"/>
            <a:chOff x="5564337" y="323707"/>
            <a:chExt cx="6089879" cy="62349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E63BC97-2C31-E84E-A417-FB51D2C4DC78}"/>
                </a:ext>
              </a:extLst>
            </p:cNvPr>
            <p:cNvGrpSpPr/>
            <p:nvPr/>
          </p:nvGrpSpPr>
          <p:grpSpPr>
            <a:xfrm>
              <a:off x="5564337" y="323707"/>
              <a:ext cx="6089879" cy="6234959"/>
              <a:chOff x="5650836" y="323707"/>
              <a:chExt cx="6089879" cy="6234959"/>
            </a:xfrm>
          </p:grpSpPr>
          <p:pic>
            <p:nvPicPr>
              <p:cNvPr id="1026" name="Picture 2" descr="Image result for image distillation apparatus">
                <a:extLst>
                  <a:ext uri="{FF2B5EF4-FFF2-40B4-BE49-F238E27FC236}">
                    <a16:creationId xmlns:a16="http://schemas.microsoft.com/office/drawing/2014/main" id="{66CA2667-F188-9D43-9D61-D6E470DEA3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3185" y="323707"/>
                <a:ext cx="5157530" cy="6234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2229CC70-5C40-1248-81A1-25D14E5F5810}"/>
                  </a:ext>
                </a:extLst>
              </p:cNvPr>
              <p:cNvCxnSpPr/>
              <p:nvPr/>
            </p:nvCxnSpPr>
            <p:spPr>
              <a:xfrm flipV="1">
                <a:off x="6445045" y="1177414"/>
                <a:ext cx="0" cy="271370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9F8AEC-9A96-D246-8399-FEF2940C6A0F}"/>
                  </a:ext>
                </a:extLst>
              </p:cNvPr>
              <p:cNvSpPr txBox="1"/>
              <p:nvPr/>
            </p:nvSpPr>
            <p:spPr>
              <a:xfrm>
                <a:off x="5650836" y="3405960"/>
                <a:ext cx="81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hot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526465-8A2A-9444-B6C6-A19C6527EC0F}"/>
                  </a:ext>
                </a:extLst>
              </p:cNvPr>
              <p:cNvSpPr txBox="1"/>
              <p:nvPr/>
            </p:nvSpPr>
            <p:spPr>
              <a:xfrm>
                <a:off x="5650836" y="1449302"/>
                <a:ext cx="8155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cold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E0F76D-3495-C543-A7B1-8E7B1BE50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</a:blip>
            <a:srcRect t="9181" r="5411"/>
            <a:stretch/>
          </p:blipFill>
          <p:spPr>
            <a:xfrm>
              <a:off x="6834752" y="4564088"/>
              <a:ext cx="274228" cy="322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C971381-B658-7A46-B448-551E9DCA5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2151" y="4138932"/>
              <a:ext cx="286829" cy="31831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0706C1F-6AD1-1544-AC25-5346D8806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3297" y="2688335"/>
              <a:ext cx="361620" cy="386933"/>
            </a:xfrm>
            <a:prstGeom prst="rect">
              <a:avLst/>
            </a:prstGeom>
          </p:spPr>
        </p:pic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B191D440-978F-3D48-869F-7BED9B80088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254892" y="3428258"/>
              <a:ext cx="1049891" cy="371457"/>
            </a:xfrm>
            <a:prstGeom prst="curvedConnector3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Donut 9">
            <a:extLst>
              <a:ext uri="{FF2B5EF4-FFF2-40B4-BE49-F238E27FC236}">
                <a16:creationId xmlns:a16="http://schemas.microsoft.com/office/drawing/2014/main" id="{A8A5E9F7-80F1-119E-4016-08363484E69D}"/>
              </a:ext>
            </a:extLst>
          </p:cNvPr>
          <p:cNvSpPr/>
          <p:nvPr/>
        </p:nvSpPr>
        <p:spPr>
          <a:xfrm>
            <a:off x="1849502" y="1017613"/>
            <a:ext cx="866874" cy="600646"/>
          </a:xfrm>
          <a:prstGeom prst="donut">
            <a:avLst>
              <a:gd name="adj" fmla="val 50000"/>
            </a:avLst>
          </a:prstGeom>
          <a:solidFill>
            <a:srgbClr val="00B050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1ABBBCCB-52B2-0162-2269-80E72EA090A0}"/>
              </a:ext>
            </a:extLst>
          </p:cNvPr>
          <p:cNvSpPr/>
          <p:nvPr/>
        </p:nvSpPr>
        <p:spPr>
          <a:xfrm>
            <a:off x="5490094" y="4076312"/>
            <a:ext cx="1092415" cy="586905"/>
          </a:xfrm>
          <a:prstGeom prst="donut">
            <a:avLst>
              <a:gd name="adj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28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Commercial-scale distillation</a:t>
            </a:r>
          </a:p>
        </p:txBody>
      </p:sp>
      <p:pic>
        <p:nvPicPr>
          <p:cNvPr id="1030" name="Picture 6" descr="Image result for industrial fractionation distillation apparatus">
            <a:extLst>
              <a:ext uri="{FF2B5EF4-FFF2-40B4-BE49-F238E27FC236}">
                <a16:creationId xmlns:a16="http://schemas.microsoft.com/office/drawing/2014/main" id="{FF2AA14C-2D3B-314F-B080-01296293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328" y="771047"/>
            <a:ext cx="4283182" cy="563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hooch distillation apparatus">
            <a:extLst>
              <a:ext uri="{FF2B5EF4-FFF2-40B4-BE49-F238E27FC236}">
                <a16:creationId xmlns:a16="http://schemas.microsoft.com/office/drawing/2014/main" id="{A6F08A29-EDB6-2144-9846-E08BF568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7" y="501588"/>
            <a:ext cx="3936280" cy="30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laboratory distillation">
            <a:extLst>
              <a:ext uri="{FF2B5EF4-FFF2-40B4-BE49-F238E27FC236}">
                <a16:creationId xmlns:a16="http://schemas.microsoft.com/office/drawing/2014/main" id="{02CCDE9B-459F-0747-9B3D-2F14AEC25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583" y="1136038"/>
            <a:ext cx="3112331" cy="490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>
            <a:extLst>
              <a:ext uri="{FF2B5EF4-FFF2-40B4-BE49-F238E27FC236}">
                <a16:creationId xmlns:a16="http://schemas.microsoft.com/office/drawing/2014/main" id="{53F52EB3-3450-394A-AF32-DA44C218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87" y="3404056"/>
            <a:ext cx="3900227" cy="33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13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7465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Azeotropes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9E5467EB-9E22-2847-A7BC-F1F1F8F15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57" y="1835685"/>
            <a:ext cx="5016500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63607-F74F-B04C-AE78-497F4CB99449}"/>
                  </a:ext>
                </a:extLst>
              </p:cNvPr>
              <p:cNvSpPr txBox="1"/>
              <p:nvPr/>
            </p:nvSpPr>
            <p:spPr>
              <a:xfrm>
                <a:off x="3884607" y="825601"/>
                <a:ext cx="3733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Low-boiling azeotrope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𝑡𝑂𝐻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263607-F74F-B04C-AE78-497F4CB9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607" y="825601"/>
                <a:ext cx="3733800" cy="830997"/>
              </a:xfrm>
              <a:prstGeom prst="rect">
                <a:avLst/>
              </a:prstGeom>
              <a:blipFill>
                <a:blip r:embed="rId3"/>
                <a:stretch>
                  <a:fillRect l="-2373"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495DE76-76CC-AB99-4BCB-E376925E6584}"/>
              </a:ext>
            </a:extLst>
          </p:cNvPr>
          <p:cNvSpPr txBox="1"/>
          <p:nvPr/>
        </p:nvSpPr>
        <p:spPr>
          <a:xfrm>
            <a:off x="6640802" y="5902559"/>
            <a:ext cx="195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is  ethanol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5AFB61-72C4-ECB9-EB66-78569B33415F}"/>
              </a:ext>
            </a:extLst>
          </p:cNvPr>
          <p:cNvSpPr txBox="1"/>
          <p:nvPr/>
        </p:nvSpPr>
        <p:spPr>
          <a:xfrm>
            <a:off x="3087475" y="5902558"/>
            <a:ext cx="195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 is  water</a:t>
            </a:r>
          </a:p>
        </p:txBody>
      </p:sp>
    </p:spTree>
    <p:extLst>
      <p:ext uri="{BB962C8B-B14F-4D97-AF65-F5344CB8AC3E}">
        <p14:creationId xmlns:p14="http://schemas.microsoft.com/office/powerpoint/2010/main" val="2539372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7465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Azeotropes</a:t>
            </a:r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BF6C1E40-1C75-B04A-A430-57E73C84E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907" y="2228449"/>
            <a:ext cx="53975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CEBCE9-0E80-B140-B8D5-35437BDCD53F}"/>
                  </a:ext>
                </a:extLst>
              </p:cNvPr>
              <p:cNvSpPr txBox="1"/>
              <p:nvPr/>
            </p:nvSpPr>
            <p:spPr>
              <a:xfrm>
                <a:off x="3755457" y="1134545"/>
                <a:ext cx="3733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High-boiling azeotrope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𝐻𝑁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CEBCE9-0E80-B140-B8D5-35437BDCD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57" y="1134545"/>
                <a:ext cx="3733800" cy="830997"/>
              </a:xfrm>
              <a:prstGeom prst="rect">
                <a:avLst/>
              </a:prstGeom>
              <a:blipFill>
                <a:blip r:embed="rId3"/>
                <a:stretch>
                  <a:fillRect l="-2373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07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Saddle azeotrope</a:t>
            </a:r>
          </a:p>
        </p:txBody>
      </p:sp>
      <p:pic>
        <p:nvPicPr>
          <p:cNvPr id="3074" name="Picture 2" descr="Image result for image of azeotrope">
            <a:extLst>
              <a:ext uri="{FF2B5EF4-FFF2-40B4-BE49-F238E27FC236}">
                <a16:creationId xmlns:a16="http://schemas.microsoft.com/office/drawing/2014/main" id="{31F6ED38-431E-F64F-A5E4-C1E7A12E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16" y="838200"/>
            <a:ext cx="7168574" cy="54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3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Constructing a temperature-composition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/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 fixed pressure, varying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ED1213-F6AA-5743-BE0B-7F59F32FA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28" y="554540"/>
                <a:ext cx="4720856" cy="461665"/>
              </a:xfrm>
              <a:prstGeom prst="rect">
                <a:avLst/>
              </a:prstGeom>
              <a:blipFill>
                <a:blip r:embed="rId2"/>
                <a:stretch>
                  <a:fillRect l="-187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6DC07E8-FE72-FE44-A701-2020D769D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27" y="1022462"/>
            <a:ext cx="5654049" cy="437482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181FD37-EFD8-3140-862A-68F350D008E0}"/>
              </a:ext>
            </a:extLst>
          </p:cNvPr>
          <p:cNvSpPr/>
          <p:nvPr/>
        </p:nvSpPr>
        <p:spPr>
          <a:xfrm>
            <a:off x="3269641" y="3267966"/>
            <a:ext cx="247973" cy="232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54EBC6-2E1D-A245-A4AD-1215F69E0F97}"/>
              </a:ext>
            </a:extLst>
          </p:cNvPr>
          <p:cNvSpPr/>
          <p:nvPr/>
        </p:nvSpPr>
        <p:spPr>
          <a:xfrm>
            <a:off x="2947099" y="3753748"/>
            <a:ext cx="247973" cy="232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3F51877-AC16-CF4E-9308-5F0F6D3853E6}"/>
              </a:ext>
            </a:extLst>
          </p:cNvPr>
          <p:cNvSpPr/>
          <p:nvPr/>
        </p:nvSpPr>
        <p:spPr>
          <a:xfrm>
            <a:off x="913863" y="3673102"/>
            <a:ext cx="288606" cy="283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C29E2EC-1223-3E40-8DDC-DFC1AC9A7FE4}"/>
              </a:ext>
            </a:extLst>
          </p:cNvPr>
          <p:cNvSpPr/>
          <p:nvPr/>
        </p:nvSpPr>
        <p:spPr>
          <a:xfrm>
            <a:off x="4936151" y="3673102"/>
            <a:ext cx="288606" cy="28345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21AF1-D5EB-444A-9E20-4F0486D5CDFD}"/>
              </a:ext>
            </a:extLst>
          </p:cNvPr>
          <p:cNvGrpSpPr/>
          <p:nvPr/>
        </p:nvGrpSpPr>
        <p:grpSpPr>
          <a:xfrm>
            <a:off x="7106531" y="1137278"/>
            <a:ext cx="4729028" cy="4493849"/>
            <a:chOff x="1667332" y="1609753"/>
            <a:chExt cx="4729028" cy="449384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A7F882-FBF4-264A-84F5-41E97E6B68DD}"/>
                </a:ext>
              </a:extLst>
            </p:cNvPr>
            <p:cNvGrpSpPr/>
            <p:nvPr/>
          </p:nvGrpSpPr>
          <p:grpSpPr>
            <a:xfrm>
              <a:off x="2106536" y="1628775"/>
              <a:ext cx="4289824" cy="4474827"/>
              <a:chOff x="2106536" y="1628775"/>
              <a:chExt cx="4289824" cy="4474827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D116756-B509-A24D-BB94-472717FDDE51}"/>
                  </a:ext>
                </a:extLst>
              </p:cNvPr>
              <p:cNvCxnSpPr/>
              <p:nvPr/>
            </p:nvCxnSpPr>
            <p:spPr>
              <a:xfrm flipV="1">
                <a:off x="2128838" y="1628775"/>
                <a:ext cx="0" cy="337185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ED3D689-90D0-E543-AC6F-B153709A46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06536" y="5000625"/>
                <a:ext cx="4289824" cy="1162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5605380A-5F52-DD46-A2A6-04E0609973C3}"/>
                  </a:ext>
                </a:extLst>
              </p:cNvPr>
              <p:cNvGrpSpPr/>
              <p:nvPr/>
            </p:nvGrpSpPr>
            <p:grpSpPr>
              <a:xfrm>
                <a:off x="2984193" y="3053654"/>
                <a:ext cx="2592494" cy="232474"/>
                <a:chOff x="2254664" y="3053155"/>
                <a:chExt cx="2592494" cy="232474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7AD1555E-5795-2544-901E-069848D5B3F2}"/>
                    </a:ext>
                  </a:extLst>
                </p:cNvPr>
                <p:cNvSpPr/>
                <p:nvPr/>
              </p:nvSpPr>
              <p:spPr>
                <a:xfrm>
                  <a:off x="4599185" y="3053155"/>
                  <a:ext cx="247973" cy="232474"/>
                </a:xfrm>
                <a:prstGeom prst="ellips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473F145-AD7A-BD4E-98A0-D84894D4BC19}"/>
                    </a:ext>
                  </a:extLst>
                </p:cNvPr>
                <p:cNvSpPr/>
                <p:nvPr/>
              </p:nvSpPr>
              <p:spPr>
                <a:xfrm>
                  <a:off x="2254664" y="3053155"/>
                  <a:ext cx="247973" cy="2324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A566D4E-681D-324C-8E1F-2796509BAC97}"/>
                  </a:ext>
                </a:extLst>
              </p:cNvPr>
              <p:cNvCxnSpPr/>
              <p:nvPr/>
            </p:nvCxnSpPr>
            <p:spPr>
              <a:xfrm flipV="1">
                <a:off x="6396360" y="1652232"/>
                <a:ext cx="0" cy="337185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F2C0FE-7E2F-664F-9A94-E3D280416183}"/>
                  </a:ext>
                </a:extLst>
              </p:cNvPr>
              <p:cNvSpPr txBox="1"/>
              <p:nvPr/>
            </p:nvSpPr>
            <p:spPr>
              <a:xfrm>
                <a:off x="3023956" y="5092744"/>
                <a:ext cx="285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Mole fraction of A -&gt;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468E74-6DF5-0542-A2FF-B0D5647DCCD2}"/>
                  </a:ext>
                </a:extLst>
              </p:cNvPr>
              <p:cNvSpPr txBox="1"/>
              <p:nvPr/>
            </p:nvSpPr>
            <p:spPr>
              <a:xfrm>
                <a:off x="3166831" y="5641937"/>
                <a:ext cx="28547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&lt;- Mole fraction of B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EC83B8-612B-2148-A602-6662FF9E3F91}"/>
                </a:ext>
              </a:extLst>
            </p:cNvPr>
            <p:cNvSpPr txBox="1"/>
            <p:nvPr/>
          </p:nvSpPr>
          <p:spPr>
            <a:xfrm>
              <a:off x="1667332" y="2082995"/>
              <a:ext cx="657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A9E9F83-E513-E647-B5A3-206022A31BE6}"/>
                </a:ext>
              </a:extLst>
            </p:cNvPr>
            <p:cNvSpPr/>
            <p:nvPr/>
          </p:nvSpPr>
          <p:spPr>
            <a:xfrm>
              <a:off x="4220434" y="4347493"/>
              <a:ext cx="288606" cy="2834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A5E700C-32E6-4048-8063-DF38D13CEC08}"/>
                </a:ext>
              </a:extLst>
            </p:cNvPr>
            <p:cNvSpPr/>
            <p:nvPr/>
          </p:nvSpPr>
          <p:spPr>
            <a:xfrm>
              <a:off x="4220434" y="1609753"/>
              <a:ext cx="288606" cy="28345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82EF2E-6EE7-BAB7-8543-4A4AE4DE3B2F}"/>
              </a:ext>
            </a:extLst>
          </p:cNvPr>
          <p:cNvSpPr txBox="1"/>
          <p:nvPr/>
        </p:nvSpPr>
        <p:spPr>
          <a:xfrm>
            <a:off x="1840471" y="5745944"/>
            <a:ext cx="3412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is more volatile than B </a:t>
            </a:r>
          </a:p>
        </p:txBody>
      </p:sp>
    </p:spTree>
    <p:extLst>
      <p:ext uri="{BB962C8B-B14F-4D97-AF65-F5344CB8AC3E}">
        <p14:creationId xmlns:p14="http://schemas.microsoft.com/office/powerpoint/2010/main" val="36572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Constructing a temperature-composition diagram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CE02A8-0FF2-F94D-8C9E-62F487046F04}"/>
              </a:ext>
            </a:extLst>
          </p:cNvPr>
          <p:cNvGrpSpPr/>
          <p:nvPr/>
        </p:nvGrpSpPr>
        <p:grpSpPr>
          <a:xfrm>
            <a:off x="-3048000" y="-6153630"/>
            <a:ext cx="18396474" cy="19088333"/>
            <a:chOff x="-3048000" y="-6153630"/>
            <a:chExt cx="18396474" cy="1908833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021AF1-D5EB-444A-9E20-4F0486D5CDFD}"/>
                </a:ext>
              </a:extLst>
            </p:cNvPr>
            <p:cNvGrpSpPr/>
            <p:nvPr/>
          </p:nvGrpSpPr>
          <p:grpSpPr>
            <a:xfrm>
              <a:off x="3347517" y="1865941"/>
              <a:ext cx="4729028" cy="4493849"/>
              <a:chOff x="1667332" y="1609753"/>
              <a:chExt cx="4729028" cy="449384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3A7F882-FBF4-264A-84F5-41E97E6B68DD}"/>
                  </a:ext>
                </a:extLst>
              </p:cNvPr>
              <p:cNvGrpSpPr/>
              <p:nvPr/>
            </p:nvGrpSpPr>
            <p:grpSpPr>
              <a:xfrm>
                <a:off x="2106536" y="1628775"/>
                <a:ext cx="4289824" cy="4474827"/>
                <a:chOff x="2106536" y="1628775"/>
                <a:chExt cx="4289824" cy="447482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AD116756-B509-A24D-BB94-472717FDDE51}"/>
                    </a:ext>
                  </a:extLst>
                </p:cNvPr>
                <p:cNvCxnSpPr/>
                <p:nvPr/>
              </p:nvCxnSpPr>
              <p:spPr>
                <a:xfrm flipV="1">
                  <a:off x="2128838" y="1628775"/>
                  <a:ext cx="0" cy="337185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ED3D689-90D0-E543-AC6F-B153709A4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6536" y="5000625"/>
                  <a:ext cx="4289824" cy="1162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605380A-5F52-DD46-A2A6-04E0609973C3}"/>
                    </a:ext>
                  </a:extLst>
                </p:cNvPr>
                <p:cNvGrpSpPr/>
                <p:nvPr/>
              </p:nvGrpSpPr>
              <p:grpSpPr>
                <a:xfrm>
                  <a:off x="3156542" y="3040480"/>
                  <a:ext cx="2408074" cy="319869"/>
                  <a:chOff x="2427013" y="3039981"/>
                  <a:chExt cx="2408074" cy="31986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AD1555E-5795-2544-901E-069848D5B3F2}"/>
                      </a:ext>
                    </a:extLst>
                  </p:cNvPr>
                  <p:cNvSpPr/>
                  <p:nvPr/>
                </p:nvSpPr>
                <p:spPr>
                  <a:xfrm>
                    <a:off x="4587114" y="3127376"/>
                    <a:ext cx="247973" cy="232474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B473F145-AD7A-BD4E-98A0-D84894D4BC19}"/>
                      </a:ext>
                    </a:extLst>
                  </p:cNvPr>
                  <p:cNvSpPr/>
                  <p:nvPr/>
                </p:nvSpPr>
                <p:spPr>
                  <a:xfrm>
                    <a:off x="2427013" y="3039981"/>
                    <a:ext cx="247973" cy="2324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A566D4E-681D-324C-8E1F-2796509BAC97}"/>
                    </a:ext>
                  </a:extLst>
                </p:cNvPr>
                <p:cNvCxnSpPr/>
                <p:nvPr/>
              </p:nvCxnSpPr>
              <p:spPr>
                <a:xfrm flipV="1">
                  <a:off x="6396360" y="1652232"/>
                  <a:ext cx="0" cy="337185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AF2C0FE-7E2F-664F-9A94-E3D280416183}"/>
                    </a:ext>
                  </a:extLst>
                </p:cNvPr>
                <p:cNvSpPr txBox="1"/>
                <p:nvPr/>
              </p:nvSpPr>
              <p:spPr>
                <a:xfrm>
                  <a:off x="3023956" y="5092744"/>
                  <a:ext cx="28547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Mole fraction of A -&gt;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468E74-6DF5-0542-A2FF-B0D5647DCCD2}"/>
                    </a:ext>
                  </a:extLst>
                </p:cNvPr>
                <p:cNvSpPr txBox="1"/>
                <p:nvPr/>
              </p:nvSpPr>
              <p:spPr>
                <a:xfrm>
                  <a:off x="3166831" y="5641937"/>
                  <a:ext cx="28547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&lt;- Mole fraction of B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C83B8-612B-2148-A602-6662FF9E3F91}"/>
                  </a:ext>
                </a:extLst>
              </p:cNvPr>
              <p:cNvSpPr txBox="1"/>
              <p:nvPr/>
            </p:nvSpPr>
            <p:spPr>
              <a:xfrm>
                <a:off x="1667332" y="2082995"/>
                <a:ext cx="657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EA9E9F83-E513-E647-B5A3-206022A31BE6}"/>
                  </a:ext>
                </a:extLst>
              </p:cNvPr>
              <p:cNvSpPr/>
              <p:nvPr/>
            </p:nvSpPr>
            <p:spPr>
              <a:xfrm>
                <a:off x="4220434" y="4347493"/>
                <a:ext cx="288606" cy="2834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A5E700C-32E6-4048-8063-DF38D13CEC08}"/>
                  </a:ext>
                </a:extLst>
              </p:cNvPr>
              <p:cNvSpPr/>
              <p:nvPr/>
            </p:nvSpPr>
            <p:spPr>
              <a:xfrm>
                <a:off x="4220434" y="1609753"/>
                <a:ext cx="288606" cy="283451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23C0A7-6AFC-4445-8BD1-4E7B076660ED}"/>
                </a:ext>
              </a:extLst>
            </p:cNvPr>
            <p:cNvSpPr/>
            <p:nvPr/>
          </p:nvSpPr>
          <p:spPr>
            <a:xfrm>
              <a:off x="-3048000" y="2800848"/>
              <a:ext cx="13472160" cy="10133855"/>
            </a:xfrm>
            <a:prstGeom prst="arc">
              <a:avLst>
                <a:gd name="adj1" fmla="val 16318739"/>
                <a:gd name="adj2" fmla="val 190706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6B51D1E-DCB3-0D47-B6C8-ED31F896BF19}"/>
                </a:ext>
              </a:extLst>
            </p:cNvPr>
            <p:cNvSpPr/>
            <p:nvPr/>
          </p:nvSpPr>
          <p:spPr>
            <a:xfrm flipH="1" flipV="1">
              <a:off x="1109960" y="-6153630"/>
              <a:ext cx="14238514" cy="10117160"/>
            </a:xfrm>
            <a:prstGeom prst="arc">
              <a:avLst>
                <a:gd name="adj1" fmla="val 16318739"/>
                <a:gd name="adj2" fmla="val 1909328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8A3B80-5B92-7C84-2811-D46E329152CE}"/>
              </a:ext>
            </a:extLst>
          </p:cNvPr>
          <p:cNvSpPr txBox="1"/>
          <p:nvPr/>
        </p:nvSpPr>
        <p:spPr>
          <a:xfrm rot="895488">
            <a:off x="5568109" y="3369430"/>
            <a:ext cx="75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72FF8-0247-947B-A3FD-C5E0B59B75BC}"/>
              </a:ext>
            </a:extLst>
          </p:cNvPr>
          <p:cNvSpPr txBox="1"/>
          <p:nvPr/>
        </p:nvSpPr>
        <p:spPr>
          <a:xfrm rot="895488">
            <a:off x="5692073" y="2801804"/>
            <a:ext cx="75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</a:t>
            </a:r>
          </a:p>
        </p:txBody>
      </p:sp>
    </p:spTree>
    <p:extLst>
      <p:ext uri="{BB962C8B-B14F-4D97-AF65-F5344CB8AC3E}">
        <p14:creationId xmlns:p14="http://schemas.microsoft.com/office/powerpoint/2010/main" val="105007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2CE02A8-0FF2-F94D-8C9E-62F487046F04}"/>
              </a:ext>
            </a:extLst>
          </p:cNvPr>
          <p:cNvGrpSpPr/>
          <p:nvPr/>
        </p:nvGrpSpPr>
        <p:grpSpPr>
          <a:xfrm>
            <a:off x="-3048000" y="-6153630"/>
            <a:ext cx="18396474" cy="19088333"/>
            <a:chOff x="-3048000" y="-6153630"/>
            <a:chExt cx="18396474" cy="1908833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021AF1-D5EB-444A-9E20-4F0486D5CDFD}"/>
                </a:ext>
              </a:extLst>
            </p:cNvPr>
            <p:cNvGrpSpPr/>
            <p:nvPr/>
          </p:nvGrpSpPr>
          <p:grpSpPr>
            <a:xfrm>
              <a:off x="3347517" y="1865941"/>
              <a:ext cx="4729028" cy="4493849"/>
              <a:chOff x="1667332" y="1609753"/>
              <a:chExt cx="4729028" cy="449384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43A7F882-FBF4-264A-84F5-41E97E6B68DD}"/>
                  </a:ext>
                </a:extLst>
              </p:cNvPr>
              <p:cNvGrpSpPr/>
              <p:nvPr/>
            </p:nvGrpSpPr>
            <p:grpSpPr>
              <a:xfrm>
                <a:off x="2106536" y="1628775"/>
                <a:ext cx="4289824" cy="4474827"/>
                <a:chOff x="2106536" y="1628775"/>
                <a:chExt cx="4289824" cy="447482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AD116756-B509-A24D-BB94-472717FDDE51}"/>
                    </a:ext>
                  </a:extLst>
                </p:cNvPr>
                <p:cNvCxnSpPr/>
                <p:nvPr/>
              </p:nvCxnSpPr>
              <p:spPr>
                <a:xfrm flipV="1">
                  <a:off x="2128838" y="1628775"/>
                  <a:ext cx="0" cy="337185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ED3D689-90D0-E543-AC6F-B153709A46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6536" y="5000625"/>
                  <a:ext cx="4289824" cy="1162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5605380A-5F52-DD46-A2A6-04E0609973C3}"/>
                    </a:ext>
                  </a:extLst>
                </p:cNvPr>
                <p:cNvGrpSpPr/>
                <p:nvPr/>
              </p:nvGrpSpPr>
              <p:grpSpPr>
                <a:xfrm>
                  <a:off x="3156542" y="3040480"/>
                  <a:ext cx="2408074" cy="319869"/>
                  <a:chOff x="2427013" y="3039981"/>
                  <a:chExt cx="2408074" cy="319869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AD1555E-5795-2544-901E-069848D5B3F2}"/>
                      </a:ext>
                    </a:extLst>
                  </p:cNvPr>
                  <p:cNvSpPr/>
                  <p:nvPr/>
                </p:nvSpPr>
                <p:spPr>
                  <a:xfrm>
                    <a:off x="4587114" y="3127376"/>
                    <a:ext cx="247973" cy="232474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B473F145-AD7A-BD4E-98A0-D84894D4BC19}"/>
                      </a:ext>
                    </a:extLst>
                  </p:cNvPr>
                  <p:cNvSpPr/>
                  <p:nvPr/>
                </p:nvSpPr>
                <p:spPr>
                  <a:xfrm>
                    <a:off x="2427013" y="3039981"/>
                    <a:ext cx="247973" cy="232474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A566D4E-681D-324C-8E1F-2796509BAC97}"/>
                    </a:ext>
                  </a:extLst>
                </p:cNvPr>
                <p:cNvCxnSpPr/>
                <p:nvPr/>
              </p:nvCxnSpPr>
              <p:spPr>
                <a:xfrm flipV="1">
                  <a:off x="6396360" y="1652232"/>
                  <a:ext cx="0" cy="337185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AF2C0FE-7E2F-664F-9A94-E3D280416183}"/>
                    </a:ext>
                  </a:extLst>
                </p:cNvPr>
                <p:cNvSpPr txBox="1"/>
                <p:nvPr/>
              </p:nvSpPr>
              <p:spPr>
                <a:xfrm>
                  <a:off x="3023956" y="5092744"/>
                  <a:ext cx="28547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Mole fraction of A -&gt;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C468E74-6DF5-0542-A2FF-B0D5647DCCD2}"/>
                    </a:ext>
                  </a:extLst>
                </p:cNvPr>
                <p:cNvSpPr txBox="1"/>
                <p:nvPr/>
              </p:nvSpPr>
              <p:spPr>
                <a:xfrm>
                  <a:off x="3166831" y="5641937"/>
                  <a:ext cx="28547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&lt;- Mole fraction of B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C83B8-612B-2148-A602-6662FF9E3F91}"/>
                  </a:ext>
                </a:extLst>
              </p:cNvPr>
              <p:cNvSpPr txBox="1"/>
              <p:nvPr/>
            </p:nvSpPr>
            <p:spPr>
              <a:xfrm>
                <a:off x="1667332" y="2082995"/>
                <a:ext cx="6572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EA9E9F83-E513-E647-B5A3-206022A31BE6}"/>
                  </a:ext>
                </a:extLst>
              </p:cNvPr>
              <p:cNvSpPr/>
              <p:nvPr/>
            </p:nvSpPr>
            <p:spPr>
              <a:xfrm>
                <a:off x="4220434" y="4347493"/>
                <a:ext cx="288606" cy="28345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A5E700C-32E6-4048-8063-DF38D13CEC08}"/>
                  </a:ext>
                </a:extLst>
              </p:cNvPr>
              <p:cNvSpPr/>
              <p:nvPr/>
            </p:nvSpPr>
            <p:spPr>
              <a:xfrm>
                <a:off x="4220434" y="1609753"/>
                <a:ext cx="288606" cy="283451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523C0A7-6AFC-4445-8BD1-4E7B076660ED}"/>
                </a:ext>
              </a:extLst>
            </p:cNvPr>
            <p:cNvSpPr/>
            <p:nvPr/>
          </p:nvSpPr>
          <p:spPr>
            <a:xfrm>
              <a:off x="-3048000" y="2800848"/>
              <a:ext cx="13472160" cy="10133855"/>
            </a:xfrm>
            <a:prstGeom prst="arc">
              <a:avLst>
                <a:gd name="adj1" fmla="val 16318739"/>
                <a:gd name="adj2" fmla="val 19070625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6B51D1E-DCB3-0D47-B6C8-ED31F896BF19}"/>
                </a:ext>
              </a:extLst>
            </p:cNvPr>
            <p:cNvSpPr/>
            <p:nvPr/>
          </p:nvSpPr>
          <p:spPr>
            <a:xfrm flipH="1" flipV="1">
              <a:off x="1109960" y="-6153630"/>
              <a:ext cx="14238514" cy="10117160"/>
            </a:xfrm>
            <a:prstGeom prst="arc">
              <a:avLst>
                <a:gd name="adj1" fmla="val 16318739"/>
                <a:gd name="adj2" fmla="val 19093284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22399C1-76EC-AF4B-A25B-31DD79FA681C}"/>
              </a:ext>
            </a:extLst>
          </p:cNvPr>
          <p:cNvSpPr txBox="1"/>
          <p:nvPr/>
        </p:nvSpPr>
        <p:spPr>
          <a:xfrm>
            <a:off x="4316939" y="2822049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#P=2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2B49C-388A-F247-A2A7-21951483401D}"/>
              </a:ext>
            </a:extLst>
          </p:cNvPr>
          <p:cNvSpPr txBox="1"/>
          <p:nvPr/>
        </p:nvSpPr>
        <p:spPr>
          <a:xfrm>
            <a:off x="4620290" y="2204729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#P=1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86CF33-466C-7446-BC72-ED98BD23F55B}"/>
              </a:ext>
            </a:extLst>
          </p:cNvPr>
          <p:cNvSpPr txBox="1"/>
          <p:nvPr/>
        </p:nvSpPr>
        <p:spPr>
          <a:xfrm>
            <a:off x="4013053" y="3500300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#P=1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A3B80-5B92-7C84-2811-D46E329152CE}"/>
              </a:ext>
            </a:extLst>
          </p:cNvPr>
          <p:cNvSpPr txBox="1"/>
          <p:nvPr/>
        </p:nvSpPr>
        <p:spPr>
          <a:xfrm rot="895488">
            <a:off x="5568109" y="3369430"/>
            <a:ext cx="75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Liquid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72FF8-0247-947B-A3FD-C5E0B59B75BC}"/>
              </a:ext>
            </a:extLst>
          </p:cNvPr>
          <p:cNvSpPr txBox="1"/>
          <p:nvPr/>
        </p:nvSpPr>
        <p:spPr>
          <a:xfrm rot="895488">
            <a:off x="5692073" y="2801804"/>
            <a:ext cx="755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Vapor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6B470-A209-0BBC-F247-DEA360AF5026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Constructing a temperature-composition diagram</a:t>
            </a:r>
          </a:p>
        </p:txBody>
      </p:sp>
    </p:spTree>
    <p:extLst>
      <p:ext uri="{BB962C8B-B14F-4D97-AF65-F5344CB8AC3E}">
        <p14:creationId xmlns:p14="http://schemas.microsoft.com/office/powerpoint/2010/main" val="302681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8348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Temperature-composition diagrams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85DCF-7FEF-A44A-B39A-BEB45AF6220F}"/>
                  </a:ext>
                </a:extLst>
              </p:cNvPr>
              <p:cNvSpPr txBox="1"/>
              <p:nvPr/>
            </p:nvSpPr>
            <p:spPr>
              <a:xfrm>
                <a:off x="5895550" y="874989"/>
                <a:ext cx="365485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 describe normal boiling temperatures of pure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more is volatile than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&lt;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 the mole fraction of A in the </a:t>
                </a:r>
                <a:r>
                  <a:rPr lang="en-US" sz="2400" b="1" dirty="0"/>
                  <a:t>liquid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 the mole fraction of A in the </a:t>
                </a:r>
                <a:r>
                  <a:rPr lang="en-US" sz="2400" b="1" dirty="0"/>
                  <a:t>gas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At the temperature indicated, if two phases are present, what must be their composition?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885DCF-7FEF-A44A-B39A-BEB45AF6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50" y="874989"/>
                <a:ext cx="3654850" cy="5262979"/>
              </a:xfrm>
              <a:prstGeom prst="rect">
                <a:avLst/>
              </a:prstGeom>
              <a:blipFill>
                <a:blip r:embed="rId2"/>
                <a:stretch>
                  <a:fillRect l="-2422" t="-482" r="-3460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77D1718-83B8-4F42-A0A7-83F205E069E3}"/>
              </a:ext>
            </a:extLst>
          </p:cNvPr>
          <p:cNvSpPr/>
          <p:nvPr/>
        </p:nvSpPr>
        <p:spPr>
          <a:xfrm>
            <a:off x="2654414" y="3104029"/>
            <a:ext cx="247973" cy="232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CF8504-340E-3E4E-9CBA-90262AA2F41B}"/>
              </a:ext>
            </a:extLst>
          </p:cNvPr>
          <p:cNvSpPr/>
          <p:nvPr/>
        </p:nvSpPr>
        <p:spPr>
          <a:xfrm>
            <a:off x="4274982" y="3164665"/>
            <a:ext cx="247973" cy="232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93C2B9-4222-4D41-A38F-62CFE4A96F4A}"/>
              </a:ext>
            </a:extLst>
          </p:cNvPr>
          <p:cNvGrpSpPr/>
          <p:nvPr/>
        </p:nvGrpSpPr>
        <p:grpSpPr>
          <a:xfrm>
            <a:off x="22167" y="836472"/>
            <a:ext cx="5877518" cy="5770830"/>
            <a:chOff x="266007" y="836472"/>
            <a:chExt cx="5877518" cy="57708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037CB5-2CB2-EB47-ABC1-AAD5CC5E2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007" y="836472"/>
              <a:ext cx="5877518" cy="5770830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F62A7E4-8B5C-DF41-A575-8801C45123BC}"/>
                </a:ext>
              </a:extLst>
            </p:cNvPr>
            <p:cNvSpPr/>
            <p:nvPr/>
          </p:nvSpPr>
          <p:spPr>
            <a:xfrm>
              <a:off x="3352800" y="1613211"/>
              <a:ext cx="447039" cy="45942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2B58B10-F8BB-B447-98B8-B1A2CFBA4451}"/>
                </a:ext>
              </a:extLst>
            </p:cNvPr>
            <p:cNvSpPr/>
            <p:nvPr/>
          </p:nvSpPr>
          <p:spPr>
            <a:xfrm>
              <a:off x="3342640" y="4041451"/>
              <a:ext cx="447039" cy="459429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09F3131-FB8A-0A47-834C-D3F96442BE72}"/>
              </a:ext>
            </a:extLst>
          </p:cNvPr>
          <p:cNvGrpSpPr/>
          <p:nvPr/>
        </p:nvGrpSpPr>
        <p:grpSpPr>
          <a:xfrm>
            <a:off x="9529643" y="874989"/>
            <a:ext cx="2669045" cy="5583272"/>
            <a:chOff x="9231066" y="874989"/>
            <a:chExt cx="2669045" cy="558327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F7DDF0B-712B-7D4C-976F-C5BCA237B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21282"/>
            <a:stretch/>
          </p:blipFill>
          <p:spPr>
            <a:xfrm>
              <a:off x="9231066" y="874989"/>
              <a:ext cx="2669045" cy="55832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E842F8-8654-7842-A96E-7EDB113A8A62}"/>
                    </a:ext>
                  </a:extLst>
                </p:cNvPr>
                <p:cNvSpPr/>
                <p:nvPr/>
              </p:nvSpPr>
              <p:spPr>
                <a:xfrm>
                  <a:off x="10344752" y="5168472"/>
                  <a:ext cx="5933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BBE842F8-8654-7842-A96E-7EDB113A8A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4752" y="5168472"/>
                  <a:ext cx="59336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263282D-E311-184E-A63F-78A832FDC7B6}"/>
                    </a:ext>
                  </a:extLst>
                </p:cNvPr>
                <p:cNvSpPr/>
                <p:nvPr/>
              </p:nvSpPr>
              <p:spPr>
                <a:xfrm>
                  <a:off x="10172032" y="4061032"/>
                  <a:ext cx="5997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a14:m>
                  <a:r>
                    <a:rPr lang="en-US" sz="2400" b="1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263282D-E311-184E-A63F-78A832FDC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2032" y="4061032"/>
                  <a:ext cx="59978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041"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587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Increasing the temperature from pure liquid … what happens?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DA5343-7A6E-9A4C-90C4-9B9E4394A717}"/>
              </a:ext>
            </a:extLst>
          </p:cNvPr>
          <p:cNvGrpSpPr/>
          <p:nvPr/>
        </p:nvGrpSpPr>
        <p:grpSpPr>
          <a:xfrm>
            <a:off x="1847" y="836472"/>
            <a:ext cx="5877518" cy="5770830"/>
            <a:chOff x="266007" y="836472"/>
            <a:chExt cx="5877518" cy="57708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6F671E7-78CB-3D47-AE03-85247D6C0CD9}"/>
                </a:ext>
              </a:extLst>
            </p:cNvPr>
            <p:cNvGrpSpPr/>
            <p:nvPr/>
          </p:nvGrpSpPr>
          <p:grpSpPr>
            <a:xfrm>
              <a:off x="266007" y="836472"/>
              <a:ext cx="5877518" cy="5770830"/>
              <a:chOff x="266007" y="836472"/>
              <a:chExt cx="5877518" cy="577083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A173A45-F5CB-7C44-9DE5-9F6AAB732C91}"/>
                  </a:ext>
                </a:extLst>
              </p:cNvPr>
              <p:cNvGrpSpPr/>
              <p:nvPr/>
            </p:nvGrpSpPr>
            <p:grpSpPr>
              <a:xfrm>
                <a:off x="266007" y="836472"/>
                <a:ext cx="5877518" cy="5770830"/>
                <a:chOff x="266007" y="836472"/>
                <a:chExt cx="5877518" cy="5770830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3B09B3CB-4FB8-1C4A-8537-F1E38CD67865}"/>
                    </a:ext>
                  </a:extLst>
                </p:cNvPr>
                <p:cNvGrpSpPr/>
                <p:nvPr/>
              </p:nvGrpSpPr>
              <p:grpSpPr>
                <a:xfrm>
                  <a:off x="266007" y="836472"/>
                  <a:ext cx="5877518" cy="5770830"/>
                  <a:chOff x="266007" y="768232"/>
                  <a:chExt cx="5877518" cy="5770830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454B46C-18CB-284A-A093-23D6C82EE310}"/>
                      </a:ext>
                    </a:extLst>
                  </p:cNvPr>
                  <p:cNvGrpSpPr/>
                  <p:nvPr/>
                </p:nvGrpSpPr>
                <p:grpSpPr>
                  <a:xfrm>
                    <a:off x="266007" y="768232"/>
                    <a:ext cx="5877518" cy="5770830"/>
                    <a:chOff x="266007" y="768232"/>
                    <a:chExt cx="5877518" cy="5770830"/>
                  </a:xfrm>
                </p:grpSpPr>
                <p:grpSp>
                  <p:nvGrpSpPr>
                    <p:cNvPr id="2" name="Group 1">
                      <a:extLst>
                        <a:ext uri="{FF2B5EF4-FFF2-40B4-BE49-F238E27FC236}">
                          <a16:creationId xmlns:a16="http://schemas.microsoft.com/office/drawing/2014/main" id="{0E0ACAB3-40F9-4C45-83CA-D863805BAE8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6007" y="768232"/>
                      <a:ext cx="5877518" cy="5770830"/>
                      <a:chOff x="631770" y="768232"/>
                      <a:chExt cx="5877518" cy="5770830"/>
                    </a:xfrm>
                  </p:grpSpPr>
                  <p:pic>
                    <p:nvPicPr>
                      <p:cNvPr id="4" name="Picture 3">
                        <a:extLst>
                          <a:ext uri="{FF2B5EF4-FFF2-40B4-BE49-F238E27FC236}">
                            <a16:creationId xmlns:a16="http://schemas.microsoft.com/office/drawing/2014/main" id="{7CD3F295-C439-CD45-8996-A6265D2FAFA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1770" y="768232"/>
                        <a:ext cx="5877518" cy="577083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8" name="Oval 7">
                        <a:extLst>
                          <a:ext uri="{FF2B5EF4-FFF2-40B4-BE49-F238E27FC236}">
                            <a16:creationId xmlns:a16="http://schemas.microsoft.com/office/drawing/2014/main" id="{62286B07-C6C2-CB4D-AE7B-45A8015A8C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4032" y="3081581"/>
                        <a:ext cx="247973" cy="232474"/>
                      </a:xfrm>
                      <a:prstGeom prst="ellipse">
                        <a:avLst/>
                      </a:prstGeom>
                      <a:solidFill>
                        <a:srgbClr val="00B050"/>
                      </a:solidFill>
                      <a:ln>
                        <a:solidFill>
                          <a:srgbClr val="00B05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B7AFF68A-81C9-DB4A-901D-CA70060D9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37649" y="3397755"/>
                      <a:ext cx="247973" cy="232474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C6CAE51D-7CB9-1442-9E05-6A006AA6DE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521729" y="3513992"/>
                      <a:ext cx="1223113" cy="0"/>
                    </a:xfrm>
                    <a:prstGeom prst="line">
                      <a:avLst/>
                    </a:prstGeom>
                    <a:ln w="38100"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B83554C2-C29B-1345-8769-6489477E221F}"/>
                      </a:ext>
                    </a:extLst>
                  </p:cNvPr>
                  <p:cNvSpPr/>
                  <p:nvPr/>
                </p:nvSpPr>
                <p:spPr>
                  <a:xfrm>
                    <a:off x="1911290" y="2653473"/>
                    <a:ext cx="247973" cy="232474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B9C148FB-ACF4-F749-9654-9E204C3FA0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01755" y="2766897"/>
                    <a:ext cx="1435472" cy="2813"/>
                  </a:xfrm>
                  <a:prstGeom prst="line">
                    <a:avLst/>
                  </a:prstGeom>
                  <a:ln w="381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AF47745-5678-8D44-838A-28E5068B20E5}"/>
                    </a:ext>
                  </a:extLst>
                </p:cNvPr>
                <p:cNvSpPr/>
                <p:nvPr/>
              </p:nvSpPr>
              <p:spPr>
                <a:xfrm>
                  <a:off x="4653912" y="3489413"/>
                  <a:ext cx="247973" cy="23247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410AC3A-60FE-264F-B001-F8278903EF03}"/>
                  </a:ext>
                </a:extLst>
              </p:cNvPr>
              <p:cNvSpPr/>
              <p:nvPr/>
            </p:nvSpPr>
            <p:spPr>
              <a:xfrm>
                <a:off x="4301343" y="3164137"/>
                <a:ext cx="247973" cy="232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50901A5-C9BA-DB4B-82FF-5E67CA2AB24B}"/>
                </a:ext>
              </a:extLst>
            </p:cNvPr>
            <p:cNvSpPr/>
            <p:nvPr/>
          </p:nvSpPr>
          <p:spPr>
            <a:xfrm>
              <a:off x="3525692" y="2716032"/>
              <a:ext cx="247973" cy="2324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45DD9A0-88FF-BE4F-AA7D-6844B1AA5324}"/>
              </a:ext>
            </a:extLst>
          </p:cNvPr>
          <p:cNvGrpSpPr/>
          <p:nvPr/>
        </p:nvGrpSpPr>
        <p:grpSpPr>
          <a:xfrm>
            <a:off x="6528291" y="464218"/>
            <a:ext cx="5208911" cy="5632311"/>
            <a:chOff x="6705585" y="75388"/>
            <a:chExt cx="5208911" cy="5632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885DCF-7FEF-A44A-B39A-BEB45AF6220F}"/>
                    </a:ext>
                  </a:extLst>
                </p:cNvPr>
                <p:cNvSpPr txBox="1"/>
                <p:nvPr/>
              </p:nvSpPr>
              <p:spPr>
                <a:xfrm>
                  <a:off x="6705585" y="75388"/>
                  <a:ext cx="5208911" cy="5632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Tiny amount of liquid, left, so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en-US" dirty="0"/>
                    <a:t> still</a:t>
                  </a:r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dirty="0">
                      <a:ea typeface="Cambria Math" panose="02040503050406030204" pitchFamily="18" charset="0"/>
                    </a:rPr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≈0.25</m:t>
                      </m:r>
                    </m:oMath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Gas gets less </a:t>
                  </a:r>
                  <a:r>
                    <a:rPr lang="en-US" i="1" dirty="0"/>
                    <a:t>A</a:t>
                  </a:r>
                  <a:r>
                    <a:rPr lang="en-US" dirty="0"/>
                    <a:t>-rich, so does liquid</a:t>
                  </a:r>
                </a:p>
                <a:p>
                  <a:pPr algn="ctr"/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endParaRPr lang="en-US" b="1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Tiny amount of gas appears, so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a14:m>
                  <a:endParaRPr lang="en-US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ctr"/>
                  <a:r>
                    <a:rPr lang="en-US" dirty="0"/>
                    <a:t>1</a:t>
                  </a:r>
                  <a:r>
                    <a:rPr lang="en-US" baseline="30000" dirty="0"/>
                    <a:t>st</a:t>
                  </a:r>
                  <a:r>
                    <a:rPr lang="en-US" dirty="0"/>
                    <a:t> gas is rich in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#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885DCF-7FEF-A44A-B39A-BEB45AF62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585" y="75388"/>
                  <a:ext cx="5208911" cy="563231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5818AA-5540-774F-A7C2-0D386504919F}"/>
                </a:ext>
              </a:extLst>
            </p:cNvPr>
            <p:cNvGrpSpPr/>
            <p:nvPr/>
          </p:nvGrpSpPr>
          <p:grpSpPr>
            <a:xfrm>
              <a:off x="11306145" y="4228022"/>
              <a:ext cx="552451" cy="232474"/>
              <a:chOff x="9736638" y="4514629"/>
              <a:chExt cx="552451" cy="232474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3E30D10-A2C6-7249-BCF1-5572518C7B81}"/>
                  </a:ext>
                </a:extLst>
              </p:cNvPr>
              <p:cNvSpPr/>
              <p:nvPr/>
            </p:nvSpPr>
            <p:spPr>
              <a:xfrm>
                <a:off x="9736638" y="4514629"/>
                <a:ext cx="247973" cy="232474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F6D2141-EAE3-AC49-8569-302AB975AF8D}"/>
                  </a:ext>
                </a:extLst>
              </p:cNvPr>
              <p:cNvSpPr/>
              <p:nvPr/>
            </p:nvSpPr>
            <p:spPr>
              <a:xfrm>
                <a:off x="10041116" y="4514629"/>
                <a:ext cx="247973" cy="232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878CB9A-C9FE-2343-9CB7-5E6F225188DC}"/>
                </a:ext>
              </a:extLst>
            </p:cNvPr>
            <p:cNvGrpSpPr/>
            <p:nvPr/>
          </p:nvGrpSpPr>
          <p:grpSpPr>
            <a:xfrm>
              <a:off x="11209995" y="3402794"/>
              <a:ext cx="560252" cy="232474"/>
              <a:chOff x="10486660" y="3703047"/>
              <a:chExt cx="560252" cy="23247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8258C63-6316-134F-AD97-49ADC4627247}"/>
                  </a:ext>
                </a:extLst>
              </p:cNvPr>
              <p:cNvSpPr/>
              <p:nvPr/>
            </p:nvSpPr>
            <p:spPr>
              <a:xfrm>
                <a:off x="10486660" y="3703047"/>
                <a:ext cx="247973" cy="23247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7F38CF3-EAB2-804A-818F-565E1747B554}"/>
                  </a:ext>
                </a:extLst>
              </p:cNvPr>
              <p:cNvSpPr/>
              <p:nvPr/>
            </p:nvSpPr>
            <p:spPr>
              <a:xfrm>
                <a:off x="10798939" y="3703047"/>
                <a:ext cx="247973" cy="232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D06D96E-E5CA-164B-8FEA-0E9ADE38B36B}"/>
                </a:ext>
              </a:extLst>
            </p:cNvPr>
            <p:cNvGrpSpPr/>
            <p:nvPr/>
          </p:nvGrpSpPr>
          <p:grpSpPr>
            <a:xfrm>
              <a:off x="10749252" y="2086731"/>
              <a:ext cx="575123" cy="232474"/>
              <a:chOff x="9957679" y="2373336"/>
              <a:chExt cx="575123" cy="23247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37BC51-4AC6-7749-8871-F730AAC65624}"/>
                  </a:ext>
                </a:extLst>
              </p:cNvPr>
              <p:cNvSpPr/>
              <p:nvPr/>
            </p:nvSpPr>
            <p:spPr>
              <a:xfrm>
                <a:off x="9957679" y="2373336"/>
                <a:ext cx="247973" cy="232474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62D8400-E1E7-9746-AD43-6949AB36CFA1}"/>
                  </a:ext>
                </a:extLst>
              </p:cNvPr>
              <p:cNvSpPr/>
              <p:nvPr/>
            </p:nvSpPr>
            <p:spPr>
              <a:xfrm>
                <a:off x="10284829" y="2373336"/>
                <a:ext cx="247973" cy="2324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B22A4CF6-E138-7B49-A30C-418110EAA068}"/>
              </a:ext>
            </a:extLst>
          </p:cNvPr>
          <p:cNvSpPr/>
          <p:nvPr/>
        </p:nvSpPr>
        <p:spPr>
          <a:xfrm>
            <a:off x="3149600" y="1613211"/>
            <a:ext cx="447039" cy="4594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A8C1A2F-9B26-B643-9283-8184CCBA8203}"/>
              </a:ext>
            </a:extLst>
          </p:cNvPr>
          <p:cNvSpPr/>
          <p:nvPr/>
        </p:nvSpPr>
        <p:spPr>
          <a:xfrm>
            <a:off x="9713967" y="836472"/>
            <a:ext cx="447039" cy="45942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2D3C6A-2E63-7E4C-9951-C7D6E134B482}"/>
              </a:ext>
            </a:extLst>
          </p:cNvPr>
          <p:cNvSpPr/>
          <p:nvPr/>
        </p:nvSpPr>
        <p:spPr>
          <a:xfrm>
            <a:off x="3108960" y="4096800"/>
            <a:ext cx="447039" cy="4594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7BEF515-7670-B743-BCAC-B4C9D4211C52}"/>
              </a:ext>
            </a:extLst>
          </p:cNvPr>
          <p:cNvSpPr/>
          <p:nvPr/>
        </p:nvSpPr>
        <p:spPr>
          <a:xfrm>
            <a:off x="9678740" y="5712240"/>
            <a:ext cx="447039" cy="45942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5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if you could take the A-enriched gas, and turn it into a liquid?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272623-9D01-DA47-86AD-6164E8AA47C6}"/>
              </a:ext>
            </a:extLst>
          </p:cNvPr>
          <p:cNvGrpSpPr/>
          <p:nvPr/>
        </p:nvGrpSpPr>
        <p:grpSpPr>
          <a:xfrm>
            <a:off x="1244060" y="856327"/>
            <a:ext cx="2669045" cy="5583272"/>
            <a:chOff x="1244060" y="856327"/>
            <a:chExt cx="2669045" cy="558327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52FF1EE-1FBD-274D-8A33-4FB209048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1282"/>
            <a:stretch/>
          </p:blipFill>
          <p:spPr>
            <a:xfrm>
              <a:off x="1244060" y="856327"/>
              <a:ext cx="2669045" cy="5583272"/>
            </a:xfrm>
            <a:prstGeom prst="rect">
              <a:avLst/>
            </a:prstGeom>
          </p:spPr>
        </p:pic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20AFD7D2-18E9-DC4B-957C-70CE8EF3CD3A}"/>
                </a:ext>
              </a:extLst>
            </p:cNvPr>
            <p:cNvSpPr/>
            <p:nvPr/>
          </p:nvSpPr>
          <p:spPr>
            <a:xfrm>
              <a:off x="1634373" y="4099312"/>
              <a:ext cx="1702344" cy="858416"/>
            </a:xfrm>
            <a:prstGeom prst="donut">
              <a:avLst>
                <a:gd name="adj" fmla="val 50000"/>
              </a:avLst>
            </a:prstGeom>
            <a:solidFill>
              <a:srgbClr val="00B050">
                <a:alpha val="42000"/>
              </a:srgb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Arc 5">
            <a:extLst>
              <a:ext uri="{FF2B5EF4-FFF2-40B4-BE49-F238E27FC236}">
                <a16:creationId xmlns:a16="http://schemas.microsoft.com/office/drawing/2014/main" id="{80A3E917-5533-1C4D-B585-A64514A6DB5D}"/>
              </a:ext>
            </a:extLst>
          </p:cNvPr>
          <p:cNvSpPr/>
          <p:nvPr/>
        </p:nvSpPr>
        <p:spPr>
          <a:xfrm>
            <a:off x="1244060" y="4497355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E719-12A8-F444-8528-6909D4F9BE63}"/>
              </a:ext>
            </a:extLst>
          </p:cNvPr>
          <p:cNvSpPr txBox="1"/>
          <p:nvPr/>
        </p:nvSpPr>
        <p:spPr>
          <a:xfrm>
            <a:off x="5812033" y="5203871"/>
            <a:ext cx="64031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we have liquid that’s more rich in A than we started with. Called simple, or </a:t>
            </a:r>
            <a:r>
              <a:rPr lang="en-US" sz="2400" b="1" dirty="0"/>
              <a:t>1-plate distillation</a:t>
            </a: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CC5CEFBD-87FC-805C-D4C4-9F954243E48D}"/>
              </a:ext>
            </a:extLst>
          </p:cNvPr>
          <p:cNvSpPr/>
          <p:nvPr/>
        </p:nvSpPr>
        <p:spPr>
          <a:xfrm>
            <a:off x="4198705" y="5203871"/>
            <a:ext cx="1702344" cy="858416"/>
          </a:xfrm>
          <a:prstGeom prst="donut">
            <a:avLst>
              <a:gd name="adj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3381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1-plate distillation apparatuses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hooch distillation apparatus">
            <a:extLst>
              <a:ext uri="{FF2B5EF4-FFF2-40B4-BE49-F238E27FC236}">
                <a16:creationId xmlns:a16="http://schemas.microsoft.com/office/drawing/2014/main" id="{A6F08A29-EDB6-2144-9846-E08BF5685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67" y="1845196"/>
            <a:ext cx="3936280" cy="308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>
            <a:extLst>
              <a:ext uri="{FF2B5EF4-FFF2-40B4-BE49-F238E27FC236}">
                <a16:creationId xmlns:a16="http://schemas.microsoft.com/office/drawing/2014/main" id="{53F52EB3-3450-394A-AF32-DA44C2181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550" y="1845196"/>
            <a:ext cx="3900227" cy="33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51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-15413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if you could take the A-enriched gas, and let it equilibrate with </a:t>
            </a:r>
            <a:r>
              <a:rPr lang="en-US" sz="2400" b="1" i="1" dirty="0"/>
              <a:t>its </a:t>
            </a:r>
            <a:r>
              <a:rPr lang="en-US" sz="2400" b="1" dirty="0"/>
              <a:t>vapor?</a:t>
            </a:r>
          </a:p>
        </p:txBody>
      </p:sp>
      <p:sp>
        <p:nvSpPr>
          <p:cNvPr id="3" name="AutoShape 8" descr="Image result for hooch distillation apparatus">
            <a:extLst>
              <a:ext uri="{FF2B5EF4-FFF2-40B4-BE49-F238E27FC236}">
                <a16:creationId xmlns:a16="http://schemas.microsoft.com/office/drawing/2014/main" id="{8DC674D4-4D0C-3F49-BC4D-199D1A28EB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5407" y="3065206"/>
            <a:ext cx="5981700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FF1EE-1FBD-274D-8A33-4FB209048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31083" y="856327"/>
            <a:ext cx="2669045" cy="55832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3CC100-A6A9-9843-83F8-CBF454A97B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282"/>
          <a:stretch/>
        </p:blipFill>
        <p:spPr>
          <a:xfrm>
            <a:off x="2711186" y="856327"/>
            <a:ext cx="2669045" cy="5583272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80A3E917-5533-1C4D-B585-A64514A6DB5D}"/>
              </a:ext>
            </a:extLst>
          </p:cNvPr>
          <p:cNvSpPr/>
          <p:nvPr/>
        </p:nvSpPr>
        <p:spPr>
          <a:xfrm>
            <a:off x="-115762" y="4497354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E719-12A8-F444-8528-6909D4F9BE63}"/>
              </a:ext>
            </a:extLst>
          </p:cNvPr>
          <p:cNvSpPr txBox="1"/>
          <p:nvPr/>
        </p:nvSpPr>
        <p:spPr>
          <a:xfrm>
            <a:off x="7395515" y="4706591"/>
            <a:ext cx="4586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collect this liquid, it would be a </a:t>
            </a:r>
            <a:r>
              <a:rPr lang="en-US" sz="2400" b="1" dirty="0"/>
              <a:t>2-plate distillation</a:t>
            </a:r>
            <a:r>
              <a:rPr lang="en-US" sz="2400" dirty="0"/>
              <a:t>.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C5A65B1-1FDB-C849-BBEA-8A56E352CB3B}"/>
              </a:ext>
            </a:extLst>
          </p:cNvPr>
          <p:cNvSpPr/>
          <p:nvPr/>
        </p:nvSpPr>
        <p:spPr>
          <a:xfrm>
            <a:off x="3132954" y="4537464"/>
            <a:ext cx="4018405" cy="2244031"/>
          </a:xfrm>
          <a:prstGeom prst="arc">
            <a:avLst>
              <a:gd name="adj1" fmla="val 16200000"/>
              <a:gd name="adj2" fmla="val 20853974"/>
            </a:avLst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E1654726-A711-20F1-8FFD-127EDFFBBC66}"/>
              </a:ext>
            </a:extLst>
          </p:cNvPr>
          <p:cNvSpPr/>
          <p:nvPr/>
        </p:nvSpPr>
        <p:spPr>
          <a:xfrm>
            <a:off x="470679" y="4117806"/>
            <a:ext cx="1702344" cy="858416"/>
          </a:xfrm>
          <a:prstGeom prst="donut">
            <a:avLst>
              <a:gd name="adj" fmla="val 50000"/>
            </a:avLst>
          </a:prstGeom>
          <a:solidFill>
            <a:srgbClr val="00B050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13974AFC-87F9-792D-5CA9-7DCE790158F8}"/>
              </a:ext>
            </a:extLst>
          </p:cNvPr>
          <p:cNvSpPr/>
          <p:nvPr/>
        </p:nvSpPr>
        <p:spPr>
          <a:xfrm>
            <a:off x="3201679" y="4117806"/>
            <a:ext cx="1702344" cy="858416"/>
          </a:xfrm>
          <a:prstGeom prst="donut">
            <a:avLst>
              <a:gd name="adj" fmla="val 50000"/>
            </a:avLst>
          </a:prstGeom>
          <a:solidFill>
            <a:srgbClr val="00B050">
              <a:alpha val="42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E9AFD6DA-07AF-B99B-8EFA-325979B80186}"/>
              </a:ext>
            </a:extLst>
          </p:cNvPr>
          <p:cNvSpPr/>
          <p:nvPr/>
        </p:nvSpPr>
        <p:spPr>
          <a:xfrm>
            <a:off x="3238953" y="5323173"/>
            <a:ext cx="1702344" cy="858416"/>
          </a:xfrm>
          <a:prstGeom prst="donut">
            <a:avLst>
              <a:gd name="adj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46EB23DF-B9A1-10AB-E805-A440609CC1FB}"/>
              </a:ext>
            </a:extLst>
          </p:cNvPr>
          <p:cNvSpPr/>
          <p:nvPr/>
        </p:nvSpPr>
        <p:spPr>
          <a:xfrm>
            <a:off x="6183787" y="5230271"/>
            <a:ext cx="1702344" cy="858416"/>
          </a:xfrm>
          <a:prstGeom prst="donut">
            <a:avLst>
              <a:gd name="adj" fmla="val 50000"/>
            </a:avLst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0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388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69</cp:revision>
  <cp:lastPrinted>2018-11-19T15:56:13Z</cp:lastPrinted>
  <dcterms:created xsi:type="dcterms:W3CDTF">2018-09-17T04:21:57Z</dcterms:created>
  <dcterms:modified xsi:type="dcterms:W3CDTF">2022-12-01T19:16:08Z</dcterms:modified>
</cp:coreProperties>
</file>