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74" r:id="rId8"/>
    <p:sldId id="275" r:id="rId9"/>
    <p:sldId id="277" r:id="rId10"/>
    <p:sldId id="267" r:id="rId11"/>
    <p:sldId id="268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F676-8889-4B46-96B2-3898DDFE2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F186-A11D-CC48-AF4F-6DED573C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2548-2F6D-914B-A1FC-C18069BF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B58C-097C-FA4A-B940-844F3C23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C4D0-0BA7-4649-ADBA-A3EEA13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8531-4C2E-054D-8B6E-4A6127F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A522-F462-394B-8966-F0BBD475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9644-D5F7-BE43-8D69-404A806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ADCE-8566-C24E-BB16-30479FE1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A5B8-12F9-CD40-B2FC-BF3A8B44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B31E0-3516-9347-A291-C91D75AFE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D134D-6AE2-7546-95BB-C4941D42E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9935-130A-CF48-BB5D-5F58A2C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0B53-48C2-8E4A-AB21-8A853CC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0D8C-C5EC-7B40-863E-6FCA605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740-C6DF-AB46-AD6F-6B07664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1D71-4437-DF4D-B667-822B08DA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D45B-6A11-B145-94DD-B2F7599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2CD1-F8E1-1C4C-9719-00A5897B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7478-AA50-0043-B416-1B183D11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9CFD-32FF-6C41-B7E8-82964AAF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9D4E-9B27-D94E-8B6F-791C544B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BBF7-4247-CC40-A35D-FF37641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7BAF-620A-9546-94BD-3E376E9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88C5-78D9-034D-BA01-7B7CE4C2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F11D-C516-9E4C-A670-3F22931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3D57-2A1B-0542-B680-85D5460F0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60BA-9C60-3948-AAB4-D72409DB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F4EF-BFE5-E34E-89A2-9126C425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B7DB-7302-FA4D-B7FC-C0BA4F5E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B2A83-F713-F246-B75E-45B41105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CAD5-4357-2549-A4F7-2AD270FD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4306-BC45-5C4E-84E1-8B7BCDDE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36741-B3D6-804F-B2A3-73A6F742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5FE-ACB0-B546-AD9F-4D5173BA8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76AB1-5B53-7343-A5B9-0918F6AA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C3F6-F84B-F343-BF82-68A1FAE3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6FF-0CA3-B641-8DE4-CC54F098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44D83-794A-7949-8ED5-0A47B099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09F-F72A-C24C-BA21-D8B910D5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516D-3C1F-FB40-B2D5-294D0F6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1D01-DE27-5245-8783-B7776FE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A5CF5-AF22-644D-8D75-CB3E3F63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9801-2475-BA48-A444-504AD33C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24981-4D97-3F4E-93FF-83B4243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0B491-15FC-D344-9234-0070694C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D9C8-6B55-EE4F-A311-788BE18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BB78-FA37-4E4E-A187-4CCD2816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2B3F-E4AD-2641-9CD3-6420364F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485E-A4D9-604B-883A-0FEFEB06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917A-D4D3-CB47-B546-49A19AE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4E10-8F51-464F-9F2A-A5A9C395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AF73-1EA5-B845-B682-3227FFC4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E95E4-1ECB-8045-8C06-D7C88077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6005F-B7AF-5548-B58B-957C9AC1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1FEA-495C-9E40-AE63-AEA42F5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1CAD-094F-8246-96AC-EA698C27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2B6A-911A-FD49-B3AF-6610079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A510-D67A-2E44-8313-47BF581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E5FC-6FC4-2344-8B95-D51ED8CF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4D12-6408-3C40-9C37-83A5214E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DF34-82D8-DF45-85F2-FBFDFAB4AC7D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A707-554B-7A4E-AB77-E5EE9ACAF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7A98-7359-424F-84B5-C55CA809B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B8BD-31C6-6944-B204-246B6514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17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7.jpe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7.jpe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7.jpeg"/><Relationship Id="rId9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General_Conference_on_Weights_and_Measures" TargetMode="External"/><Relationship Id="rId7" Type="http://schemas.openxmlformats.org/officeDocument/2006/relationships/hyperlink" Target="https://en.wikipedia.org/wiki/International_System_of_Units#cite_note-28" TargetMode="External"/><Relationship Id="rId2" Type="http://schemas.openxmlformats.org/officeDocument/2006/relationships/hyperlink" Target="https://en.wikipedia.org/wiki/International_System_of_Units#cite_note-FR_Interpretation_of_the_SI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ational_System_of_Units#cite_note-27" TargetMode="External"/><Relationship Id="rId5" Type="http://schemas.openxmlformats.org/officeDocument/2006/relationships/hyperlink" Target="https://en.wikipedia.org/wiki/International_System_of_Units#cite_note-French_CGPM-25" TargetMode="External"/><Relationship Id="rId10" Type="http://schemas.openxmlformats.org/officeDocument/2006/relationships/hyperlink" Target="https://onlinelibrary.wiley.com/doi/pdf/10.1002/9781118229101.app5" TargetMode="External"/><Relationship Id="rId4" Type="http://schemas.openxmlformats.org/officeDocument/2006/relationships/hyperlink" Target="https://en.wikipedia.org/wiki/International_System_of_Units#cite_note-CGPM_briefly_explained-24" TargetMode="External"/><Relationship Id="rId9" Type="http://schemas.openxmlformats.org/officeDocument/2006/relationships/hyperlink" Target="https://en.wikipedia.org/wiki/International_System_of_Uni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F390C-9CF9-5F43-AF00-6268AD6415C3}"/>
                  </a:ext>
                </a:extLst>
              </p:cNvPr>
              <p:cNvSpPr txBox="1"/>
              <p:nvPr/>
            </p:nvSpPr>
            <p:spPr>
              <a:xfrm>
                <a:off x="3431970" y="641841"/>
                <a:ext cx="718457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Some actual pressures (all in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𝒂𝒕𝒎</m:t>
                    </m:r>
                  </m:oMath>
                </a14:m>
                <a:r>
                  <a:rPr lang="en-US" sz="2200" dirty="0"/>
                  <a:t>)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… out in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lowest man-made pressure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typical vacuum pump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inside a light bulb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b="1" dirty="0"/>
                  <a:t> … what we breathe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200" dirty="0"/>
                  <a:t>… bicycle tires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compressed gas cylinders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bottom of Mariana trench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Earth, also highest man-made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Sun (can ignite fusion reactions)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… center of a neutron star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1F390C-9CF9-5F43-AF00-6268AD64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70" y="641841"/>
                <a:ext cx="7184570" cy="4493538"/>
              </a:xfrm>
              <a:prstGeom prst="rect">
                <a:avLst/>
              </a:prstGeom>
              <a:blipFill>
                <a:blip r:embed="rId2"/>
                <a:stretch>
                  <a:fillRect l="-1058" t="-845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A58FD5-FC00-AF44-AAA5-DE8B3F863E91}"/>
              </a:ext>
            </a:extLst>
          </p:cNvPr>
          <p:cNvSpPr txBox="1"/>
          <p:nvPr/>
        </p:nvSpPr>
        <p:spPr>
          <a:xfrm>
            <a:off x="712519" y="5961730"/>
            <a:ext cx="1092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kuno.crc.nd.edu</a:t>
            </a:r>
            <a:r>
              <a:rPr lang="en-US" dirty="0"/>
              <a:t>/</a:t>
            </a:r>
            <a:r>
              <a:rPr lang="en-US" dirty="0" err="1"/>
              <a:t>wordpress</a:t>
            </a:r>
            <a:r>
              <a:rPr lang="en-US" dirty="0"/>
              <a:t>/wp-content/uploads/2018/02/Chem332_Spring_13.pdf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ACEF4-CFDC-1140-AD76-70F728B4CBDC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common units and extreme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B4A2-8BBD-AE4C-9C39-CF6D16A1BB09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8849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56739-97C9-BC4A-97D2-D63FE9EECFE3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56739-97C9-BC4A-97D2-D63FE9EE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6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A741526-9803-6B42-A8F2-368B1A6CCC62}"/>
              </a:ext>
            </a:extLst>
          </p:cNvPr>
          <p:cNvGrpSpPr/>
          <p:nvPr/>
        </p:nvGrpSpPr>
        <p:grpSpPr>
          <a:xfrm>
            <a:off x="281207" y="3469330"/>
            <a:ext cx="10895097" cy="2228365"/>
            <a:chOff x="281207" y="3469330"/>
            <a:chExt cx="10895097" cy="2228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DE4C81-6AE9-284D-B800-16011E3103ED}"/>
                    </a:ext>
                  </a:extLst>
                </p:cNvPr>
                <p:cNvSpPr txBox="1"/>
                <p:nvPr/>
              </p:nvSpPr>
              <p:spPr>
                <a:xfrm>
                  <a:off x="7733016" y="3469330"/>
                  <a:ext cx="3443288" cy="20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200" b="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  <a:p>
                  <a:endParaRPr lang="en-US" sz="22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a14:m>
                  <a:r>
                    <a:rPr lang="en-US" sz="2200" dirty="0"/>
                    <a:t> is a </a:t>
                  </a:r>
                  <a:r>
                    <a:rPr lang="en-US" sz="2200" b="1" dirty="0"/>
                    <a:t>base</a:t>
                  </a:r>
                  <a:r>
                    <a:rPr lang="en-US" sz="2200" dirty="0"/>
                    <a:t>  SI unit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r>
                    <a:rPr lang="en-US" sz="2200" b="0" dirty="0"/>
                    <a:t> is a </a:t>
                  </a:r>
                  <a:r>
                    <a:rPr lang="en-US" sz="2200" dirty="0"/>
                    <a:t>derived</a:t>
                  </a:r>
                  <a:r>
                    <a:rPr lang="en-US" sz="2200" b="0" dirty="0"/>
                    <a:t> SI unit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DE4C81-6AE9-284D-B800-16011E310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016" y="3469330"/>
                  <a:ext cx="3443288" cy="2086725"/>
                </a:xfrm>
                <a:prstGeom prst="rect">
                  <a:avLst/>
                </a:prstGeom>
                <a:blipFill>
                  <a:blip r:embed="rId7"/>
                  <a:stretch>
                    <a:fillRect l="-2214" b="-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673156-5DF1-554E-B0DA-1F6CBD994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08"/>
            <a:stretch/>
          </p:blipFill>
          <p:spPr>
            <a:xfrm>
              <a:off x="281207" y="3655081"/>
              <a:ext cx="3637742" cy="20426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C3D6A-632E-E146-A85E-1EF491F1B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127" y="3570416"/>
            <a:ext cx="3443288" cy="22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6" y="3469330"/>
                <a:ext cx="3443288" cy="207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6" y="3469330"/>
                <a:ext cx="3443288" cy="2074350"/>
              </a:xfrm>
              <a:prstGeom prst="rect">
                <a:avLst/>
              </a:prstGeom>
              <a:blipFill>
                <a:blip r:embed="rId7"/>
                <a:stretch>
                  <a:fillRect l="-2214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46BE5-9637-3240-AAC4-87FA2BBC1C78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146BE5-9637-3240-AAC4-87FA2BBC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5" y="3469330"/>
                <a:ext cx="4458985" cy="207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b="0" dirty="0"/>
                  <a:t> 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5" y="3469330"/>
                <a:ext cx="4458985" cy="2074350"/>
              </a:xfrm>
              <a:prstGeom prst="rect">
                <a:avLst/>
              </a:prstGeom>
              <a:blipFill>
                <a:blip r:embed="rId7"/>
                <a:stretch>
                  <a:fillRect l="-17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BFB19-FB8E-8940-96AC-623F100CEBC9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BFB19-FB8E-8940-96AC-623F100C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0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the Boltzmann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00060-15CD-DF44-A845-B09F62091BDF}"/>
              </a:ext>
            </a:extLst>
          </p:cNvPr>
          <p:cNvGrpSpPr/>
          <p:nvPr/>
        </p:nvGrpSpPr>
        <p:grpSpPr>
          <a:xfrm>
            <a:off x="328177" y="1141306"/>
            <a:ext cx="7867901" cy="1799269"/>
            <a:chOff x="371041" y="1484210"/>
            <a:chExt cx="7867901" cy="179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/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8F8C23-7C33-754C-8E9B-577B82FFE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42" y="1722092"/>
                  <a:ext cx="6096000" cy="951864"/>
                </a:xfrm>
                <a:prstGeom prst="rect">
                  <a:avLst/>
                </a:prstGeom>
                <a:blipFill>
                  <a:blip r:embed="rId2"/>
                  <a:stretch>
                    <a:fillRect l="-6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415D1E-0964-574B-BEA1-DBD73827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41" y="1484210"/>
              <a:ext cx="1671887" cy="1799269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5C6489-9087-9D43-AC24-4A33642D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"/>
          <a:stretch/>
        </p:blipFill>
        <p:spPr bwMode="auto">
          <a:xfrm>
            <a:off x="7193287" y="437914"/>
            <a:ext cx="4212548" cy="22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/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65A437-BC2D-0D4B-ACA6-E41993A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83" y="2736305"/>
                <a:ext cx="1521176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/>
              <p:nvPr/>
            </p:nvSpPr>
            <p:spPr>
              <a:xfrm>
                <a:off x="7733015" y="3469330"/>
                <a:ext cx="4458985" cy="245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b="0" dirty="0"/>
                  <a:t> 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200" dirty="0"/>
                  <a:t> is a base 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b="0" dirty="0"/>
                  <a:t> is a </a:t>
                </a:r>
                <a:r>
                  <a:rPr lang="en-US" sz="2200" b="1" dirty="0"/>
                  <a:t>derived</a:t>
                </a:r>
                <a:r>
                  <a:rPr lang="en-US" sz="2200" b="0" dirty="0"/>
                  <a:t> SI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So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a</a:t>
                </a:r>
                <a:r>
                  <a:rPr lang="en-US" sz="2200" dirty="0">
                    <a:solidFill>
                      <a:srgbClr val="7030A0"/>
                    </a:solidFill>
                  </a:rPr>
                  <a:t>s speed</a:t>
                </a:r>
                <a:r>
                  <a:rPr lang="en-US" sz="2200" baseline="30000" dirty="0">
                    <a:solidFill>
                      <a:srgbClr val="7030A0"/>
                    </a:solidFill>
                  </a:rPr>
                  <a:t>-2</a:t>
                </a:r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DE4C81-6AE9-284D-B800-16011E3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15" y="3469330"/>
                <a:ext cx="4458985" cy="2453364"/>
              </a:xfrm>
              <a:prstGeom prst="rect">
                <a:avLst/>
              </a:prstGeom>
              <a:blipFill>
                <a:blip r:embed="rId7"/>
                <a:stretch>
                  <a:fillRect l="-1705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CEF329-1E78-1F4B-8013-973307AA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96" y="3469330"/>
            <a:ext cx="59182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978408-F6A5-3745-AAA2-EE44CCD5A841}"/>
                  </a:ext>
                </a:extLst>
              </p:cNvPr>
              <p:cNvSpPr txBox="1"/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0" dirty="0">
                    <a:solidFill>
                      <a:srgbClr val="7030A0"/>
                    </a:solidFill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200" b="0" dirty="0">
                    <a:solidFill>
                      <a:srgbClr val="7030A0"/>
                    </a:solidFill>
                  </a:rPr>
                  <a:t> should have dimensions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speed</a:t>
                </a:r>
                <a:r>
                  <a:rPr lang="en-US" sz="2200" b="1" baseline="30000" dirty="0">
                    <a:solidFill>
                      <a:srgbClr val="7030A0"/>
                    </a:solidFill>
                  </a:rPr>
                  <a:t>-2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Can you prove it?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978408-F6A5-3745-AAA2-EE44CCD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230" y="2639196"/>
                <a:ext cx="4634978" cy="769441"/>
              </a:xfrm>
              <a:prstGeom prst="rect">
                <a:avLst/>
              </a:prstGeom>
              <a:blipFill>
                <a:blip r:embed="rId9"/>
                <a:stretch>
                  <a:fillRect l="-1639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8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B99E4-E84E-7E40-99DE-A9B83B9D311B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Atomic and SI unit conversions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54A0D-B47D-B643-B796-5C512C23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9" y="1078738"/>
            <a:ext cx="9596882" cy="4040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8D826-C390-8E4A-BC7C-222431E1FF2A}"/>
              </a:ext>
            </a:extLst>
          </p:cNvPr>
          <p:cNvSpPr txBox="1"/>
          <p:nvPr/>
        </p:nvSpPr>
        <p:spPr>
          <a:xfrm>
            <a:off x="1463040" y="6235420"/>
            <a:ext cx="837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/pdf/10.1002/9781118229101.app5</a:t>
            </a:r>
          </a:p>
        </p:txBody>
      </p:sp>
    </p:spTree>
    <p:extLst>
      <p:ext uri="{BB962C8B-B14F-4D97-AF65-F5344CB8AC3E}">
        <p14:creationId xmlns:p14="http://schemas.microsoft.com/office/powerpoint/2010/main" val="6285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22321"/>
                <a:ext cx="1152310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22321"/>
                <a:ext cx="11523108" cy="922176"/>
              </a:xfrm>
              <a:prstGeom prst="rect">
                <a:avLst/>
              </a:prstGeom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convert the pressure inside a light bulb from atm to Pascals: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AB85F1-CC52-D145-AF55-68F28C7F3F3D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9153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0.987 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blipFill>
                <a:blip r:embed="rId2"/>
                <a:stretch>
                  <a:fillRect l="-110" t="-317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convert the pressure inside a light bulb from atm to Pascals: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3DF9A-505C-8D48-BE73-59725BBA6860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76FC7-EC3C-8E4C-8ECE-48DF87D5C998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</p:spTree>
    <p:extLst>
      <p:ext uri="{BB962C8B-B14F-4D97-AF65-F5344CB8AC3E}">
        <p14:creationId xmlns:p14="http://schemas.microsoft.com/office/powerpoint/2010/main" val="193178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/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𝑣𝑎𝑐𝑢𝑢𝑚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0.987 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𝑎𝑡𝑚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FCC580-7D90-A749-8AA6-C14960BC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" y="4169821"/>
                <a:ext cx="11523108" cy="794064"/>
              </a:xfrm>
              <a:prstGeom prst="rect">
                <a:avLst/>
              </a:prstGeom>
              <a:blipFill>
                <a:blip r:embed="rId2"/>
                <a:stretch>
                  <a:fillRect l="-110" t="-317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(so a Pascal is a tiny unit of pressure)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Let’s convert the pressure inside a light bulb from atm to Pascals: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" y="2783895"/>
                <a:ext cx="11523108" cy="1204497"/>
              </a:xfrm>
              <a:prstGeom prst="rect">
                <a:avLst/>
              </a:prstGeom>
              <a:blipFill>
                <a:blip r:embed="rId3"/>
                <a:stretch>
                  <a:fillRect l="-88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D4E6BD-B9EF-F544-A226-C1678FED9553}"/>
              </a:ext>
            </a:extLst>
          </p:cNvPr>
          <p:cNvCxnSpPr/>
          <p:nvPr/>
        </p:nvCxnSpPr>
        <p:spPr>
          <a:xfrm flipH="1">
            <a:off x="5662634" y="4543484"/>
            <a:ext cx="463138" cy="54626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24FD-874C-AC40-9A9A-38158BDC83CD}"/>
              </a:ext>
            </a:extLst>
          </p:cNvPr>
          <p:cNvCxnSpPr/>
          <p:nvPr/>
        </p:nvCxnSpPr>
        <p:spPr>
          <a:xfrm flipH="1">
            <a:off x="2782805" y="4353476"/>
            <a:ext cx="463138" cy="54626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605830-AF14-E04C-8FF8-05EA4C71C9A6}"/>
              </a:ext>
            </a:extLst>
          </p:cNvPr>
          <p:cNvSpPr txBox="1"/>
          <p:nvPr/>
        </p:nvSpPr>
        <p:spPr>
          <a:xfrm>
            <a:off x="961900" y="845332"/>
            <a:ext cx="3420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Pascal (SI)</a:t>
            </a:r>
          </a:p>
          <a:p>
            <a:r>
              <a:rPr lang="en-US" sz="2400" dirty="0"/>
              <a:t>torr </a:t>
            </a:r>
          </a:p>
          <a:p>
            <a:r>
              <a:rPr lang="en-US" sz="2400" dirty="0"/>
              <a:t>bar</a:t>
            </a:r>
          </a:p>
          <a:p>
            <a:r>
              <a:rPr lang="en-US" sz="2400" dirty="0"/>
              <a:t>atm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39FA-B887-7F43-8297-9FD279127194}"/>
              </a:ext>
            </a:extLst>
          </p:cNvPr>
          <p:cNvSpPr txBox="1"/>
          <p:nvPr/>
        </p:nvSpPr>
        <p:spPr>
          <a:xfrm>
            <a:off x="0" y="-23751"/>
            <a:ext cx="73033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Pressure: conversions</a:t>
            </a:r>
          </a:p>
        </p:txBody>
      </p:sp>
    </p:spTree>
    <p:extLst>
      <p:ext uri="{BB962C8B-B14F-4D97-AF65-F5344CB8AC3E}">
        <p14:creationId xmlns:p14="http://schemas.microsoft.com/office/powerpoint/2010/main" val="33247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Temperature: common units and extreme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/>
                  <a:t>Intervals: </a:t>
                </a:r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Displacement: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(℃)+273.15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Interval and displacement: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blipFill>
                <a:blip r:embed="rId2"/>
                <a:stretch>
                  <a:fillRect l="-111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elly Pocian--- Accelerated Chemistry">
            <a:extLst>
              <a:ext uri="{FF2B5EF4-FFF2-40B4-BE49-F238E27FC236}">
                <a16:creationId xmlns:a16="http://schemas.microsoft.com/office/drawing/2014/main" id="{46343730-20C2-0E47-8CD2-F4F6B9E8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33" y="487362"/>
            <a:ext cx="57404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C7C23-8C44-6441-94FE-BD5E4065E713}"/>
              </a:ext>
            </a:extLst>
          </p:cNvPr>
          <p:cNvSpPr txBox="1"/>
          <p:nvPr/>
        </p:nvSpPr>
        <p:spPr>
          <a:xfrm>
            <a:off x="886608" y="6264510"/>
            <a:ext cx="1236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https://3.bp.blogspot.com/-4vi6Gqnsd1g/</a:t>
            </a:r>
            <a:r>
              <a:rPr lang="en-US" dirty="0" err="1"/>
              <a:t>VGLcTzhQqWI</a:t>
            </a:r>
            <a:r>
              <a:rPr lang="en-US" dirty="0"/>
              <a:t>/AAAAAAAAACs/2kesKaFsY2U/s1600/</a:t>
            </a:r>
            <a:r>
              <a:rPr lang="en-US" dirty="0" err="1"/>
              <a:t>temp.scales.gif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D9A2F-150A-5D4A-8D83-8194E76D3BFB}"/>
              </a:ext>
            </a:extLst>
          </p:cNvPr>
          <p:cNvSpPr txBox="1"/>
          <p:nvPr/>
        </p:nvSpPr>
        <p:spPr>
          <a:xfrm>
            <a:off x="583700" y="444724"/>
            <a:ext cx="56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Fahrenheit</a:t>
            </a:r>
          </a:p>
          <a:p>
            <a:r>
              <a:rPr lang="en-US" sz="2400" dirty="0"/>
              <a:t>Celsius</a:t>
            </a:r>
          </a:p>
          <a:p>
            <a:r>
              <a:rPr lang="en-US" sz="2400" dirty="0"/>
              <a:t>Kelvin (SI)</a:t>
            </a:r>
          </a:p>
        </p:txBody>
      </p:sp>
    </p:spTree>
    <p:extLst>
      <p:ext uri="{BB962C8B-B14F-4D97-AF65-F5344CB8AC3E}">
        <p14:creationId xmlns:p14="http://schemas.microsoft.com/office/powerpoint/2010/main" val="123903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Temperature: common units and extreme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/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/>
                  <a:t>Intervals: </a:t>
                </a:r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Displacement: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(℃)+273.15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Interval and displacement: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℉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F58314-9742-BC4B-B58D-F3ED9B96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42152"/>
                <a:ext cx="5698433" cy="4072910"/>
              </a:xfrm>
              <a:prstGeom prst="rect">
                <a:avLst/>
              </a:prstGeom>
              <a:blipFill>
                <a:blip r:embed="rId2"/>
                <a:stretch>
                  <a:fillRect l="-111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2C7C23-8C44-6441-94FE-BD5E4065E713}"/>
              </a:ext>
            </a:extLst>
          </p:cNvPr>
          <p:cNvSpPr txBox="1"/>
          <p:nvPr/>
        </p:nvSpPr>
        <p:spPr>
          <a:xfrm>
            <a:off x="886608" y="6264510"/>
            <a:ext cx="1236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https://3.bp.blogspot.com/-4vi6Gqnsd1g/</a:t>
            </a:r>
            <a:r>
              <a:rPr lang="en-US" dirty="0" err="1"/>
              <a:t>VGLcTzhQqWI</a:t>
            </a:r>
            <a:r>
              <a:rPr lang="en-US" dirty="0"/>
              <a:t>/AAAAAAAAACs/2kesKaFsY2U/s1600/</a:t>
            </a:r>
            <a:r>
              <a:rPr lang="en-US" dirty="0" err="1"/>
              <a:t>temp.scales.gif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D9A2F-150A-5D4A-8D83-8194E76D3BFB}"/>
              </a:ext>
            </a:extLst>
          </p:cNvPr>
          <p:cNvSpPr txBox="1"/>
          <p:nvPr/>
        </p:nvSpPr>
        <p:spPr>
          <a:xfrm>
            <a:off x="583700" y="444724"/>
            <a:ext cx="56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Fahrenheit</a:t>
            </a:r>
          </a:p>
          <a:p>
            <a:r>
              <a:rPr lang="en-US" sz="2400" dirty="0"/>
              <a:t>Celsius</a:t>
            </a:r>
          </a:p>
          <a:p>
            <a:r>
              <a:rPr lang="en-US" sz="2400" dirty="0"/>
              <a:t>Kelvin (SI)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F253-C302-9C42-AAF8-EBB83D328B27}"/>
                  </a:ext>
                </a:extLst>
              </p:cNvPr>
              <p:cNvSpPr txBox="1"/>
              <p:nvPr/>
            </p:nvSpPr>
            <p:spPr>
              <a:xfrm>
                <a:off x="5544202" y="1199268"/>
                <a:ext cx="629219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Some actual temperatures (all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)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 … absolute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lowest man-made temperature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/>
                  <a:t>… Lowest natural temperature (Boomerang Nebula)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liquid nitrogen boils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77 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… Earth’s average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surface of the sun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core of the sun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1 second after the big bang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… 100 microseconds after the big bang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BF253-C302-9C42-AAF8-EBB83D32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2" y="1199268"/>
                <a:ext cx="6292198" cy="3477875"/>
              </a:xfrm>
              <a:prstGeom prst="rect">
                <a:avLst/>
              </a:prstGeom>
              <a:blipFill>
                <a:blip r:embed="rId3"/>
                <a:stretch>
                  <a:fillRect l="-1006" t="-1091" b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0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99A027-9873-8C48-8EA6-6C3969742281}"/>
              </a:ext>
            </a:extLst>
          </p:cNvPr>
          <p:cNvSpPr txBox="1"/>
          <p:nvPr/>
        </p:nvSpPr>
        <p:spPr>
          <a:xfrm>
            <a:off x="0" y="0"/>
            <a:ext cx="93512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Self-consistent (“coherent”) unit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C0752-F973-7B43-861A-0298EF7AC808}"/>
              </a:ext>
            </a:extLst>
          </p:cNvPr>
          <p:cNvSpPr txBox="1"/>
          <p:nvPr/>
        </p:nvSpPr>
        <p:spPr>
          <a:xfrm>
            <a:off x="146304" y="3429000"/>
            <a:ext cx="1275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Atomic units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B2350-25F6-5A44-ADD4-DA4D6CE1BD60}"/>
              </a:ext>
            </a:extLst>
          </p:cNvPr>
          <p:cNvSpPr txBox="1"/>
          <p:nvPr/>
        </p:nvSpPr>
        <p:spPr>
          <a:xfrm>
            <a:off x="146304" y="584429"/>
            <a:ext cx="90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60C3B-07C2-964B-BA39-08CA3EC324AB}"/>
              </a:ext>
            </a:extLst>
          </p:cNvPr>
          <p:cNvSpPr txBox="1"/>
          <p:nvPr/>
        </p:nvSpPr>
        <p:spPr>
          <a:xfrm>
            <a:off x="146304" y="976257"/>
            <a:ext cx="11789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Established and maintained</a:t>
            </a:r>
            <a:r>
              <a:rPr lang="en-US" sz="2400" baseline="30000" dirty="0">
                <a:hlinkClick r:id="rId2"/>
              </a:rPr>
              <a:t>[12]</a:t>
            </a:r>
            <a:r>
              <a:rPr lang="en-US" sz="2400" dirty="0"/>
              <a:t> by the </a:t>
            </a:r>
            <a:r>
              <a:rPr lang="en-US" sz="2400" dirty="0">
                <a:hlinkClick r:id="rId3" tooltip="General Conference on Weights and Measures"/>
              </a:rPr>
              <a:t>General Conference on Weights and Measures</a:t>
            </a:r>
            <a:r>
              <a:rPr lang="en-US" sz="2400" baseline="30000" dirty="0">
                <a:hlinkClick r:id="rId4"/>
              </a:rPr>
              <a:t>[j]</a:t>
            </a:r>
            <a:r>
              <a:rPr lang="en-US" sz="2400" dirty="0"/>
              <a:t> (CGPM</a:t>
            </a:r>
            <a:r>
              <a:rPr lang="en-US" sz="2400" baseline="30000" dirty="0">
                <a:hlinkClick r:id="rId5"/>
              </a:rPr>
              <a:t>[k]</a:t>
            </a:r>
            <a:r>
              <a:rPr lang="en-US" sz="2400" dirty="0"/>
              <a:t>), it is the only system of measurement with an official status</a:t>
            </a:r>
            <a:r>
              <a:rPr lang="en-US" sz="2400" baseline="30000" dirty="0">
                <a:hlinkClick r:id="rId6"/>
              </a:rPr>
              <a:t>[m]</a:t>
            </a:r>
            <a:r>
              <a:rPr lang="en-US" sz="2400" dirty="0"/>
              <a:t> in nearly every country in the world,</a:t>
            </a:r>
            <a:r>
              <a:rPr lang="en-US" sz="2400" baseline="30000" dirty="0">
                <a:hlinkClick r:id="rId7"/>
              </a:rPr>
              <a:t>[n]</a:t>
            </a:r>
            <a:r>
              <a:rPr lang="en-US" sz="2400" dirty="0"/>
              <a:t> employed in science, technology, industry, and everyday commerce.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579B4A-23DC-9843-8C08-1B425F7A2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304" y="3844823"/>
            <a:ext cx="10337800" cy="2197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141461-91CE-464B-BB96-70B83EB558EA}"/>
              </a:ext>
            </a:extLst>
          </p:cNvPr>
          <p:cNvSpPr txBox="1"/>
          <p:nvPr/>
        </p:nvSpPr>
        <p:spPr>
          <a:xfrm>
            <a:off x="24384" y="2321002"/>
            <a:ext cx="649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9"/>
              </a:rPr>
              <a:t>https://en.wikipedia.org/wiki/International_System_of_Units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D9161-46B3-7341-9FF1-8D69ECC07AA3}"/>
              </a:ext>
            </a:extLst>
          </p:cNvPr>
          <p:cNvSpPr txBox="1"/>
          <p:nvPr/>
        </p:nvSpPr>
        <p:spPr>
          <a:xfrm>
            <a:off x="146304" y="6454912"/>
            <a:ext cx="8004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10"/>
              </a:rPr>
              <a:t>https://onlinelibrary.wiley.com/doi/pdf/10.1002/9781118229101.app5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74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99A027-9873-8C48-8EA6-6C3969742281}"/>
              </a:ext>
            </a:extLst>
          </p:cNvPr>
          <p:cNvSpPr txBox="1"/>
          <p:nvPr/>
        </p:nvSpPr>
        <p:spPr>
          <a:xfrm>
            <a:off x="0" y="0"/>
            <a:ext cx="93512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All self-consistent unit systems have three features in common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344BDD-F0B8-8B4C-A2F5-155442F8BB6A}"/>
              </a:ext>
            </a:extLst>
          </p:cNvPr>
          <p:cNvGrpSpPr/>
          <p:nvPr/>
        </p:nvGrpSpPr>
        <p:grpSpPr>
          <a:xfrm>
            <a:off x="275612" y="1875419"/>
            <a:ext cx="4564224" cy="3024504"/>
            <a:chOff x="275612" y="1875419"/>
            <a:chExt cx="4564224" cy="3024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064489-03A4-7842-B38F-2E0566CDB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08"/>
            <a:stretch/>
          </p:blipFill>
          <p:spPr>
            <a:xfrm>
              <a:off x="275612" y="2337084"/>
              <a:ext cx="4564224" cy="25628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9E261-D1BA-1443-A45C-2B98A42F8E2E}"/>
                </a:ext>
              </a:extLst>
            </p:cNvPr>
            <p:cNvSpPr txBox="1"/>
            <p:nvPr/>
          </p:nvSpPr>
          <p:spPr>
            <a:xfrm>
              <a:off x="275612" y="1875419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Base units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31B4BE-3A28-684A-BFE5-0EA0F6B4FF40}"/>
              </a:ext>
            </a:extLst>
          </p:cNvPr>
          <p:cNvGrpSpPr/>
          <p:nvPr/>
        </p:nvGrpSpPr>
        <p:grpSpPr>
          <a:xfrm>
            <a:off x="5052693" y="525312"/>
            <a:ext cx="6863693" cy="2860488"/>
            <a:chOff x="5052693" y="379008"/>
            <a:chExt cx="6863693" cy="28604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E0D298-5120-CF48-B386-1858C248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2693" y="676658"/>
              <a:ext cx="6863693" cy="25628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FA1B85-912A-354F-A7BB-29E36459FDD2}"/>
                </a:ext>
              </a:extLst>
            </p:cNvPr>
            <p:cNvSpPr txBox="1"/>
            <p:nvPr/>
          </p:nvSpPr>
          <p:spPr>
            <a:xfrm>
              <a:off x="5052693" y="379008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Derived units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AB2B2-04FC-8841-9786-5DA58267B4BA}"/>
              </a:ext>
            </a:extLst>
          </p:cNvPr>
          <p:cNvGrpSpPr/>
          <p:nvPr/>
        </p:nvGrpSpPr>
        <p:grpSpPr>
          <a:xfrm>
            <a:off x="6387736" y="3595751"/>
            <a:ext cx="4126113" cy="3102428"/>
            <a:chOff x="6387736" y="3595751"/>
            <a:chExt cx="4126113" cy="3102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DF7B75-281E-3D43-BD47-9ED155FC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228" y="4057416"/>
              <a:ext cx="4058621" cy="26407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BC9508-2386-7E4D-9C86-E5E51826A4F6}"/>
                </a:ext>
              </a:extLst>
            </p:cNvPr>
            <p:cNvSpPr txBox="1"/>
            <p:nvPr/>
          </p:nvSpPr>
          <p:spPr>
            <a:xfrm>
              <a:off x="6387736" y="3595751"/>
              <a:ext cx="3621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Defining constants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3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510B3-9C10-904D-9587-C18257369E1F}"/>
              </a:ext>
            </a:extLst>
          </p:cNvPr>
          <p:cNvSpPr txBox="1"/>
          <p:nvPr/>
        </p:nvSpPr>
        <p:spPr>
          <a:xfrm>
            <a:off x="-1" y="-23751"/>
            <a:ext cx="108421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guarantee of any coherent unit system: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CE1C7-80AA-DB45-97E8-30F707BE64DE}"/>
              </a:ext>
            </a:extLst>
          </p:cNvPr>
          <p:cNvSpPr txBox="1"/>
          <p:nvPr/>
        </p:nvSpPr>
        <p:spPr>
          <a:xfrm>
            <a:off x="7671460" y="2208810"/>
            <a:ext cx="404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00EB2-4C3C-4944-B7CE-459B80F44D4B}"/>
              </a:ext>
            </a:extLst>
          </p:cNvPr>
          <p:cNvGrpSpPr/>
          <p:nvPr/>
        </p:nvGrpSpPr>
        <p:grpSpPr>
          <a:xfrm>
            <a:off x="471055" y="1667824"/>
            <a:ext cx="11430751" cy="2921425"/>
            <a:chOff x="455704" y="3312048"/>
            <a:chExt cx="11430751" cy="2921425"/>
          </a:xfrm>
        </p:grpSpPr>
        <p:pic>
          <p:nvPicPr>
            <p:cNvPr id="3078" name="Picture 6" descr="Physics-QM-Black body radiation - Howthingswork.org">
              <a:extLst>
                <a:ext uri="{FF2B5EF4-FFF2-40B4-BE49-F238E27FC236}">
                  <a16:creationId xmlns:a16="http://schemas.microsoft.com/office/drawing/2014/main" id="{A61FA408-4036-A649-AEF4-7EE68B51F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287" y="3312048"/>
              <a:ext cx="4693168" cy="254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8200AB6-BF42-C44B-B053-EB5A1F539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04" y="3446200"/>
              <a:ext cx="2697701" cy="2787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C93396-E56E-5746-B6E8-237123BCE100}"/>
                    </a:ext>
                  </a:extLst>
                </p:cNvPr>
                <p:cNvSpPr/>
                <p:nvPr/>
              </p:nvSpPr>
              <p:spPr>
                <a:xfrm>
                  <a:off x="3334512" y="3842956"/>
                  <a:ext cx="3328404" cy="1478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C93396-E56E-5746-B6E8-237123BCE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12" y="3842956"/>
                  <a:ext cx="3328404" cy="1478482"/>
                </a:xfrm>
                <a:prstGeom prst="rect">
                  <a:avLst/>
                </a:prstGeom>
                <a:blipFill>
                  <a:blip r:embed="rId4"/>
                  <a:stretch>
                    <a:fillRect l="-380" b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A2D2E9-4C4F-5A40-9A55-41F8CCC3AFF5}"/>
                    </a:ext>
                  </a:extLst>
                </p:cNvPr>
                <p:cNvSpPr txBox="1"/>
                <p:nvPr/>
              </p:nvSpPr>
              <p:spPr>
                <a:xfrm>
                  <a:off x="9062618" y="5894919"/>
                  <a:ext cx="9545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A2D2E9-4C4F-5A40-9A55-41F8CCC3A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618" y="5894919"/>
                  <a:ext cx="9545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68EDF5-F55E-C14D-8E4D-7DC37CB3632B}"/>
                  </a:ext>
                </a:extLst>
              </p:cNvPr>
              <p:cNvSpPr txBox="1"/>
              <p:nvPr/>
            </p:nvSpPr>
            <p:spPr>
              <a:xfrm>
                <a:off x="455704" y="4749109"/>
                <a:ext cx="1173629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/>
                  <a:t>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200" b="0" dirty="0"/>
                  <a:t>? 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argument of an exponential is dimensionless,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</a:rPr>
                  <a:t>must have dimensions distance</a:t>
                </a:r>
                <a:r>
                  <a:rPr lang="en-US" sz="2200" dirty="0">
                    <a:solidFill>
                      <a:srgbClr val="7030A0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Therefore, as long as you use SI units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dirty="0"/>
                  <a:t> is also SI (meters).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68EDF5-F55E-C14D-8E4D-7DC37CB36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4" y="4749109"/>
                <a:ext cx="11736296" cy="1446550"/>
              </a:xfrm>
              <a:prstGeom prst="rect">
                <a:avLst/>
              </a:prstGeom>
              <a:blipFill>
                <a:blip r:embed="rId6"/>
                <a:stretch>
                  <a:fillRect l="-757" t="-173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41439F-2C0A-FDED-1A23-147F89CABEFF}"/>
              </a:ext>
            </a:extLst>
          </p:cNvPr>
          <p:cNvSpPr txBox="1"/>
          <p:nvPr/>
        </p:nvSpPr>
        <p:spPr>
          <a:xfrm>
            <a:off x="455704" y="822373"/>
            <a:ext cx="11736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Quantities calculated from SI quantities, are also SI</a:t>
            </a:r>
          </a:p>
          <a:p>
            <a:r>
              <a:rPr lang="en-US" sz="2200" b="1" dirty="0"/>
              <a:t>Quantities calculated from au quantities, are also au</a:t>
            </a:r>
          </a:p>
        </p:txBody>
      </p:sp>
    </p:spTree>
    <p:extLst>
      <p:ext uri="{BB962C8B-B14F-4D97-AF65-F5344CB8AC3E}">
        <p14:creationId xmlns:p14="http://schemas.microsoft.com/office/powerpoint/2010/main" val="210208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913</Words>
  <Application>Microsoft Macintosh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30</cp:revision>
  <cp:lastPrinted>2021-12-01T18:26:50Z</cp:lastPrinted>
  <dcterms:created xsi:type="dcterms:W3CDTF">2021-11-30T20:56:08Z</dcterms:created>
  <dcterms:modified xsi:type="dcterms:W3CDTF">2022-12-11T20:44:08Z</dcterms:modified>
</cp:coreProperties>
</file>