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2" r:id="rId2"/>
    <p:sldId id="333" r:id="rId3"/>
    <p:sldId id="313" r:id="rId4"/>
    <p:sldId id="335" r:id="rId5"/>
    <p:sldId id="340" r:id="rId6"/>
    <p:sldId id="348" r:id="rId7"/>
    <p:sldId id="355" r:id="rId8"/>
    <p:sldId id="356" r:id="rId9"/>
    <p:sldId id="357" r:id="rId10"/>
    <p:sldId id="358" r:id="rId11"/>
    <p:sldId id="359" r:id="rId12"/>
    <p:sldId id="352" r:id="rId13"/>
    <p:sldId id="353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6D71E-D897-2942-BEC8-ED512503D573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1636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</a:t>
                </a:r>
                <a:r>
                  <a:rPr lang="en-US" sz="2400" b="1" dirty="0"/>
                  <a:t>atomic vs molecular</a:t>
                </a: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vibrate more and more at higher temperatures,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3046988"/>
              </a:xfrm>
              <a:prstGeom prst="rect">
                <a:avLst/>
              </a:prstGeom>
              <a:blipFill>
                <a:blip r:embed="rId3"/>
                <a:stretch>
                  <a:fillRect l="-1364" t="-1245" r="-20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98232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</a:t>
                </a:r>
                <a:r>
                  <a:rPr lang="en-US" sz="2400" b="1" dirty="0"/>
                  <a:t>atomic vs molecular</a:t>
                </a: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vibrate more and more at higher temperatures,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dirty="0"/>
                  <a:t> are molecular, but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is atomic.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4154984"/>
              </a:xfrm>
              <a:prstGeom prst="rect">
                <a:avLst/>
              </a:prstGeom>
              <a:blipFill>
                <a:blip r:embed="rId3"/>
                <a:stretch>
                  <a:fillRect l="-1591" t="-915" r="-204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0507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A3D8C-42BA-C849-BF27-73D2A996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493267"/>
            <a:ext cx="5093372" cy="401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/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/>
              <p:nvPr/>
            </p:nvSpPr>
            <p:spPr>
              <a:xfrm>
                <a:off x="7476887" y="5626661"/>
                <a:ext cx="3845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Here’s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for 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87" y="5626661"/>
                <a:ext cx="3845509" cy="830997"/>
              </a:xfrm>
              <a:prstGeom prst="rect">
                <a:avLst/>
              </a:prstGeom>
              <a:blipFill>
                <a:blip r:embed="rId4"/>
                <a:stretch>
                  <a:fillRect l="-230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DFB980-FA3C-C89F-7AA8-D40D9714E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D65E0-021D-D793-67EC-429E2F767A97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180346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7303448" y="5678313"/>
                <a:ext cx="37483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Here’s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for the </a:t>
                </a: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green</a:t>
                </a:r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48" y="5678313"/>
                <a:ext cx="3748374" cy="830997"/>
              </a:xfrm>
              <a:prstGeom prst="rect">
                <a:avLst/>
              </a:prstGeom>
              <a:blipFill>
                <a:blip r:embed="rId2"/>
                <a:stretch>
                  <a:fillRect l="-2703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/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5C2DB6-D826-7EA6-0C94-64E8517A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68" y="1528742"/>
            <a:ext cx="5262316" cy="4172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CEC74D-862F-9467-B58F-64CB1863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05225-2C9E-2E62-42D0-653546E9626C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978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analytical form for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/>
              <p:nvPr/>
            </p:nvSpPr>
            <p:spPr>
              <a:xfrm>
                <a:off x="1202971" y="1124004"/>
                <a:ext cx="10534241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𝒓𝒐𝒕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𝒗𝒊𝒃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𝒊𝒏𝒕𝒆𝒓𝒎𝒐𝒍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71" y="1124004"/>
                <a:ext cx="10534241" cy="796115"/>
              </a:xfrm>
              <a:prstGeom prst="rect">
                <a:avLst/>
              </a:prstGeom>
              <a:blipFill>
                <a:blip r:embed="rId2"/>
                <a:stretch>
                  <a:fillRect l="-120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E6DC3-25D8-EE10-96A6-E98636D3EF55}"/>
              </a:ext>
            </a:extLst>
          </p:cNvPr>
          <p:cNvGrpSpPr/>
          <p:nvPr/>
        </p:nvGrpSpPr>
        <p:grpSpPr>
          <a:xfrm>
            <a:off x="45156" y="1813810"/>
            <a:ext cx="5351486" cy="2547449"/>
            <a:chOff x="45156" y="1813810"/>
            <a:chExt cx="5351486" cy="254744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3CABAD4-4237-7BF1-AF88-BDF1BB202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927" y="1813810"/>
              <a:ext cx="1715516" cy="14048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9A868C-DE34-9E45-64AE-4F62A92D62C4}"/>
                    </a:ext>
                  </a:extLst>
                </p:cNvPr>
                <p:cNvSpPr txBox="1"/>
                <p:nvPr/>
              </p:nvSpPr>
              <p:spPr>
                <a:xfrm>
                  <a:off x="45156" y="3224281"/>
                  <a:ext cx="5351486" cy="11369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r>
                    <a:rPr lang="en-US" sz="2400" dirty="0"/>
                    <a:t> (diatomic &amp; linear molecules), or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r>
                    <a:rPr lang="en-US" sz="2400" dirty="0"/>
                    <a:t> (nonlinear molecules)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F9A868C-DE34-9E45-64AE-4F62A92D6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6" y="3224281"/>
                  <a:ext cx="5351486" cy="1136978"/>
                </a:xfrm>
                <a:prstGeom prst="rect">
                  <a:avLst/>
                </a:prstGeom>
                <a:blipFill>
                  <a:blip r:embed="rId3"/>
                  <a:stretch>
                    <a:fillRect l="-1179" b="-43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20D942-8F3D-3BD9-BA23-86B3E9B44DEE}"/>
              </a:ext>
            </a:extLst>
          </p:cNvPr>
          <p:cNvGrpSpPr/>
          <p:nvPr/>
        </p:nvGrpSpPr>
        <p:grpSpPr>
          <a:xfrm>
            <a:off x="3420257" y="1842749"/>
            <a:ext cx="5351486" cy="4442806"/>
            <a:chOff x="269823" y="956693"/>
            <a:chExt cx="5351486" cy="444280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D0782E2-8D05-589A-C39D-60B76865A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403" y="956693"/>
              <a:ext cx="0" cy="287314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322688-C70E-63C0-DAF0-25F2E5E072F1}"/>
                    </a:ext>
                  </a:extLst>
                </p:cNvPr>
                <p:cNvSpPr txBox="1"/>
                <p:nvPr/>
              </p:nvSpPr>
              <p:spPr>
                <a:xfrm>
                  <a:off x="269823" y="3829839"/>
                  <a:ext cx="5351486" cy="15696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0 (low-temperature limit)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a14:m>
                  <a:r>
                    <a:rPr lang="en-US" sz="2400" dirty="0"/>
                    <a:t> for every vibrational degree of freedom (high-temperature, or classical limit)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322688-C70E-63C0-DAF0-25F2E5E07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23" y="3829839"/>
                  <a:ext cx="5351486" cy="1569660"/>
                </a:xfrm>
                <a:prstGeom prst="rect">
                  <a:avLst/>
                </a:prstGeom>
                <a:blipFill>
                  <a:blip r:embed="rId4"/>
                  <a:stretch>
                    <a:fillRect l="-1415" t="-3200" b="-72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CBEDC4-58CB-42E8-9A78-55180B347829}"/>
              </a:ext>
            </a:extLst>
          </p:cNvPr>
          <p:cNvGrpSpPr/>
          <p:nvPr/>
        </p:nvGrpSpPr>
        <p:grpSpPr>
          <a:xfrm>
            <a:off x="6444633" y="1920119"/>
            <a:ext cx="5351486" cy="2290656"/>
            <a:chOff x="1798421" y="956693"/>
            <a:chExt cx="5351486" cy="229065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4A2888-99DC-2350-0D0B-A1060EB4B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3357" y="956693"/>
              <a:ext cx="0" cy="9652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A1079E-BBD3-776F-AC69-E0E56772D6A5}"/>
                    </a:ext>
                  </a:extLst>
                </p:cNvPr>
                <p:cNvSpPr txBox="1"/>
                <p:nvPr/>
              </p:nvSpPr>
              <p:spPr>
                <a:xfrm>
                  <a:off x="1798421" y="1921986"/>
                  <a:ext cx="5351486" cy="13253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(ideal gas)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a14:m>
                  <a:r>
                    <a:rPr lang="en-US" sz="2400" dirty="0"/>
                    <a:t> for vdw gas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Generally,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for real gases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A1079E-BBD3-776F-AC69-E0E56772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421" y="1921986"/>
                  <a:ext cx="5351486" cy="1325363"/>
                </a:xfrm>
                <a:prstGeom prst="rect">
                  <a:avLst/>
                </a:prstGeom>
                <a:blipFill>
                  <a:blip r:embed="rId5"/>
                  <a:stretch>
                    <a:fillRect l="-1179" t="-1869" b="-84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3601D8-7FC0-FE73-9C58-179C0A2D9735}"/>
              </a:ext>
            </a:extLst>
          </p:cNvPr>
          <p:cNvGrpSpPr/>
          <p:nvPr/>
        </p:nvGrpSpPr>
        <p:grpSpPr>
          <a:xfrm>
            <a:off x="3194755" y="164871"/>
            <a:ext cx="8703733" cy="1195231"/>
            <a:chOff x="-202923" y="1562231"/>
            <a:chExt cx="8703733" cy="119523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8AAA51D-788B-F1AE-E988-066F2345B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2923" y="1926155"/>
              <a:ext cx="2381925" cy="83130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36A5E-6D4C-41C2-CD5B-B5589C91AFCD}"/>
                </a:ext>
              </a:extLst>
            </p:cNvPr>
            <p:cNvSpPr txBox="1"/>
            <p:nvPr/>
          </p:nvSpPr>
          <p:spPr>
            <a:xfrm>
              <a:off x="2179002" y="1562231"/>
              <a:ext cx="63218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Because three translational degrees of freedom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19B071-4AFC-0D45-939B-3AC9127608FF}"/>
              </a:ext>
            </a:extLst>
          </p:cNvPr>
          <p:cNvGrpSpPr/>
          <p:nvPr/>
        </p:nvGrpSpPr>
        <p:grpSpPr>
          <a:xfrm>
            <a:off x="1114313" y="1819538"/>
            <a:ext cx="7594258" cy="2588129"/>
            <a:chOff x="-1950848" y="616247"/>
            <a:chExt cx="11036547" cy="5571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847620-2B09-484B-9AAA-4247821E293D}"/>
                    </a:ext>
                  </a:extLst>
                </p:cNvPr>
                <p:cNvSpPr/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3EF2E4-FBC5-AA45-8D75-038B9CA9E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  <a:blipFill>
                  <a:blip r:embed="rId3"/>
                  <a:stretch>
                    <a:fillRect l="-5000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7C2AA0-6D8D-0A4E-BF6C-244F4BDC051C}"/>
                    </a:ext>
                  </a:extLst>
                </p:cNvPr>
                <p:cNvSpPr/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FFB48A-B2D8-844C-82B2-C4FE0EE94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  <a:blipFill>
                  <a:blip r:embed="rId4"/>
                  <a:stretch>
                    <a:fillRect l="-5556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34FD6-6CFE-9145-8708-A5510E2B8FD6}"/>
                </a:ext>
              </a:extLst>
            </p:cNvPr>
            <p:cNvGrpSpPr/>
            <p:nvPr/>
          </p:nvGrpSpPr>
          <p:grpSpPr>
            <a:xfrm>
              <a:off x="-1950848" y="616247"/>
              <a:ext cx="11036547" cy="5571074"/>
              <a:chOff x="-1950848" y="616247"/>
              <a:chExt cx="11036547" cy="5571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FBC892-4897-B243-BC3D-B49A1A8531F9}"/>
                  </a:ext>
                </a:extLst>
              </p:cNvPr>
              <p:cNvGrpSpPr/>
              <p:nvPr/>
            </p:nvGrpSpPr>
            <p:grpSpPr>
              <a:xfrm>
                <a:off x="-87445" y="616247"/>
                <a:ext cx="9173144" cy="5571074"/>
                <a:chOff x="-87445" y="764210"/>
                <a:chExt cx="9173144" cy="5321797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10F2658B-31FD-324E-ACBF-27D49C8662F6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1CF680-2EE9-4E4C-9006-B9DCC733A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564" y="5176370"/>
                  <a:ext cx="3770613" cy="49265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5F76F9E-5E88-1E41-854E-59E6C0A0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2249" y="2807080"/>
                  <a:ext cx="1049770" cy="129475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CC2DED33-95F1-8A4A-B4C6-5B71F4F921C5}"/>
                    </a:ext>
                  </a:extLst>
                </p:cNvPr>
                <p:cNvSpPr/>
                <p:nvPr/>
              </p:nvSpPr>
              <p:spPr>
                <a:xfrm>
                  <a:off x="-87445" y="764210"/>
                  <a:ext cx="6485641" cy="4564312"/>
                </a:xfrm>
                <a:prstGeom prst="arc">
                  <a:avLst>
                    <a:gd name="adj1" fmla="val 939779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84AC5-CEF1-B44B-9CBF-6A1766066A92}"/>
                  </a:ext>
                </a:extLst>
              </p:cNvPr>
              <p:cNvSpPr txBox="1"/>
              <p:nvPr/>
            </p:nvSpPr>
            <p:spPr>
              <a:xfrm>
                <a:off x="-1950848" y="4075163"/>
                <a:ext cx="1823132" cy="99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U(T)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E24D-718E-5F49-A969-24A569A9CBBA}"/>
              </a:ext>
            </a:extLst>
          </p:cNvPr>
          <p:cNvGrpSpPr/>
          <p:nvPr/>
        </p:nvGrpSpPr>
        <p:grpSpPr>
          <a:xfrm>
            <a:off x="844727" y="4324915"/>
            <a:ext cx="8043161" cy="2287683"/>
            <a:chOff x="-2342631" y="1724636"/>
            <a:chExt cx="11688927" cy="4924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FE570C-733C-1642-872F-4323AE94C565}"/>
                    </a:ext>
                  </a:extLst>
                </p:cNvPr>
                <p:cNvSpPr/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EF0B40-4FAA-A24A-8BED-CF3676C8E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  <a:blipFill>
                  <a:blip r:embed="rId5"/>
                  <a:stretch>
                    <a:fillRect l="-16327" t="-8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5B465CC-40C9-074B-8570-513AECA6A6CA}"/>
                    </a:ext>
                  </a:extLst>
                </p:cNvPr>
                <p:cNvSpPr/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8266723-9A18-BC4D-A801-3B566BC95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  <a:blipFill>
                  <a:blip r:embed="rId6"/>
                  <a:stretch>
                    <a:fillRect l="-1428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2654FA-9003-A74F-B900-FCE7AF3DF2E9}"/>
                </a:ext>
              </a:extLst>
            </p:cNvPr>
            <p:cNvGrpSpPr/>
            <p:nvPr/>
          </p:nvGrpSpPr>
          <p:grpSpPr>
            <a:xfrm>
              <a:off x="-2342631" y="1724636"/>
              <a:ext cx="11688927" cy="4924358"/>
              <a:chOff x="-2342631" y="1724636"/>
              <a:chExt cx="11688927" cy="49243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848EF5-4306-BC4A-A367-E36A114CB81D}"/>
                  </a:ext>
                </a:extLst>
              </p:cNvPr>
              <p:cNvGrpSpPr/>
              <p:nvPr/>
            </p:nvGrpSpPr>
            <p:grpSpPr>
              <a:xfrm>
                <a:off x="-45929" y="1724636"/>
                <a:ext cx="9392225" cy="4924358"/>
                <a:chOff x="-45929" y="1823000"/>
                <a:chExt cx="9392225" cy="4704014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E54B2007-9855-8946-A7AD-BC0BD46EF5A3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7E87F8-EB80-774B-B3E5-87C0FFBBC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64" y="5176370"/>
                  <a:ext cx="3770612" cy="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3D1A2C3-429F-B645-8E65-B10E357BD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9634" y="3930750"/>
                  <a:ext cx="1236455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92243413-BB33-D447-9D45-6EDEBC28242B}"/>
                    </a:ext>
                  </a:extLst>
                </p:cNvPr>
                <p:cNvSpPr/>
                <p:nvPr/>
              </p:nvSpPr>
              <p:spPr>
                <a:xfrm>
                  <a:off x="120438" y="1823000"/>
                  <a:ext cx="6485641" cy="3419280"/>
                </a:xfrm>
                <a:prstGeom prst="arc">
                  <a:avLst>
                    <a:gd name="adj1" fmla="val 1112056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763C95-B326-2542-8EE1-D37DCB087F6B}"/>
                    </a:ext>
                  </a:extLst>
                </p:cNvPr>
                <p:cNvSpPr txBox="1"/>
                <p:nvPr/>
              </p:nvSpPr>
              <p:spPr>
                <a:xfrm>
                  <a:off x="814110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C526D3-0ACE-EA43-95F7-16FE5914E9AA}"/>
                  </a:ext>
                </a:extLst>
              </p:cNvPr>
              <p:cNvSpPr txBox="1"/>
              <p:nvPr/>
            </p:nvSpPr>
            <p:spPr>
              <a:xfrm>
                <a:off x="-2342631" y="3144587"/>
                <a:ext cx="1823132" cy="9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(T)</a:t>
                </a:r>
              </a:p>
            </p:txBody>
          </p:sp>
        </p:grp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549C02E-43B0-EF45-9BAA-FE244A1398FB}"/>
              </a:ext>
            </a:extLst>
          </p:cNvPr>
          <p:cNvSpPr/>
          <p:nvPr/>
        </p:nvSpPr>
        <p:spPr>
          <a:xfrm>
            <a:off x="6032284" y="5315542"/>
            <a:ext cx="2767284" cy="2816061"/>
          </a:xfrm>
          <a:prstGeom prst="arc">
            <a:avLst>
              <a:gd name="adj1" fmla="val 13657148"/>
              <a:gd name="adj2" fmla="val 15236706"/>
            </a:avLst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7E5D1-002C-164D-94B5-E6D2C3DC85FC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0F0D4-8CD7-4347-AF02-2D397DD82F80}"/>
              </a:ext>
            </a:extLst>
          </p:cNvPr>
          <p:cNvSpPr txBox="1"/>
          <p:nvPr/>
        </p:nvSpPr>
        <p:spPr>
          <a:xfrm>
            <a:off x="5911136" y="6398122"/>
            <a:ext cx="82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08074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U as a thermodynamic surface: there’s another slope too!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679423" y="878558"/>
            <a:ext cx="11420654" cy="4650698"/>
            <a:chOff x="-4283584" y="384440"/>
            <a:chExt cx="13974856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0" y="3939115"/>
              <a:ext cx="4744635" cy="1218364"/>
              <a:chOff x="4732590" y="3939115"/>
              <a:chExt cx="4744635" cy="12183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4286" b="-24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2591" y="3939115"/>
                <a:ext cx="2777866" cy="652069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C187C5-08D4-A547-B3F2-4ED0119B883F}"/>
                </a:ext>
              </a:extLst>
            </p:cNvPr>
            <p:cNvGrpSpPr/>
            <p:nvPr/>
          </p:nvGrpSpPr>
          <p:grpSpPr>
            <a:xfrm>
              <a:off x="6071316" y="1717582"/>
              <a:ext cx="3619956" cy="1176726"/>
              <a:chOff x="6071316" y="1717582"/>
              <a:chExt cx="3619956" cy="1176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/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29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686C46-E646-FC45-A1D5-D4E5FF0F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1316" y="2333030"/>
                <a:ext cx="1675955" cy="561278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1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1749665" y="344169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more realistic depiction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5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AC58A30-4C8E-7C85-242B-D340A7E3EC14}"/>
              </a:ext>
            </a:extLst>
          </p:cNvPr>
          <p:cNvGrpSpPr/>
          <p:nvPr/>
        </p:nvGrpSpPr>
        <p:grpSpPr>
          <a:xfrm>
            <a:off x="7189340" y="4181386"/>
            <a:ext cx="3702607" cy="1146601"/>
            <a:chOff x="967826" y="4898452"/>
            <a:chExt cx="3702607" cy="1146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992CF-FB90-BC78-EC3E-4D866E5777A0}"/>
                </a:ext>
              </a:extLst>
            </p:cNvPr>
            <p:cNvSpPr/>
            <p:nvPr/>
          </p:nvSpPr>
          <p:spPr>
            <a:xfrm>
              <a:off x="1181534" y="5214056"/>
              <a:ext cx="34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Isochoric heating experiment</a:t>
              </a:r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97ABD7-41F2-8862-7207-5CAE1F79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26" y="4898452"/>
              <a:ext cx="745883" cy="241157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AD6C0-F915-3049-9890-FF5389C306BB}"/>
              </a:ext>
            </a:extLst>
          </p:cNvPr>
          <p:cNvGrpSpPr/>
          <p:nvPr/>
        </p:nvGrpSpPr>
        <p:grpSpPr>
          <a:xfrm>
            <a:off x="1300053" y="4694989"/>
            <a:ext cx="4053575" cy="1049686"/>
            <a:chOff x="-193397" y="5261759"/>
            <a:chExt cx="4053575" cy="10496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040445-B6F7-234E-863C-304362C07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572" y="5261759"/>
              <a:ext cx="598463" cy="247786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0DB577-DD8B-3142-8EE3-778A50754970}"/>
                </a:ext>
              </a:extLst>
            </p:cNvPr>
            <p:cNvSpPr/>
            <p:nvPr/>
          </p:nvSpPr>
          <p:spPr>
            <a:xfrm>
              <a:off x="-193397" y="5480448"/>
              <a:ext cx="40535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Isothermal expansion experiment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6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1BECE-B855-9B45-9BAD-7A558001DD52}"/>
                  </a:ext>
                </a:extLst>
              </p:cNvPr>
              <p:cNvSpPr txBox="1"/>
              <p:nvPr/>
            </p:nvSpPr>
            <p:spPr>
              <a:xfrm>
                <a:off x="270933" y="2411778"/>
                <a:ext cx="24384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of three different gases are depicted here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1BECE-B855-9B45-9BAD-7A558001D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" y="2411778"/>
                <a:ext cx="2438400" cy="1200329"/>
              </a:xfrm>
              <a:prstGeom prst="rect">
                <a:avLst/>
              </a:prstGeom>
              <a:blipFill>
                <a:blip r:embed="rId3"/>
                <a:stretch>
                  <a:fillRect l="-4145" t="-3158" r="-362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84A1696-7AF6-F9F3-C4B8-9E13C0B7E21E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𝑼(𝑻,𝑽)</a:t>
            </a:r>
          </a:p>
        </p:txBody>
      </p:sp>
    </p:spTree>
    <p:extLst>
      <p:ext uri="{BB962C8B-B14F-4D97-AF65-F5344CB8AC3E}">
        <p14:creationId xmlns:p14="http://schemas.microsoft.com/office/powerpoint/2010/main" val="3783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824EEF-8DEF-59C3-E638-2AEDA72474B4}"/>
                  </a:ext>
                </a:extLst>
              </p:cNvPr>
              <p:cNvSpPr/>
              <p:nvPr/>
            </p:nvSpPr>
            <p:spPr>
              <a:xfrm>
                <a:off x="6751745" y="1256107"/>
                <a:ext cx="4523748" cy="2404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the slope in the temperature direction.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the slope in the volume direction.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824EEF-8DEF-59C3-E638-2AEDA7247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256107"/>
                <a:ext cx="4523748" cy="2404056"/>
              </a:xfrm>
              <a:prstGeom prst="rect">
                <a:avLst/>
              </a:prstGeom>
              <a:blipFill>
                <a:blip r:embed="rId3"/>
                <a:stretch>
                  <a:fillRect l="-195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113281-B9FB-198C-6871-DC184D04D3C9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1925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751745" y="1859340"/>
                <a:ext cx="54402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tells whether the gas is </a:t>
                </a:r>
                <a:r>
                  <a:rPr lang="en-US" sz="2400" b="1" dirty="0"/>
                  <a:t>ideal or real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tells us whether it’s </a:t>
                </a:r>
                <a:r>
                  <a:rPr lang="en-US" sz="2400" b="1" dirty="0"/>
                  <a:t>Atomic or molecular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859340"/>
                <a:ext cx="5440255" cy="1200329"/>
              </a:xfrm>
              <a:prstGeom prst="rect">
                <a:avLst/>
              </a:prstGeom>
              <a:blipFill>
                <a:blip r:embed="rId3"/>
                <a:stretch>
                  <a:fillRect l="-1395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503F00-7CE2-8BAD-E0C3-458C662B2EF1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7742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1938992"/>
              </a:xfrm>
              <a:prstGeom prst="rect">
                <a:avLst/>
              </a:prstGeom>
              <a:blipFill>
                <a:blip r:embed="rId3"/>
                <a:stretch>
                  <a:fillRect l="-1364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60027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dirty="0"/>
                  <a:t> are ideal, but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</a:t>
                </a:r>
                <a:r>
                  <a:rPr lang="en-US" sz="2400" dirty="0"/>
                  <a:t> is real.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3416320"/>
              </a:xfrm>
              <a:prstGeom prst="rect">
                <a:avLst/>
              </a:prstGeom>
              <a:blipFill>
                <a:blip r:embed="rId3"/>
                <a:stretch>
                  <a:fillRect l="-1591" t="-1111" r="-227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4855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571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2021-09-20T00:16:23Z</dcterms:created>
  <dcterms:modified xsi:type="dcterms:W3CDTF">2022-09-21T17:10:47Z</dcterms:modified>
</cp:coreProperties>
</file>