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9" r:id="rId2"/>
    <p:sldId id="371" r:id="rId3"/>
    <p:sldId id="373" r:id="rId4"/>
    <p:sldId id="370" r:id="rId5"/>
    <p:sldId id="372" r:id="rId6"/>
    <p:sldId id="379" r:id="rId7"/>
    <p:sldId id="380" r:id="rId8"/>
    <p:sldId id="382" r:id="rId9"/>
    <p:sldId id="385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7"/>
    <p:restoredTop sz="95964"/>
  </p:normalViewPr>
  <p:slideViewPr>
    <p:cSldViewPr snapToGrid="0" snapToObjects="1">
      <p:cViewPr varScale="1">
        <p:scale>
          <a:sx n="74" d="100"/>
          <a:sy n="74" d="100"/>
        </p:scale>
        <p:origin x="20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1BB8-BFCD-8B40-BCA2-9D74A724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EB0E-BB2B-D24A-B7EB-37C988C0F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804DC-F053-674B-BEAA-7FC62418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2F5AC-2DD8-0D43-A964-C558F4CF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DFBC-0808-2241-BA7A-5BE7AF0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7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4E2-384B-E646-8C70-B7BF1FA9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1E5F-E0F9-834B-A461-B4D61F3B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3019-5E1D-1643-8228-FA99115F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53A5-4749-2D48-96BF-C0CDFC9B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82D1-385A-C940-9746-D422107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0FA2-7213-1243-8F91-95D90EAD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50234-DCAD-594D-8097-2427FF87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629B-7796-444A-99C1-B02E95F9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90377-0B1C-FA4B-B6B1-D4B8691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017B-8C1C-274A-8015-7249D733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D0E-3336-D446-945C-0EE675DD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145C-DA9E-9640-A4E6-A17C86FF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24F2-7670-3847-98DE-B451E5D9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8CB2-4A9A-9F40-8DC7-262AD66A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7C1A-E57C-DF45-9FF9-9FE48DBB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5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89AA-22E6-A147-8485-43B09111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A5F1-BDB5-A041-987B-43A1F175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D7EE-E2AB-A549-84B9-5F587B59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237ED-4C91-6F43-AD59-DCFEC8C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8B90-2186-FE4C-8775-3ED5707F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16BD-F0AC-5F4D-AB36-81FCEB3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6A2B-0AE5-D04A-A9E1-A343C595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B943-BA66-2C44-8645-2B976A29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7BBA2-F40D-6C41-B74B-B23BA404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B51DC-6518-914F-A3A9-CF9789CA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1AE2-4A45-0940-8761-E5CC4A30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82AC-487B-8740-A841-450411C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AD34-AE86-E444-BCB7-FAB95DC3B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01FCA-AFFC-254A-80EC-86305058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A3710-ED0D-F24D-B023-74903BAA0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CDA34-4621-084A-9DB0-18DC221EC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E2F10-5BA9-7D45-881F-4597E76B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2C9856-C7D4-2648-86D2-D50EB6C8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5B96E-F8BD-7E45-86E5-78D4B13E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D943-602B-B946-A22D-D0655CD3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A337B-ED37-9244-9875-4B1EC2F8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D922E-8ABD-E845-A9AA-8A08284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1AFA1-B38C-9E4F-BDE8-AA18B694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1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94D48-0764-5A49-A5B2-292A1019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B832F-EF8B-C940-BF94-4F02E81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E57A9-3F1B-094B-AAD1-B0A5EAB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9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58E7-EA48-9446-84ED-D773C1CA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F857-D995-A941-A7B1-07EBE3D8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83CF-7563-0F44-B108-5003606DD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59ED6-8110-8248-B129-2F122EB5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CF104-6002-9541-8EC8-333B4BE7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BB7-A917-934B-9D29-FB495969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0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B509-032B-3A4E-BCA3-3FBFF90C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AEDC3D-B72C-E64D-9B49-80277AEA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C66DD-D84C-2342-813A-A84272F1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BE1D2-27F9-D04A-AA25-28863E2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D9E1-F25E-804B-B473-A7013EA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03BF-0A0E-7B4C-B553-FD3E9032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6ACA1-F26D-C94A-9E3E-F5247C7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0ED1D-6719-3048-A18F-0F4682F47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9B18-DEF1-6944-9175-22409D0D6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350FC-BF98-A74E-AD79-FA6ECB385464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A648-8A92-F041-8E46-7478C9CDC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1AD6-E72F-B544-A2A9-C633A290C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C40D-935C-E84F-8644-65A2EBF66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9EF8C2CD-B99D-2F80-7757-91754766FCF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8B99A94-58DC-82D9-A55B-5ABEB8E20E47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F91FC76-6B50-9BB7-C6FC-24258B341473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70F6B17-3EEE-85E2-FA8C-49DF6B56A54F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39" name="Picture 2">
                    <a:extLst>
                      <a:ext uri="{FF2B5EF4-FFF2-40B4-BE49-F238E27FC236}">
                        <a16:creationId xmlns:a16="http://schemas.microsoft.com/office/drawing/2014/main" id="{8108E6C4-69FC-63FC-4B6C-AB8A761C3D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9D0A134-42F6-159D-8555-6D055C8B2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971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02DF585-0284-9C00-7EAB-88340801D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C94C4C-55CA-2874-A946-F5E34EFD6DCF}"/>
                  </a:ext>
                </a:extLst>
              </p:cNvPr>
              <p:cNvCxnSpPr/>
              <p:nvPr/>
            </p:nvCxnSpPr>
            <p:spPr>
              <a:xfrm>
                <a:off x="202971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88A5F3C-A7DB-58D0-9A15-CD5B61D71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27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FC0178E-6CFD-71F6-D780-48F32A7EEB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841" y="318783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831E08-3FEC-23B3-DB9C-86F2F4148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29468" y="3068108"/>
                <a:ext cx="6488624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    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8" y="3068108"/>
                <a:ext cx="6488624" cy="2185470"/>
              </a:xfrm>
              <a:prstGeom prst="rect">
                <a:avLst/>
              </a:prstGeom>
              <a:blipFill>
                <a:blip r:embed="rId6"/>
                <a:stretch>
                  <a:fillRect l="-1367" t="-1734" r="-2539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blipFill>
                <a:blip r:embed="rId2"/>
                <a:stretch>
                  <a:fillRect l="-52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9FEDE4DE-1422-4AA3-8F4A-C107BCE121E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1035" name="Picture 4">
                    <a:extLst>
                      <a:ext uri="{FF2B5EF4-FFF2-40B4-BE49-F238E27FC236}">
                        <a16:creationId xmlns:a16="http://schemas.microsoft.com/office/drawing/2014/main" id="{E4EF239D-E862-9A3F-9E22-E0FE6D86B4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36" name="Straight Connector 1035">
                    <a:extLst>
                      <a:ext uri="{FF2B5EF4-FFF2-40B4-BE49-F238E27FC236}">
                        <a16:creationId xmlns:a16="http://schemas.microsoft.com/office/drawing/2014/main" id="{85F1B5D2-9DCB-DB11-3F4E-46EC0CD510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611C9D-3186-2184-661B-EA45F5617478}"/>
                  </a:ext>
                </a:extLst>
              </p:cNvPr>
              <p:cNvSpPr txBox="1"/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(and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 can get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611C9D-3186-2184-661B-EA45F561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776" y="6080093"/>
                <a:ext cx="6883052" cy="631391"/>
              </a:xfrm>
              <a:prstGeom prst="rect">
                <a:avLst/>
              </a:prstGeom>
              <a:blipFill>
                <a:blip r:embed="rId9"/>
                <a:stretch>
                  <a:fillRect l="-128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23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34195" y="3066006"/>
                <a:ext cx="6488624" cy="218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𝟎𝟎𝟏𝟕𝟓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5" y="3066006"/>
                <a:ext cx="6488624" cy="2185470"/>
              </a:xfrm>
              <a:prstGeom prst="rect">
                <a:avLst/>
              </a:prstGeom>
              <a:blipFill>
                <a:blip r:embed="rId3"/>
                <a:stretch>
                  <a:fillRect l="-1563" t="-1734" r="-2344" b="-5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4BB117E-7CCE-6AD7-A3B3-B06481855A9E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C742F3-EE6F-BB82-941B-D07972C08248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90E7F16-EC99-9CF3-D7F9-10DA469247B6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348F072-AC31-2D26-C049-7C6F1AC0923C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22" name="Picture 2">
                    <a:extLst>
                      <a:ext uri="{FF2B5EF4-FFF2-40B4-BE49-F238E27FC236}">
                        <a16:creationId xmlns:a16="http://schemas.microsoft.com/office/drawing/2014/main" id="{0517E7A4-94A2-E96F-5FF3-D423BF1E04D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A1D542B-B5B5-1B01-96F0-8CE247F9F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971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8FDC5F6-EDDB-9713-CE1C-7EC6F811EA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C8FDC5F6-EDDB-9713-CE1C-7EC6F811EA1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9EBABC9-9381-0636-A629-511B96780BDD}"/>
                  </a:ext>
                </a:extLst>
              </p:cNvPr>
              <p:cNvCxnSpPr/>
              <p:nvPr/>
            </p:nvCxnSpPr>
            <p:spPr>
              <a:xfrm>
                <a:off x="202971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6F56484-C558-B3A8-ABB1-D9306CCDD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27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1D56F6B-C06E-4907-9D6C-B679C2A7A1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841" y="318783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04383-C5CC-571C-4AC4-41615D60DAF2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04383-C5CC-571C-4AC4-41615D60DA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169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/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We said before that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average kinetic energy </a:t>
                </a:r>
                <a:r>
                  <a:rPr lang="en-US" sz="2400" dirty="0">
                    <a:ea typeface="Cambria Math" panose="02040503050406030204" pitchFamily="18" charset="0"/>
                  </a:rPr>
                  <a:t>of molecules </a:t>
                </a:r>
                <a:r>
                  <a:rPr lang="en-US" sz="2400" dirty="0"/>
                  <a:t>at room temperature 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𝒌𝑱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𝒎𝒐𝒍</m:t>
                        </m:r>
                      </m:den>
                    </m:f>
                  </m:oMath>
                </a14:m>
                <a:r>
                  <a:rPr lang="en-US" sz="2400" dirty="0"/>
                  <a:t>. Since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dirty="0"/>
                  <a:t>, that means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𝑴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7C0FE-476B-86A7-421E-F83F63BC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6" y="493058"/>
                <a:ext cx="12173654" cy="1371016"/>
              </a:xfrm>
              <a:prstGeom prst="rect">
                <a:avLst/>
              </a:prstGeom>
              <a:blipFill>
                <a:blip r:embed="rId2"/>
                <a:stretch>
                  <a:fillRect l="-833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/>
              <p:nvPr/>
            </p:nvSpPr>
            <p:spPr>
              <a:xfrm>
                <a:off x="429468" y="3053480"/>
                <a:ext cx="6488624" cy="292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the probability of finding a molecule within a range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around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𝟓𝟒𝟎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said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en-US" sz="2400" dirty="0"/>
                  <a:t>, then that probability would be …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𝟎𝟎𝟏𝟕𝟓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𝟎𝟏𝟕𝟓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(Which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𝟕𝟓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D8BA17-B6DD-0EA9-DBF6-53628A65E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68" y="3053480"/>
                <a:ext cx="6488624" cy="2924134"/>
              </a:xfrm>
              <a:prstGeom prst="rect">
                <a:avLst/>
              </a:prstGeom>
              <a:blipFill>
                <a:blip r:embed="rId3"/>
                <a:stretch>
                  <a:fillRect l="-1367" t="-1299" r="-2539" b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2B496B3-D91F-0115-9E58-E0EAA7048922}"/>
              </a:ext>
            </a:extLst>
          </p:cNvPr>
          <p:cNvGrpSpPr/>
          <p:nvPr/>
        </p:nvGrpSpPr>
        <p:grpSpPr>
          <a:xfrm>
            <a:off x="6754395" y="2102554"/>
            <a:ext cx="6564859" cy="3791829"/>
            <a:chOff x="178231" y="2410253"/>
            <a:chExt cx="6564859" cy="3791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351376-CE02-4E50-416F-EBB5DBCCA42F}"/>
                </a:ext>
              </a:extLst>
            </p:cNvPr>
            <p:cNvGrpSpPr/>
            <p:nvPr/>
          </p:nvGrpSpPr>
          <p:grpSpPr>
            <a:xfrm>
              <a:off x="505624" y="2410253"/>
              <a:ext cx="6237466" cy="3791829"/>
              <a:chOff x="505624" y="2410253"/>
              <a:chExt cx="6237466" cy="379182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B0C9D38-F985-2E47-23E1-D2EE56A4D441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3789603"/>
                <a:chExt cx="6237466" cy="37918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E2F0531-7230-4B08-EBF5-A21F0B53B5F1}"/>
                    </a:ext>
                  </a:extLst>
                </p:cNvPr>
                <p:cNvGrpSpPr/>
                <p:nvPr/>
              </p:nvGrpSpPr>
              <p:grpSpPr>
                <a:xfrm>
                  <a:off x="505624" y="3789603"/>
                  <a:ext cx="5059283" cy="3791829"/>
                  <a:chOff x="684628" y="1051791"/>
                  <a:chExt cx="5059283" cy="3791829"/>
                </a:xfrm>
              </p:grpSpPr>
              <p:pic>
                <p:nvPicPr>
                  <p:cNvPr id="19" name="Picture 2">
                    <a:extLst>
                      <a:ext uri="{FF2B5EF4-FFF2-40B4-BE49-F238E27FC236}">
                        <a16:creationId xmlns:a16="http://schemas.microsoft.com/office/drawing/2014/main" id="{83350A77-C3F6-E052-A2A0-53B32B16458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84628" y="1051791"/>
                    <a:ext cx="5059283" cy="379182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690D1D9D-4082-BBF4-737D-2EBC0C3B95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9711" y="2017345"/>
                    <a:ext cx="0" cy="2279871"/>
                  </a:xfrm>
                  <a:prstGeom prst="line">
                    <a:avLst/>
                  </a:prstGeom>
                  <a:ln w="1270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76BEB06-7D4E-526E-6899-32281FB6E3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oMath>
                      </a14:m>
                      <a:r>
                        <a:rPr lang="en-US" sz="2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76BEB06-7D4E-526E-6899-32281FB6E3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8764" y="43056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BECA6B2-F726-24A1-2439-9F90F032B246}"/>
                  </a:ext>
                </a:extLst>
              </p:cNvPr>
              <p:cNvCxnSpPr/>
              <p:nvPr/>
            </p:nvCxnSpPr>
            <p:spPr>
              <a:xfrm>
                <a:off x="2029714" y="5114441"/>
                <a:ext cx="639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A329BF0-858E-E112-22EC-9F27A11E3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0272" y="5111858"/>
                <a:ext cx="5414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093A232-EEA6-F582-F36B-B349AD743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1841" y="3187838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314A05-C387-E713-5B5B-6106635A433D}"/>
                    </a:ext>
                  </a:extLst>
                </p:cNvPr>
                <p:cNvSpPr txBox="1"/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9314A05-C387-E713-5B5B-6106635A4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31" y="5194013"/>
                  <a:ext cx="615282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553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62FC37-B34D-E561-ED1D-5188C35D2A0B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E3BD0E5-91D2-DB13-533E-6A080281F54B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D9BBF56-EDEA-709E-B545-1589F389F163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2A0D1B-C414-BE16-C51A-2E5AC09A308D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25" name="Picture 4">
                    <a:extLst>
                      <a:ext uri="{FF2B5EF4-FFF2-40B4-BE49-F238E27FC236}">
                        <a16:creationId xmlns:a16="http://schemas.microsoft.com/office/drawing/2014/main" id="{942530BE-51F7-5FC2-61F0-917665D185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140F5E0-160F-025B-C2A6-BE097F6E2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F7B1C44-0B44-CF02-4E4D-7449193C67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4595F-2333-3FC8-9446-CFE35BF5C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563BAA3-1E86-537E-8A45-5C48A18C09D2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83CEB181-15F5-7104-486F-B985A4C77978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176A5D7-A58C-671E-FE3D-D0476C5EA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4CCE672E-3FA8-2D62-0EA8-AEAF5A3B48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B830EC-EA7F-7CAA-8DC4-516F94C825A9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9192970-40B5-0E9B-0C8E-A149C07516B8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BA90951-AABC-9C91-15C9-0866DD9B3B3A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4661F312-1D4A-46A2-22EB-5CF920BD82F4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5" name="Picture 2">
                      <a:extLst>
                        <a:ext uri="{FF2B5EF4-FFF2-40B4-BE49-F238E27FC236}">
                          <a16:creationId xmlns:a16="http://schemas.microsoft.com/office/drawing/2014/main" id="{766DAB9E-90E7-04AA-C884-369792170D6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8D5FE52B-71B2-9DDC-32B1-BBF41A2678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5C39557F-4F15-1BB3-F02B-3C71073CD1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FE3A95D6-C486-A1E8-8624-1D56CA46F600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B02F0D5-A9D3-5C97-E843-FB3BD109B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0225047-1513-3DC9-C7D4-C7BE442E68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BAE9D4A8-1A5F-C36E-A418-7D44A6F09C26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419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/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3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A791F08-B007-F505-4997-7120F5ED5462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89B5602-D9E4-04C0-C8A5-1E2601A010B4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6A6C17E-E037-0900-CB1F-D30C6E037EC2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B4F6BF9-6D37-1DAD-981B-138C52413128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26" name="Picture 4">
                    <a:extLst>
                      <a:ext uri="{FF2B5EF4-FFF2-40B4-BE49-F238E27FC236}">
                        <a16:creationId xmlns:a16="http://schemas.microsoft.com/office/drawing/2014/main" id="{D7EA30A9-2596-7F51-7D90-711283BDDC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C1170C4D-2F5A-E09F-5EAA-CB43831DA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11A0EF3E-B28B-0D00-AC23-EA72E37733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572B7CF-7CAD-2D03-6715-F4DD01549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DC8BC68-516E-B48A-4683-CEB6C44B1197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E854B33-CBD6-358B-C1D9-6369B9F09340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B47AD514-2D4B-CC73-F979-37B0ECC919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5031BA6A-46EE-6810-47E2-6AAB1216C9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071047-A1E0-A5FC-174F-063040A0C40C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6F4C3E4-0A49-BECA-E591-D72DF97DDC7E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1E03175-9534-687D-6190-4EBD6B3A22F5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BA5AB6FF-04A1-3620-C3E9-9C6CE95338A9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6" name="Picture 2">
                      <a:extLst>
                        <a:ext uri="{FF2B5EF4-FFF2-40B4-BE49-F238E27FC236}">
                          <a16:creationId xmlns:a16="http://schemas.microsoft.com/office/drawing/2014/main" id="{BF76C02B-FE67-7555-6D0C-8BDD1FB0A69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5C9D34D8-711F-6717-E045-C40AAD227E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2F11D137-779B-8FF2-ADB7-2060FA1D79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D7FB5180-6328-DE8B-6201-B763BB704FB9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0208251F-C5DF-3A48-6898-7E4E624DC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917D916-A43D-5F14-C2F8-E74FEA5F5E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8539DDA-06AD-D5C2-7EA3-FD729E971FD3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9831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/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F6514A-05BC-1893-38E1-ED48F3C0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150" y="1487103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3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20E737-E0B8-D159-A7F1-F36F64175072}"/>
              </a:ext>
            </a:extLst>
          </p:cNvPr>
          <p:cNvCxnSpPr/>
          <p:nvPr/>
        </p:nvCxnSpPr>
        <p:spPr>
          <a:xfrm>
            <a:off x="3670126" y="1741118"/>
            <a:ext cx="3507288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3C6544-E9C0-ADE2-C0BC-E932BBAB4711}"/>
              </a:ext>
            </a:extLst>
          </p:cNvPr>
          <p:cNvSpPr txBox="1"/>
          <p:nvPr/>
        </p:nvSpPr>
        <p:spPr>
          <a:xfrm>
            <a:off x="4233865" y="1248758"/>
            <a:ext cx="276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equal to each other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D20330-86BE-E73F-C845-37AEE62BD842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B8AE8C-8C06-45F5-01D0-E241379E5BF9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EE20E88-1E87-CEEB-FC4A-9142B9289FA0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0190C02-0407-FC82-1D27-2E37D1FE304D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28" name="Picture 4">
                    <a:extLst>
                      <a:ext uri="{FF2B5EF4-FFF2-40B4-BE49-F238E27FC236}">
                        <a16:creationId xmlns:a16="http://schemas.microsoft.com/office/drawing/2014/main" id="{7FC15972-A5D0-2534-E94A-545E155791D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F89135AB-D622-7BA1-5ACE-2B9254B5D7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C76F417-CA95-A55B-38B7-0FD56B510D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61657CD-0FDE-8651-2E52-AEB6C70589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42E4560-A6AB-1272-7472-26DE2DBB9DD5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2FDA65E-2BAE-56FB-E7A6-ADFEFED5B502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EB9BA930-817E-1D91-C1EF-0E2E5B4CD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59F2F3C-9800-8E66-AA0F-C520F95AC9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F4B7E2-B369-2100-728B-46323E22DD64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11F1812-B151-0E57-3A45-2FD2372177EB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EED2CBA-A5CC-219D-163F-343EE1535DC3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7A6C68F1-1157-86D8-841E-D8CB012E5553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8" name="Picture 2">
                      <a:extLst>
                        <a:ext uri="{FF2B5EF4-FFF2-40B4-BE49-F238E27FC236}">
                          <a16:creationId xmlns:a16="http://schemas.microsoft.com/office/drawing/2014/main" id="{1AB15822-0145-9015-DFDE-D67ECBD1CC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0C4125F1-1C60-4187-5132-04930C722D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8E08A49D-EBF9-C7A4-6DFB-D06169EBFB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9FCB226-A1FB-B5B5-6E07-D545D973F120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4648E7B1-2E5B-5CF5-D981-063337496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7EB5BB4-E18E-7E5E-5265-7ED610C8B7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155CB79-8094-903D-E3A9-C80B7652E986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5246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487104"/>
                <a:ext cx="3991173" cy="475649"/>
              </a:xfrm>
              <a:prstGeom prst="rect">
                <a:avLst/>
              </a:prstGeom>
              <a:blipFill>
                <a:blip r:embed="rId2"/>
                <a:stretch>
                  <a:fillRect l="-12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5D44199-1DED-CC32-BAD7-19DFE19903D6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8D6E1E-FD26-99D6-331A-3C9F4E08971F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B292F6F-D48C-1460-ABD4-F32AE0F035DC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C13DABF-0434-5667-35DD-000BC8B6CEDC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25" name="Picture 4">
                    <a:extLst>
                      <a:ext uri="{FF2B5EF4-FFF2-40B4-BE49-F238E27FC236}">
                        <a16:creationId xmlns:a16="http://schemas.microsoft.com/office/drawing/2014/main" id="{A0D2AF56-4DA6-F592-F82A-2BF0E84CEB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3738254F-4506-CC2B-5D82-4CC8660F59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38181658-7B01-8B51-9485-D37FAF286E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AB7C2A3-A483-C813-07C1-D797B9BB62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0F68F70-D6C4-C336-3231-F2847329C1C5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E21F606-2FB2-A299-31AC-CD14E80BB1B1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F94F71D-D697-08A0-7F04-70C63F7B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0D932648-5029-A45E-1F2C-F03046B1B8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80A6C0D-A30C-EE9E-8BBE-32248816CE33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5AA795D-A958-CDC2-78D5-13E55A50A8B3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7A1DABE-CF97-5EF7-B84F-F516CED75EC5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E45F33FB-FA16-EF8B-BA4B-FF4AEBA7A02C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5" name="Picture 2">
                      <a:extLst>
                        <a:ext uri="{FF2B5EF4-FFF2-40B4-BE49-F238E27FC236}">
                          <a16:creationId xmlns:a16="http://schemas.microsoft.com/office/drawing/2014/main" id="{1D0E7125-50D0-A7BC-63EC-3A8212D338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10D70820-E752-0815-1C24-A693E2F374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74F568D9-1351-73B3-1B2B-040EF0C823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AEF86E-E834-E877-59CD-FAA18C1FA681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019E85B-568B-2CA6-0934-C216A8DE43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7310CAE-D0E1-314D-FD5A-4606E41C1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597783E-ACA6-61DA-9979-1BF433694589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2527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25812"/>
              </a:xfrm>
              <a:prstGeom prst="rect">
                <a:avLst/>
              </a:prstGeom>
              <a:blipFill>
                <a:blip r:embed="rId2"/>
                <a:stretch>
                  <a:fillRect l="-525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6A2BBE-6167-5134-EF1A-15CD2900CF77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8ABCF4-43F6-9F74-5C71-9EE041B44E1D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1D88993-A705-9A3C-894D-BC1965C4AD09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51A3600-3016-756C-893C-3422972763B9}"/>
                    </a:ext>
                  </a:extLst>
                </p:cNvPr>
                <p:cNvGrpSpPr/>
                <p:nvPr/>
              </p:nvGrpSpPr>
              <p:grpSpPr>
                <a:xfrm>
                  <a:off x="6005226" y="3724703"/>
                  <a:ext cx="5125199" cy="3841232"/>
                  <a:chOff x="6184230" y="986891"/>
                  <a:chExt cx="5125199" cy="3841232"/>
                </a:xfrm>
              </p:grpSpPr>
              <p:pic>
                <p:nvPicPr>
                  <p:cNvPr id="25" name="Picture 4">
                    <a:extLst>
                      <a:ext uri="{FF2B5EF4-FFF2-40B4-BE49-F238E27FC236}">
                        <a16:creationId xmlns:a16="http://schemas.microsoft.com/office/drawing/2014/main" id="{B4140EAC-012F-716E-A6E4-B1D8CE33763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84230" y="986891"/>
                    <a:ext cx="5125199" cy="384123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B105889D-F851-2337-3284-DE2BF04985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74844" y="2662989"/>
                    <a:ext cx="0" cy="1616248"/>
                  </a:xfrm>
                  <a:prstGeom prst="line">
                    <a:avLst/>
                  </a:prstGeom>
                  <a:ln w="190500">
                    <a:solidFill>
                      <a:schemeClr val="accent1">
                        <a:alpha val="52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1058C67C-60BE-A6AC-10B3-F3A7703725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348F198-3483-E3A3-2F95-468DA1FD8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20B16CF-6216-3BE4-4F95-FC9264502244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445B6DE-7076-4C5C-2C45-B411CAA4C76A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663BB5D-991C-DB10-00EE-9A93203B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C679D42B-A4E4-431D-6E86-DBD61919F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9EF86E2-1702-0216-F5CC-E5CE83E6AF5A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F1CC9B0-3AB3-1A52-3C19-EF403CC68932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970A8274-53EB-7EBF-71B9-21C8A5372430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5A4059A1-E3CD-4738-56E2-C7A996630F86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5" name="Picture 2">
                      <a:extLst>
                        <a:ext uri="{FF2B5EF4-FFF2-40B4-BE49-F238E27FC236}">
                          <a16:creationId xmlns:a16="http://schemas.microsoft.com/office/drawing/2014/main" id="{72427F3E-C6F7-7C86-B974-C941CAD1BBE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F959A5DE-0094-2264-4623-AAD621283D9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A2D50EFC-8557-A708-E36F-4AFBA33B4C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EC40243-5C34-FF81-91BF-2995DC6B4E91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A429CBFA-279F-048F-9F62-DDE852130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54F8D03-7FFD-B2F1-070D-6811C1F85D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27759A6-66DD-8CC7-4463-120C03A6C0C8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055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Transforming from one probability density to another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7C0FE-476B-86A7-421E-F83F63BC8ACA}"/>
              </a:ext>
            </a:extLst>
          </p:cNvPr>
          <p:cNvSpPr txBox="1"/>
          <p:nvPr/>
        </p:nvSpPr>
        <p:spPr>
          <a:xfrm>
            <a:off x="18346" y="493058"/>
            <a:ext cx="12173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OK … what if we wanted to think about all this in terms of </a:t>
            </a:r>
            <a:r>
              <a:rPr lang="en-US" sz="2400" b="1" dirty="0">
                <a:ea typeface="Cambria Math" panose="02040503050406030204" pitchFamily="18" charset="0"/>
              </a:rPr>
              <a:t>kinetic energy</a:t>
            </a:r>
            <a:r>
              <a:rPr lang="en-US" sz="2400" dirty="0">
                <a:ea typeface="Cambria Math" panose="02040503050406030204" pitchFamily="18" charset="0"/>
              </a:rPr>
              <a:t> instead of </a:t>
            </a:r>
            <a:r>
              <a:rPr lang="en-US" sz="2400" b="1" dirty="0">
                <a:ea typeface="Cambria Math" panose="02040503050406030204" pitchFamily="18" charset="0"/>
              </a:rPr>
              <a:t>speed</a:t>
            </a:r>
            <a:r>
              <a:rPr lang="en-US" sz="2400" dirty="0">
                <a:ea typeface="Cambria Math" panose="02040503050406030204" pitchFamily="18" charset="0"/>
              </a:rPr>
              <a:t>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/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𝒅𝒗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5E7B34-DDFF-E8CA-4F20-13C1EA9C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0" y="1396792"/>
                <a:ext cx="9660343" cy="631391"/>
              </a:xfrm>
              <a:prstGeom prst="rect">
                <a:avLst/>
              </a:prstGeom>
              <a:blipFill>
                <a:blip r:embed="rId2"/>
                <a:stretch>
                  <a:fillRect l="-525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C3070626-FD99-A3A9-767E-57E80DB506D9}"/>
              </a:ext>
            </a:extLst>
          </p:cNvPr>
          <p:cNvGrpSpPr/>
          <p:nvPr/>
        </p:nvGrpSpPr>
        <p:grpSpPr>
          <a:xfrm>
            <a:off x="-438297" y="2102554"/>
            <a:ext cx="13757551" cy="3841232"/>
            <a:chOff x="-438297" y="2102554"/>
            <a:chExt cx="13757551" cy="38412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B6C144F-BD19-7D12-CFF7-024625948AA6}"/>
                </a:ext>
              </a:extLst>
            </p:cNvPr>
            <p:cNvGrpSpPr/>
            <p:nvPr/>
          </p:nvGrpSpPr>
          <p:grpSpPr>
            <a:xfrm>
              <a:off x="-438297" y="2102554"/>
              <a:ext cx="6582544" cy="3841232"/>
              <a:chOff x="4944640" y="2390904"/>
              <a:chExt cx="6582544" cy="3841232"/>
            </a:xfrm>
          </p:grpSpPr>
          <p:grpSp>
            <p:nvGrpSpPr>
              <p:cNvPr id="1026" name="Group 1025">
                <a:extLst>
                  <a:ext uri="{FF2B5EF4-FFF2-40B4-BE49-F238E27FC236}">
                    <a16:creationId xmlns:a16="http://schemas.microsoft.com/office/drawing/2014/main" id="{98C2666E-5634-25FD-F0F7-8066ABA79888}"/>
                  </a:ext>
                </a:extLst>
              </p:cNvPr>
              <p:cNvGrpSpPr/>
              <p:nvPr/>
            </p:nvGrpSpPr>
            <p:grpSpPr>
              <a:xfrm>
                <a:off x="6094435" y="2390904"/>
                <a:ext cx="5432749" cy="3841232"/>
                <a:chOff x="6005226" y="3724703"/>
                <a:chExt cx="5432749" cy="3841232"/>
              </a:xfrm>
            </p:grpSpPr>
            <p:pic>
              <p:nvPicPr>
                <p:cNvPr id="1035" name="Picture 4">
                  <a:extLst>
                    <a:ext uri="{FF2B5EF4-FFF2-40B4-BE49-F238E27FC236}">
                      <a16:creationId xmlns:a16="http://schemas.microsoft.com/office/drawing/2014/main" id="{E4EF239D-E862-9A3F-9E22-E0FE6D86B4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05226" y="3724703"/>
                  <a:ext cx="5125199" cy="38412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034" name="TextBox 1033">
                      <a:extLst>
                        <a:ext uri="{FF2B5EF4-FFF2-40B4-BE49-F238E27FC236}">
                          <a16:creationId xmlns:a16="http://schemas.microsoft.com/office/drawing/2014/main" id="{5217FD9E-2DC3-A50F-3320-4CCBB0E02C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03649" y="5088208"/>
                      <a:ext cx="3934326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13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22A330ED-C231-27EB-D733-D24853976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6977" y="3858090"/>
                <a:ext cx="217732" cy="2214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C11C2417-F07B-EECF-B081-64F8D54BA183}"/>
                  </a:ext>
                </a:extLst>
              </p:cNvPr>
              <p:cNvGrpSpPr/>
              <p:nvPr/>
            </p:nvGrpSpPr>
            <p:grpSpPr>
              <a:xfrm>
                <a:off x="4944640" y="5173477"/>
                <a:ext cx="6152826" cy="543820"/>
                <a:chOff x="330631" y="5264258"/>
                <a:chExt cx="6152826" cy="543820"/>
              </a:xfrm>
            </p:grpSpPr>
            <p:cxnSp>
              <p:nvCxnSpPr>
                <p:cNvPr id="1030" name="Straight Arrow Connector 1029">
                  <a:extLst>
                    <a:ext uri="{FF2B5EF4-FFF2-40B4-BE49-F238E27FC236}">
                      <a16:creationId xmlns:a16="http://schemas.microsoft.com/office/drawing/2014/main" id="{9FF581E3-53C0-80A1-7FC9-7EA59097D80C}"/>
                    </a:ext>
                  </a:extLst>
                </p:cNvPr>
                <p:cNvCxnSpPr/>
                <p:nvPr/>
              </p:nvCxnSpPr>
              <p:spPr>
                <a:xfrm>
                  <a:off x="2182114" y="52668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1" name="Straight Arrow Connector 1030">
                  <a:extLst>
                    <a:ext uri="{FF2B5EF4-FFF2-40B4-BE49-F238E27FC236}">
                      <a16:creationId xmlns:a16="http://schemas.microsoft.com/office/drawing/2014/main" id="{CD0D9ABA-2567-7270-A6AE-32E4A96F5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22672" y="52642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32" name="TextBox 1031">
                      <a:extLst>
                        <a:ext uri="{FF2B5EF4-FFF2-40B4-BE49-F238E27FC236}">
                          <a16:creationId xmlns:a16="http://schemas.microsoft.com/office/drawing/2014/main" id="{4CEE159D-E548-82DE-1956-2E332A4825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31" y="5346413"/>
                      <a:ext cx="615282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2578F65-CFC2-86A2-D520-3856464E999B}"/>
                </a:ext>
              </a:extLst>
            </p:cNvPr>
            <p:cNvGrpSpPr/>
            <p:nvPr/>
          </p:nvGrpSpPr>
          <p:grpSpPr>
            <a:xfrm>
              <a:off x="6754395" y="2102554"/>
              <a:ext cx="6564859" cy="3791829"/>
              <a:chOff x="178231" y="2410253"/>
              <a:chExt cx="6564859" cy="37918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0D29FDA-07DF-415B-87E6-8155CF87E54A}"/>
                  </a:ext>
                </a:extLst>
              </p:cNvPr>
              <p:cNvGrpSpPr/>
              <p:nvPr/>
            </p:nvGrpSpPr>
            <p:grpSpPr>
              <a:xfrm>
                <a:off x="505624" y="2410253"/>
                <a:ext cx="6237466" cy="3791829"/>
                <a:chOff x="505624" y="2410253"/>
                <a:chExt cx="6237466" cy="3791829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303D3CBD-4524-6178-AE00-431A740443E6}"/>
                    </a:ext>
                  </a:extLst>
                </p:cNvPr>
                <p:cNvGrpSpPr/>
                <p:nvPr/>
              </p:nvGrpSpPr>
              <p:grpSpPr>
                <a:xfrm>
                  <a:off x="505624" y="2410253"/>
                  <a:ext cx="6237466" cy="3791829"/>
                  <a:chOff x="505624" y="3789603"/>
                  <a:chExt cx="6237466" cy="379182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914A3F21-BA54-94F3-478A-DCCFA03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505624" y="3789603"/>
                    <a:ext cx="5059283" cy="3791829"/>
                    <a:chOff x="684628" y="1051791"/>
                    <a:chExt cx="5059283" cy="3791829"/>
                  </a:xfrm>
                </p:grpSpPr>
                <p:pic>
                  <p:nvPicPr>
                    <p:cNvPr id="1024" name="Picture 2">
                      <a:extLst>
                        <a:ext uri="{FF2B5EF4-FFF2-40B4-BE49-F238E27FC236}">
                          <a16:creationId xmlns:a16="http://schemas.microsoft.com/office/drawing/2014/main" id="{21784CA6-77F5-B8C0-620F-0962EBD69F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84628" y="1051791"/>
                      <a:ext cx="5059283" cy="379182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088175F6-37D4-D0C7-A33D-149A514813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9711" y="2017345"/>
                      <a:ext cx="0" cy="2279871"/>
                    </a:xfrm>
                    <a:prstGeom prst="line">
                      <a:avLst/>
                    </a:prstGeom>
                    <a:ln w="127000">
                      <a:solidFill>
                        <a:schemeClr val="accent1">
                          <a:alpha val="52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DF3CCA5F-B052-62B2-72F6-EBA31D2FDB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8764" y="4305608"/>
                        <a:ext cx="3934326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613"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EC806998-B3EB-08E6-19F6-890DD1680F2F}"/>
                    </a:ext>
                  </a:extLst>
                </p:cNvPr>
                <p:cNvCxnSpPr/>
                <p:nvPr/>
              </p:nvCxnSpPr>
              <p:spPr>
                <a:xfrm>
                  <a:off x="2029714" y="5114441"/>
                  <a:ext cx="63900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7CD491A-98C5-E604-EBC2-05600B6B0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70272" y="5111858"/>
                  <a:ext cx="541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EDAEB3C-11EE-DD9F-B128-B0693520EE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1841" y="3187838"/>
                  <a:ext cx="217732" cy="2214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E41A1F6-EA66-4F53-C2E4-6D31DFAA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31" y="5194013"/>
                    <a:ext cx="615282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CDCC8C-2FBD-3CB5-6983-F798188E239E}"/>
              </a:ext>
            </a:extLst>
          </p:cNvPr>
          <p:cNvCxnSpPr>
            <a:cxnSpLocks/>
          </p:cNvCxnSpPr>
          <p:nvPr/>
        </p:nvCxnSpPr>
        <p:spPr>
          <a:xfrm>
            <a:off x="2102112" y="3778652"/>
            <a:ext cx="0" cy="1616248"/>
          </a:xfrm>
          <a:prstGeom prst="line">
            <a:avLst/>
          </a:prstGeom>
          <a:ln w="190500">
            <a:solidFill>
              <a:schemeClr val="accent1">
                <a:alpha val="5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585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52</cp:revision>
  <dcterms:created xsi:type="dcterms:W3CDTF">2021-09-20T01:15:13Z</dcterms:created>
  <dcterms:modified xsi:type="dcterms:W3CDTF">2022-09-23T00:34:58Z</dcterms:modified>
</cp:coreProperties>
</file>