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43" r:id="rId2"/>
    <p:sldId id="348" r:id="rId3"/>
    <p:sldId id="363" r:id="rId4"/>
    <p:sldId id="350" r:id="rId5"/>
    <p:sldId id="336" r:id="rId6"/>
    <p:sldId id="339" r:id="rId7"/>
    <p:sldId id="355" r:id="rId8"/>
    <p:sldId id="356" r:id="rId9"/>
    <p:sldId id="338" r:id="rId10"/>
    <p:sldId id="362" r:id="rId11"/>
    <p:sldId id="358" r:id="rId12"/>
    <p:sldId id="359" r:id="rId13"/>
    <p:sldId id="279" r:id="rId14"/>
    <p:sldId id="345" r:id="rId15"/>
    <p:sldId id="368" r:id="rId16"/>
    <p:sldId id="386" r:id="rId17"/>
    <p:sldId id="366" r:id="rId18"/>
    <p:sldId id="3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75"/>
    <p:restoredTop sz="95964"/>
  </p:normalViewPr>
  <p:slideViewPr>
    <p:cSldViewPr snapToGrid="0" snapToObjects="1">
      <p:cViewPr varScale="1">
        <p:scale>
          <a:sx n="105" d="100"/>
          <a:sy n="105" d="100"/>
        </p:scale>
        <p:origin x="2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7335-C2DF-254B-B4F9-D9053CDF7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52E93-9505-B04A-84EB-C5CEE39C3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5E6C5-3ACC-5940-94AD-304EB46A6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E43C-D11C-C140-AE94-8DE784BCADA2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0115C-9ECF-BF44-9517-6D5BB66F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06120-F476-EE4C-A4FF-72DC5FC7E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B501-0E1D-4148-A589-BE74C9D9A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35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611C-A5DF-684F-9F5B-1CFAD272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DE04E-45A0-3849-BE1A-0F1B5C8F0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0B3C9-2B9C-CC43-A9BF-72E30665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E43C-D11C-C140-AE94-8DE784BCADA2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14B1D-6E8C-8C4B-A922-69FA2403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02288-920D-8A44-9265-D980DF5E9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B501-0E1D-4148-A589-BE74C9D9A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6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C144C1-198E-EB4E-9B83-5FBAB0B2C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64453-EB24-6648-98C4-F99E960E9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6F22D-6D54-EA41-907D-D0F3A5CDC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E43C-D11C-C140-AE94-8DE784BCADA2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6274F-F43D-4642-A70F-C7F4B690C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9411B-EFFA-1349-B38F-339063517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B501-0E1D-4148-A589-BE74C9D9A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6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1E1B8-6447-3E4C-A4C7-D62F2A504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E0F76-C46B-4E45-A169-35C2F0547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C9E81-0B37-414C-92BF-8B5793AF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E43C-D11C-C140-AE94-8DE784BCADA2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56AB9-DBE5-8C4C-AE81-3167F4B1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FD0E-6ADB-694F-9299-693ABAE9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B501-0E1D-4148-A589-BE74C9D9A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362-95E7-F84E-A04A-0CD954C4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970DC-26D0-1349-BA81-4188E5EC1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C04AC-2113-864D-B5C7-932C0474D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E43C-D11C-C140-AE94-8DE784BCADA2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8F7F2-B139-A346-B85D-7C454940F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F27B8-68FD-0640-B0A8-0EE27636E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B501-0E1D-4148-A589-BE74C9D9A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0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79077-A29F-464A-B10C-A4A868BB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09841-EB5D-834F-9119-B3B7B7C9E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25154-926F-5E49-AA06-57C245E4C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1FA0B-B0D4-404A-93D8-DC3F039A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E43C-D11C-C140-AE94-8DE784BCADA2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3A419-6EFE-DC43-A8AB-703A4BD5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D629D-FF49-B142-BB2E-2F301E10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B501-0E1D-4148-A589-BE74C9D9A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8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4D691-5DFC-9449-8CAF-4D85362A2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AC3D1-3AE6-4A40-98B5-6410F214C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D9CC6-44FB-A240-97BB-781085648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659A8-B054-5845-A815-F31A17FFD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61237C-C5EA-D84A-A6AF-2ED154D60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582782-24B2-B648-AF83-8F636E94B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E43C-D11C-C140-AE94-8DE784BCADA2}" type="datetimeFigureOut">
              <a:rPr lang="en-US" smtClean="0"/>
              <a:t>9/23/22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A8732-8935-BB40-87B9-7A67F4C86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87039E-0D69-FD4F-969A-0A17D5D19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B501-0E1D-4148-A589-BE74C9D9A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9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0857-3A0F-884F-8892-75ECE14B5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D6B9B-35A7-6048-A66E-1B51EED2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E43C-D11C-C140-AE94-8DE784BCADA2}" type="datetimeFigureOut">
              <a:rPr lang="en-US" smtClean="0"/>
              <a:t>9/23/22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0729F-DC9E-D641-9A56-3C775D4B7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CA027-DAC5-EB47-9F39-8AC23C792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B501-0E1D-4148-A589-BE74C9D9A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9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DCCE58-64DD-C54D-9062-E86B85B52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E43C-D11C-C140-AE94-8DE784BCADA2}" type="datetimeFigureOut">
              <a:rPr lang="en-US" smtClean="0"/>
              <a:t>9/23/22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A6849F-4D27-F047-8C90-28270965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DF66C-1DF3-1D49-B0CF-0C468DD93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B501-0E1D-4148-A589-BE74C9D9A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6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EFBE-8481-CF4C-8CA6-3FB2AA098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1F8E3-CED8-3040-B0C1-6EEAFA58E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A48C7-8F2A-6644-B890-2223062FF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6B821-C11F-1343-B98B-42F1640E2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E43C-D11C-C140-AE94-8DE784BCADA2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1FF95-B823-8641-85BD-4E941EC11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29DDE-4C7E-514C-9B14-AC93AFDC8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B501-0E1D-4148-A589-BE74C9D9A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8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17D4-3DC5-2647-BEF9-AB6680E4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6DBB18-3799-3844-AE1D-8CCB273C4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49C8E-C566-8846-99E0-B05B9776D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811D8-56B5-384B-852F-B735D2A4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E43C-D11C-C140-AE94-8DE784BCADA2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0D007-AD93-204E-8E03-8356C053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FB8D6-7078-E74C-942B-AA565FE9F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B501-0E1D-4148-A589-BE74C9D9A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335C83-3621-4E4B-9C4A-F7DD2616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077E5-9E72-7343-B6AC-250CA778A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846D1-73FF-8048-8E75-D5D4C7B1E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8E43C-D11C-C140-AE94-8DE784BCADA2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2BF10-D118-BD44-8E18-A358FC752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77870-1298-1F43-9262-25C2CF3C2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2B501-0E1D-4148-A589-BE74C9D9A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7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31.png"/><Relationship Id="rId9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22.png"/><Relationship Id="rId7" Type="http://schemas.openxmlformats.org/officeDocument/2006/relationships/image" Target="../media/image20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70.png"/><Relationship Id="rId4" Type="http://schemas.openxmlformats.org/officeDocument/2006/relationships/image" Target="../media/image120.png"/><Relationship Id="rId9" Type="http://schemas.openxmlformats.org/officeDocument/2006/relationships/image" Target="../media/image2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240985-E633-3C40-AC86-4D9A3B1FD2D2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U(T,V)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DE28DB-04AF-004E-A296-04E96CB22B0C}"/>
              </a:ext>
            </a:extLst>
          </p:cNvPr>
          <p:cNvSpPr txBox="1"/>
          <p:nvPr/>
        </p:nvSpPr>
        <p:spPr>
          <a:xfrm>
            <a:off x="525779" y="720090"/>
            <a:ext cx="11372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Ideal gas molecules don’t see each other</a:t>
            </a:r>
            <a:r>
              <a:rPr lang="en-US" sz="2400" dirty="0"/>
              <a:t>. That means there can’t be any volume dependence of the internal energy on volume. In contrast, real gases have intermolecular interactions (esp. at low volume).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0A89F3-ACB2-1D4C-B0AD-01BE34140892}"/>
                  </a:ext>
                </a:extLst>
              </p:cNvPr>
              <p:cNvSpPr txBox="1"/>
              <p:nvPr/>
            </p:nvSpPr>
            <p:spPr>
              <a:xfrm>
                <a:off x="525779" y="2851761"/>
                <a:ext cx="11527183" cy="98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400" b="1" dirty="0"/>
                  <a:t>Translational </a:t>
                </a:r>
                <a:r>
                  <a:rPr lang="en-US" sz="2400" dirty="0"/>
                  <a:t>and</a:t>
                </a:r>
                <a:r>
                  <a:rPr lang="en-US" sz="2400" b="1" dirty="0"/>
                  <a:t> rotational </a:t>
                </a:r>
                <a:r>
                  <a:rPr lang="en-US" sz="2400" dirty="0"/>
                  <a:t>parts of the internal energy are </a:t>
                </a:r>
                <a:r>
                  <a:rPr lang="en-US" sz="2400" b="1" dirty="0"/>
                  <a:t>linear</a:t>
                </a:r>
                <a:r>
                  <a:rPr lang="en-US" sz="2400" dirty="0"/>
                  <a:t> </a:t>
                </a:r>
                <a:r>
                  <a:rPr lang="en-US" sz="2400" b="1" dirty="0"/>
                  <a:t>functions of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(like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𝑅𝑇</m:t>
                    </m:r>
                  </m:oMath>
                </a14:m>
                <a:r>
                  <a:rPr lang="en-US" sz="2400" dirty="0"/>
                  <a:t>), but </a:t>
                </a:r>
                <a:r>
                  <a:rPr lang="en-US" sz="2400" b="1" dirty="0"/>
                  <a:t>vibrational contributions</a:t>
                </a:r>
                <a:r>
                  <a:rPr lang="en-US" sz="2400" dirty="0"/>
                  <a:t> tend to be </a:t>
                </a:r>
                <a:r>
                  <a:rPr lang="en-US" sz="2400" b="1" dirty="0"/>
                  <a:t>nonlinear</a:t>
                </a:r>
                <a:r>
                  <a:rPr lang="en-US" sz="2400" dirty="0"/>
                  <a:t> </a:t>
                </a:r>
                <a:r>
                  <a:rPr lang="en-US" sz="2400" b="1" dirty="0"/>
                  <a:t>functions of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(i.e., curved).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0A89F3-ACB2-1D4C-B0AD-01BE34140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" y="2851761"/>
                <a:ext cx="11527183" cy="983987"/>
              </a:xfrm>
              <a:prstGeom prst="rect">
                <a:avLst/>
              </a:prstGeom>
              <a:blipFill>
                <a:blip r:embed="rId2"/>
                <a:stretch>
                  <a:fillRect l="-771" t="-5128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26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A800C8C1-FEAF-6D45-8CA6-395E083A4AD7}"/>
              </a:ext>
            </a:extLst>
          </p:cNvPr>
          <p:cNvGrpSpPr/>
          <p:nvPr/>
        </p:nvGrpSpPr>
        <p:grpSpPr>
          <a:xfrm>
            <a:off x="2908238" y="237422"/>
            <a:ext cx="5180874" cy="3647345"/>
            <a:chOff x="2908238" y="237422"/>
            <a:chExt cx="5180874" cy="3647345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6C12CFC-173E-0F4C-862C-24F1B27FA432}"/>
                </a:ext>
              </a:extLst>
            </p:cNvPr>
            <p:cNvGrpSpPr/>
            <p:nvPr/>
          </p:nvGrpSpPr>
          <p:grpSpPr>
            <a:xfrm>
              <a:off x="2908238" y="237422"/>
              <a:ext cx="5180874" cy="3647345"/>
              <a:chOff x="-302351" y="1041646"/>
              <a:chExt cx="7095699" cy="4598606"/>
            </a:xfrm>
          </p:grpSpPr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94B6FF3F-9ED0-F443-BE39-743498D624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302351" y="1041646"/>
                <a:ext cx="7095699" cy="459860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C3206C40-A337-BA43-99F3-3B6B4D66752E}"/>
                      </a:ext>
                    </a:extLst>
                  </p:cNvPr>
                  <p:cNvSpPr/>
                  <p:nvPr/>
                </p:nvSpPr>
                <p:spPr>
                  <a:xfrm>
                    <a:off x="4453236" y="1711487"/>
                    <a:ext cx="60471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C3206C40-A337-BA43-99F3-3B6B4D66752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3236" y="1711487"/>
                    <a:ext cx="604717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83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9B397B7D-7EAA-6244-9222-8BAF5BFB372C}"/>
                      </a:ext>
                    </a:extLst>
                  </p:cNvPr>
                  <p:cNvSpPr/>
                  <p:nvPr/>
                </p:nvSpPr>
                <p:spPr>
                  <a:xfrm>
                    <a:off x="1824690" y="2267992"/>
                    <a:ext cx="585353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9B397B7D-7EAA-6244-9222-8BAF5BFB372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4690" y="2267992"/>
                    <a:ext cx="585353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41" r="-11765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2B7922E-8165-A84A-8799-BEBEC99C5A33}"/>
                </a:ext>
              </a:extLst>
            </p:cNvPr>
            <p:cNvCxnSpPr>
              <a:cxnSpLocks/>
            </p:cNvCxnSpPr>
            <p:nvPr/>
          </p:nvCxnSpPr>
          <p:spPr>
            <a:xfrm>
              <a:off x="3969756" y="2704968"/>
              <a:ext cx="1695563" cy="664190"/>
            </a:xfrm>
            <a:prstGeom prst="line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the behavior of U in the volume direction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13D6B4-0383-DE45-8945-89D9D224B4B5}"/>
              </a:ext>
            </a:extLst>
          </p:cNvPr>
          <p:cNvSpPr txBox="1"/>
          <p:nvPr/>
        </p:nvSpPr>
        <p:spPr>
          <a:xfrm>
            <a:off x="8176829" y="1393171"/>
            <a:ext cx="3325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Why does U </a:t>
            </a:r>
            <a:r>
              <a:rPr lang="en-US" sz="2400" i="1" dirty="0"/>
              <a:t>dip down </a:t>
            </a:r>
            <a:r>
              <a:rPr lang="en-US" sz="2400" dirty="0"/>
              <a:t>at small volumes?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DA4D14-C55A-B840-9FB7-EF4365C974FE}"/>
              </a:ext>
            </a:extLst>
          </p:cNvPr>
          <p:cNvCxnSpPr>
            <a:cxnSpLocks/>
          </p:cNvCxnSpPr>
          <p:nvPr/>
        </p:nvCxnSpPr>
        <p:spPr>
          <a:xfrm flipH="1">
            <a:off x="7396045" y="1755473"/>
            <a:ext cx="69306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9187E2C-A0EB-5F4B-BDFA-FD79559F1CD2}"/>
              </a:ext>
            </a:extLst>
          </p:cNvPr>
          <p:cNvGrpSpPr/>
          <p:nvPr/>
        </p:nvGrpSpPr>
        <p:grpSpPr>
          <a:xfrm>
            <a:off x="6509396" y="3985389"/>
            <a:ext cx="5676132" cy="1570723"/>
            <a:chOff x="6509396" y="3985389"/>
            <a:chExt cx="5676132" cy="1570723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0C61F45-864C-4347-A423-7A43697DCFC7}"/>
                </a:ext>
              </a:extLst>
            </p:cNvPr>
            <p:cNvCxnSpPr>
              <a:cxnSpLocks/>
            </p:cNvCxnSpPr>
            <p:nvPr/>
          </p:nvCxnSpPr>
          <p:spPr>
            <a:xfrm>
              <a:off x="7321019" y="3985389"/>
              <a:ext cx="1695563" cy="664190"/>
            </a:xfrm>
            <a:prstGeom prst="line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127D26E-3D9C-D54B-BF9B-D0144A2C3371}"/>
                </a:ext>
              </a:extLst>
            </p:cNvPr>
            <p:cNvSpPr txBox="1"/>
            <p:nvPr/>
          </p:nvSpPr>
          <p:spPr>
            <a:xfrm>
              <a:off x="6509396" y="4725115"/>
              <a:ext cx="56761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Yellow arrow corresponds to </a:t>
              </a:r>
              <a:r>
                <a:rPr lang="en-US" sz="2400" b="1" dirty="0"/>
                <a:t>confining</a:t>
              </a:r>
              <a:r>
                <a:rPr lang="en-US" sz="2400" dirty="0"/>
                <a:t> gas </a:t>
              </a:r>
              <a:r>
                <a:rPr lang="en-US" sz="2400" b="1" dirty="0"/>
                <a:t>to smaller volumes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7060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CDDB577-A22F-0841-B2BE-36A3B9CC72F5}"/>
              </a:ext>
            </a:extLst>
          </p:cNvPr>
          <p:cNvGrpSpPr/>
          <p:nvPr/>
        </p:nvGrpSpPr>
        <p:grpSpPr>
          <a:xfrm>
            <a:off x="2908238" y="237422"/>
            <a:ext cx="5180874" cy="3647345"/>
            <a:chOff x="2908238" y="237422"/>
            <a:chExt cx="5180874" cy="364734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7AC8439-AA45-C94E-A6B2-3B742F46C28E}"/>
                </a:ext>
              </a:extLst>
            </p:cNvPr>
            <p:cNvGrpSpPr/>
            <p:nvPr/>
          </p:nvGrpSpPr>
          <p:grpSpPr>
            <a:xfrm>
              <a:off x="2908238" y="237422"/>
              <a:ext cx="5180874" cy="3647345"/>
              <a:chOff x="-302351" y="1041646"/>
              <a:chExt cx="7095699" cy="4598606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A6E070DC-2ED9-3140-BFA0-DDE2FFAFA4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302351" y="1041646"/>
                <a:ext cx="7095699" cy="459860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72903F81-848A-2B46-991A-A3BB42E86264}"/>
                      </a:ext>
                    </a:extLst>
                  </p:cNvPr>
                  <p:cNvSpPr/>
                  <p:nvPr/>
                </p:nvSpPr>
                <p:spPr>
                  <a:xfrm>
                    <a:off x="4453236" y="1711487"/>
                    <a:ext cx="60471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9DD970CD-D849-2743-989C-D29921946A5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3236" y="1711487"/>
                    <a:ext cx="604717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F2F097B5-B56D-7844-A711-9B707C613E62}"/>
                      </a:ext>
                    </a:extLst>
                  </p:cNvPr>
                  <p:cNvSpPr/>
                  <p:nvPr/>
                </p:nvSpPr>
                <p:spPr>
                  <a:xfrm>
                    <a:off x="1824690" y="2267992"/>
                    <a:ext cx="585353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F2F097B5-B56D-7844-A711-9B707C613E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4690" y="2267992"/>
                    <a:ext cx="585353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41" r="-11765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EACA5CF-55A1-B94B-A659-08B658FA4966}"/>
                </a:ext>
              </a:extLst>
            </p:cNvPr>
            <p:cNvCxnSpPr>
              <a:cxnSpLocks/>
            </p:cNvCxnSpPr>
            <p:nvPr/>
          </p:nvCxnSpPr>
          <p:spPr>
            <a:xfrm>
              <a:off x="3969756" y="2704968"/>
              <a:ext cx="1695563" cy="664190"/>
            </a:xfrm>
            <a:prstGeom prst="line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the behavior of U in the volume direction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13D6B4-0383-DE45-8945-89D9D224B4B5}"/>
              </a:ext>
            </a:extLst>
          </p:cNvPr>
          <p:cNvSpPr txBox="1"/>
          <p:nvPr/>
        </p:nvSpPr>
        <p:spPr>
          <a:xfrm>
            <a:off x="8176829" y="1393171"/>
            <a:ext cx="3325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Why does U </a:t>
            </a:r>
            <a:r>
              <a:rPr lang="en-US" sz="2400" i="1" dirty="0"/>
              <a:t>dip down </a:t>
            </a:r>
            <a:r>
              <a:rPr lang="en-US" sz="2400" dirty="0"/>
              <a:t>at small volumes?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DA4D14-C55A-B840-9FB7-EF4365C974FE}"/>
              </a:ext>
            </a:extLst>
          </p:cNvPr>
          <p:cNvCxnSpPr>
            <a:cxnSpLocks/>
          </p:cNvCxnSpPr>
          <p:nvPr/>
        </p:nvCxnSpPr>
        <p:spPr>
          <a:xfrm flipH="1">
            <a:off x="7396045" y="1755473"/>
            <a:ext cx="69306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00DFA7D-3882-954A-8A57-A79A0CD397D6}"/>
              </a:ext>
            </a:extLst>
          </p:cNvPr>
          <p:cNvGrpSpPr/>
          <p:nvPr/>
        </p:nvGrpSpPr>
        <p:grpSpPr>
          <a:xfrm>
            <a:off x="6520970" y="3640751"/>
            <a:ext cx="5676132" cy="2196161"/>
            <a:chOff x="6520970" y="3640751"/>
            <a:chExt cx="5676132" cy="2196161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551CDB7-422D-9542-AC84-396D78E10DFD}"/>
                </a:ext>
              </a:extLst>
            </p:cNvPr>
            <p:cNvCxnSpPr>
              <a:cxnSpLocks/>
            </p:cNvCxnSpPr>
            <p:nvPr/>
          </p:nvCxnSpPr>
          <p:spPr>
            <a:xfrm>
              <a:off x="6894796" y="3640751"/>
              <a:ext cx="1695563" cy="664190"/>
            </a:xfrm>
            <a:prstGeom prst="line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C54A12E-F66A-F446-8A27-695F016B55F0}"/>
                </a:ext>
              </a:extLst>
            </p:cNvPr>
            <p:cNvSpPr txBox="1"/>
            <p:nvPr/>
          </p:nvSpPr>
          <p:spPr>
            <a:xfrm>
              <a:off x="6520970" y="4267252"/>
              <a:ext cx="567613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Intermolecular distances (d) are getting </a:t>
              </a:r>
              <a:r>
                <a:rPr lang="en-US" sz="2400" b="1" dirty="0"/>
                <a:t>smaller. </a:t>
              </a:r>
              <a:r>
                <a:rPr lang="en-US" sz="2400" dirty="0"/>
                <a:t>So</a:t>
              </a:r>
              <a:r>
                <a:rPr lang="en-US" sz="2400" b="1" dirty="0"/>
                <a:t> </a:t>
              </a:r>
              <a:r>
                <a:rPr lang="en-US" sz="2400" dirty="0"/>
                <a:t>lots of interactions are in the </a:t>
              </a:r>
              <a:r>
                <a:rPr lang="en-US" sz="2400" b="1" dirty="0"/>
                <a:t>region of negative intermolecular potential energy</a:t>
              </a:r>
              <a:r>
                <a:rPr lang="en-US" sz="2400" dirty="0"/>
                <a:t>. 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0A79EA1-2F9B-EB4B-91E9-A2C9571A6B96}"/>
              </a:ext>
            </a:extLst>
          </p:cNvPr>
          <p:cNvGrpSpPr/>
          <p:nvPr/>
        </p:nvGrpSpPr>
        <p:grpSpPr>
          <a:xfrm>
            <a:off x="222957" y="2765900"/>
            <a:ext cx="6567168" cy="3966205"/>
            <a:chOff x="254858" y="2525410"/>
            <a:chExt cx="6567168" cy="396620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CB26203-8192-4648-B616-184E364ABC7A}"/>
                </a:ext>
              </a:extLst>
            </p:cNvPr>
            <p:cNvGrpSpPr/>
            <p:nvPr/>
          </p:nvGrpSpPr>
          <p:grpSpPr>
            <a:xfrm>
              <a:off x="254858" y="2525410"/>
              <a:ext cx="6567168" cy="3966205"/>
              <a:chOff x="879891" y="811602"/>
              <a:chExt cx="6567168" cy="3966205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81A265F-A940-A142-AFA4-C6E520A9FD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32146" y="2737315"/>
                <a:ext cx="989088" cy="756178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0BFAC79-3B91-E840-A8F1-BAB5CB3A48FF}"/>
                  </a:ext>
                </a:extLst>
              </p:cNvPr>
              <p:cNvSpPr txBox="1"/>
              <p:nvPr/>
            </p:nvSpPr>
            <p:spPr>
              <a:xfrm>
                <a:off x="1354688" y="1321002"/>
                <a:ext cx="2646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Potential Energy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637AC6E-44F2-594E-BC60-E8232E739427}"/>
                  </a:ext>
                </a:extLst>
              </p:cNvPr>
              <p:cNvSpPr txBox="1"/>
              <p:nvPr/>
            </p:nvSpPr>
            <p:spPr>
              <a:xfrm>
                <a:off x="5114148" y="2275650"/>
                <a:ext cx="744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Real</a:t>
                </a: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D6222428-2118-5545-B988-44D8DA1D0D07}"/>
                  </a:ext>
                </a:extLst>
              </p:cNvPr>
              <p:cNvGrpSpPr/>
              <p:nvPr/>
            </p:nvGrpSpPr>
            <p:grpSpPr>
              <a:xfrm>
                <a:off x="879891" y="811602"/>
                <a:ext cx="6567168" cy="3966205"/>
                <a:chOff x="879891" y="811602"/>
                <a:chExt cx="6567168" cy="3966205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F42379F-30EB-1144-A893-E204110B3FCC}"/>
                    </a:ext>
                  </a:extLst>
                </p:cNvPr>
                <p:cNvSpPr txBox="1"/>
                <p:nvPr/>
              </p:nvSpPr>
              <p:spPr>
                <a:xfrm>
                  <a:off x="5428242" y="3911190"/>
                  <a:ext cx="1143171" cy="3627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d</a:t>
                  </a:r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738AB009-8172-0C48-891B-605154184738}"/>
                    </a:ext>
                  </a:extLst>
                </p:cNvPr>
                <p:cNvGrpSpPr/>
                <p:nvPr/>
              </p:nvGrpSpPr>
              <p:grpSpPr>
                <a:xfrm>
                  <a:off x="879891" y="811602"/>
                  <a:ext cx="6567168" cy="3966205"/>
                  <a:chOff x="879891" y="811602"/>
                  <a:chExt cx="6567168" cy="3966205"/>
                </a:xfrm>
              </p:grpSpPr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5F1506B6-EDDD-4F49-9518-F7C010EEE87F}"/>
                      </a:ext>
                    </a:extLst>
                  </p:cNvPr>
                  <p:cNvGrpSpPr/>
                  <p:nvPr/>
                </p:nvGrpSpPr>
                <p:grpSpPr>
                  <a:xfrm>
                    <a:off x="1770927" y="3994133"/>
                    <a:ext cx="5676132" cy="783674"/>
                    <a:chOff x="6961854" y="5879512"/>
                    <a:chExt cx="5676132" cy="783674"/>
                  </a:xfrm>
                </p:grpSpPr>
                <p:sp>
                  <p:nvSpPr>
                    <p:cNvPr id="47" name="Right Brace 46">
                      <a:extLst>
                        <a:ext uri="{FF2B5EF4-FFF2-40B4-BE49-F238E27FC236}">
                          <a16:creationId xmlns:a16="http://schemas.microsoft.com/office/drawing/2014/main" id="{45A56D2E-572F-094C-8CE5-F97593B0822C}"/>
                        </a:ext>
                      </a:extLst>
                    </p:cNvPr>
                    <p:cNvSpPr/>
                    <p:nvPr/>
                  </p:nvSpPr>
                  <p:spPr>
                    <a:xfrm rot="16200000" flipH="1">
                      <a:off x="8877304" y="5297973"/>
                      <a:ext cx="266538" cy="1429615"/>
                    </a:xfrm>
                    <a:prstGeom prst="rightBrace">
                      <a:avLst/>
                    </a:prstGeom>
                    <a:ln w="381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A80F863C-BBCF-DD42-BF58-76662ECA60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61854" y="6293854"/>
                      <a:ext cx="5676132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dirty="0"/>
                        <a:t>Region of negative intermolecular potential energy</a:t>
                      </a:r>
                    </a:p>
                  </p:txBody>
                </p:sp>
              </p:grpSp>
              <p:pic>
                <p:nvPicPr>
                  <p:cNvPr id="46" name="Picture 2" descr="https://upload.wikimedia.org/wikipedia/commons/thumb/5/51/12-6-Lennard-Jones-Potential.svg/512px-12-6-Lennard-Jones-Potential.svg.png">
                    <a:extLst>
                      <a:ext uri="{FF2B5EF4-FFF2-40B4-BE49-F238E27FC236}">
                        <a16:creationId xmlns:a16="http://schemas.microsoft.com/office/drawing/2014/main" id="{A800BE77-3A9C-1D4C-BF5B-36DCAE855B5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7495"/>
                  <a:stretch/>
                </p:blipFill>
                <p:spPr bwMode="auto">
                  <a:xfrm>
                    <a:off x="879891" y="811602"/>
                    <a:ext cx="5023764" cy="319852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3C0321-D886-B846-86B7-EDC5709FDD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136" y="5702360"/>
              <a:ext cx="4604180" cy="1"/>
            </a:xfrm>
            <a:prstGeom prst="line">
              <a:avLst/>
            </a:prstGeom>
            <a:ln w="635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9639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F9EAAB63-EADB-9140-B09F-FA601FC883F9}"/>
              </a:ext>
            </a:extLst>
          </p:cNvPr>
          <p:cNvGrpSpPr/>
          <p:nvPr/>
        </p:nvGrpSpPr>
        <p:grpSpPr>
          <a:xfrm>
            <a:off x="2908238" y="237422"/>
            <a:ext cx="5180874" cy="3647345"/>
            <a:chOff x="2908238" y="237422"/>
            <a:chExt cx="5180874" cy="364734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4CD29EF-DB47-EA42-91A7-D1EF66216AB0}"/>
                </a:ext>
              </a:extLst>
            </p:cNvPr>
            <p:cNvGrpSpPr/>
            <p:nvPr/>
          </p:nvGrpSpPr>
          <p:grpSpPr>
            <a:xfrm>
              <a:off x="2908238" y="237422"/>
              <a:ext cx="5180874" cy="3647345"/>
              <a:chOff x="-302351" y="1041646"/>
              <a:chExt cx="7095699" cy="4598606"/>
            </a:xfrm>
          </p:grpSpPr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D70F0BBD-A463-0B4D-B22B-60CA4DAE8E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302351" y="1041646"/>
                <a:ext cx="7095699" cy="459860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88748140-68D6-BC49-AC5C-E0575F8E233D}"/>
                      </a:ext>
                    </a:extLst>
                  </p:cNvPr>
                  <p:cNvSpPr/>
                  <p:nvPr/>
                </p:nvSpPr>
                <p:spPr>
                  <a:xfrm>
                    <a:off x="4453236" y="1711487"/>
                    <a:ext cx="60471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88748140-68D6-BC49-AC5C-E0575F8E233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3236" y="1711487"/>
                    <a:ext cx="604717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83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18BFB83E-422A-914A-8A7B-491AD01977F4}"/>
                      </a:ext>
                    </a:extLst>
                  </p:cNvPr>
                  <p:cNvSpPr/>
                  <p:nvPr/>
                </p:nvSpPr>
                <p:spPr>
                  <a:xfrm>
                    <a:off x="1824690" y="2267992"/>
                    <a:ext cx="585353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18BFB83E-422A-914A-8A7B-491AD01977F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4690" y="2267992"/>
                    <a:ext cx="585353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41" r="-11765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96C05B-F2E8-F54C-AFC6-7DBBB441F732}"/>
                </a:ext>
              </a:extLst>
            </p:cNvPr>
            <p:cNvCxnSpPr>
              <a:cxnSpLocks/>
            </p:cNvCxnSpPr>
            <p:nvPr/>
          </p:nvCxnSpPr>
          <p:spPr>
            <a:xfrm>
              <a:off x="3969756" y="2704968"/>
              <a:ext cx="1695563" cy="664190"/>
            </a:xfrm>
            <a:prstGeom prst="line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the behavior of U in the volume direction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13D6B4-0383-DE45-8945-89D9D224B4B5}"/>
              </a:ext>
            </a:extLst>
          </p:cNvPr>
          <p:cNvSpPr txBox="1"/>
          <p:nvPr/>
        </p:nvSpPr>
        <p:spPr>
          <a:xfrm>
            <a:off x="8176829" y="1393171"/>
            <a:ext cx="3325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Why does U </a:t>
            </a:r>
            <a:r>
              <a:rPr lang="en-US" sz="2400" i="1" dirty="0"/>
              <a:t>dip down </a:t>
            </a:r>
            <a:r>
              <a:rPr lang="en-US" sz="2400" dirty="0"/>
              <a:t>at small volumes?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DA4D14-C55A-B840-9FB7-EF4365C974FE}"/>
              </a:ext>
            </a:extLst>
          </p:cNvPr>
          <p:cNvCxnSpPr>
            <a:cxnSpLocks/>
          </p:cNvCxnSpPr>
          <p:nvPr/>
        </p:nvCxnSpPr>
        <p:spPr>
          <a:xfrm flipH="1">
            <a:off x="7396045" y="1755473"/>
            <a:ext cx="69306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E4DF393-BBB9-124C-B399-045E7AF87672}"/>
              </a:ext>
            </a:extLst>
          </p:cNvPr>
          <p:cNvGrpSpPr/>
          <p:nvPr/>
        </p:nvGrpSpPr>
        <p:grpSpPr>
          <a:xfrm>
            <a:off x="6667018" y="3987486"/>
            <a:ext cx="5339457" cy="2254289"/>
            <a:chOff x="1660989" y="5303493"/>
            <a:chExt cx="5339457" cy="2254289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B12CECB-E173-DC41-A43A-4B2A61F88A17}"/>
                </a:ext>
              </a:extLst>
            </p:cNvPr>
            <p:cNvGrpSpPr/>
            <p:nvPr/>
          </p:nvGrpSpPr>
          <p:grpSpPr>
            <a:xfrm>
              <a:off x="3043014" y="5303493"/>
              <a:ext cx="2585838" cy="1173654"/>
              <a:chOff x="6881750" y="5279484"/>
              <a:chExt cx="2585838" cy="1173654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3531824-E7EE-D644-BE03-973A0FCC520F}"/>
                  </a:ext>
                </a:extLst>
              </p:cNvPr>
              <p:cNvGrpSpPr/>
              <p:nvPr/>
            </p:nvGrpSpPr>
            <p:grpSpPr>
              <a:xfrm>
                <a:off x="7174713" y="5443466"/>
                <a:ext cx="1997604" cy="791729"/>
                <a:chOff x="8019440" y="3154680"/>
                <a:chExt cx="1997604" cy="791729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FC558915-59BB-D042-BC87-E111E0396CE6}"/>
                    </a:ext>
                  </a:extLst>
                </p:cNvPr>
                <p:cNvSpPr/>
                <p:nvPr/>
              </p:nvSpPr>
              <p:spPr>
                <a:xfrm>
                  <a:off x="8882882" y="3154680"/>
                  <a:ext cx="273028" cy="27432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07E79627-63CF-0A44-B0A3-38D81C7A0AAC}"/>
                    </a:ext>
                  </a:extLst>
                </p:cNvPr>
                <p:cNvSpPr/>
                <p:nvPr/>
              </p:nvSpPr>
              <p:spPr>
                <a:xfrm>
                  <a:off x="8019440" y="3541987"/>
                  <a:ext cx="273028" cy="27432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100E75AF-D641-AC43-9F3A-DCD12610816F}"/>
                    </a:ext>
                  </a:extLst>
                </p:cNvPr>
                <p:cNvSpPr/>
                <p:nvPr/>
              </p:nvSpPr>
              <p:spPr>
                <a:xfrm>
                  <a:off x="9744016" y="3672089"/>
                  <a:ext cx="273028" cy="27432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FAF7AB5A-7C65-3C4B-BA1F-D5CFE0F37B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8052" y="3405181"/>
                  <a:ext cx="456177" cy="20827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5C0ADE16-DCFF-7042-9C9B-CA3C51C8ED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205115" y="3382627"/>
                  <a:ext cx="487141" cy="2578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9AF5C101-ED45-A345-A7B0-26F2C79508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88053" y="3735491"/>
                  <a:ext cx="1211002" cy="7725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Frame 33">
                <a:extLst>
                  <a:ext uri="{FF2B5EF4-FFF2-40B4-BE49-F238E27FC236}">
                    <a16:creationId xmlns:a16="http://schemas.microsoft.com/office/drawing/2014/main" id="{FEADEB37-8C8B-0E4B-BEC4-7A40246F9CB5}"/>
                  </a:ext>
                </a:extLst>
              </p:cNvPr>
              <p:cNvSpPr/>
              <p:nvPr/>
            </p:nvSpPr>
            <p:spPr>
              <a:xfrm>
                <a:off x="6881750" y="5279484"/>
                <a:ext cx="2585838" cy="1173654"/>
              </a:xfrm>
              <a:prstGeom prst="frame">
                <a:avLst>
                  <a:gd name="adj1" fmla="val 277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344EDD9-2284-3649-B2E8-76DC74D4F765}"/>
                    </a:ext>
                  </a:extLst>
                </p:cNvPr>
                <p:cNvSpPr txBox="1"/>
                <p:nvPr/>
              </p:nvSpPr>
              <p:spPr>
                <a:xfrm>
                  <a:off x="1660989" y="6726785"/>
                  <a:ext cx="533945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Small distances in a </a:t>
                  </a:r>
                  <a:r>
                    <a:rPr lang="en-US" sz="2400" b="1" dirty="0"/>
                    <a:t>small</a:t>
                  </a:r>
                  <a:r>
                    <a:rPr lang="en-US" sz="2400" dirty="0"/>
                    <a:t> container, so lots of attractions, so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𝑖𝑛𝑡𝑒𝑟𝑚𝑜𝑙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344EDD9-2284-3649-B2E8-76DC74D4F7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0989" y="6726785"/>
                  <a:ext cx="5339457" cy="830997"/>
                </a:xfrm>
                <a:prstGeom prst="rect">
                  <a:avLst/>
                </a:prstGeom>
                <a:blipFill>
                  <a:blip r:embed="rId5"/>
                  <a:stretch>
                    <a:fillRect l="-1900" t="-7576"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E8429F6-05C9-2F42-99E8-A632585D9562}"/>
              </a:ext>
            </a:extLst>
          </p:cNvPr>
          <p:cNvGrpSpPr/>
          <p:nvPr/>
        </p:nvGrpSpPr>
        <p:grpSpPr>
          <a:xfrm>
            <a:off x="490193" y="3610776"/>
            <a:ext cx="4836090" cy="2640470"/>
            <a:chOff x="6971100" y="763144"/>
            <a:chExt cx="4836090" cy="264047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E2918B1-BF40-E447-9A0D-E7646250E81A}"/>
                </a:ext>
              </a:extLst>
            </p:cNvPr>
            <p:cNvGrpSpPr/>
            <p:nvPr/>
          </p:nvGrpSpPr>
          <p:grpSpPr>
            <a:xfrm>
              <a:off x="6992731" y="763144"/>
              <a:ext cx="4103938" cy="1762794"/>
              <a:chOff x="6259481" y="2805305"/>
              <a:chExt cx="4103938" cy="1762794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E53C7956-62C4-2949-BFD4-8F5A5ED33140}"/>
                  </a:ext>
                </a:extLst>
              </p:cNvPr>
              <p:cNvGrpSpPr/>
              <p:nvPr/>
            </p:nvGrpSpPr>
            <p:grpSpPr>
              <a:xfrm>
                <a:off x="6530182" y="3206300"/>
                <a:ext cx="3833237" cy="1197954"/>
                <a:chOff x="7478872" y="3206300"/>
                <a:chExt cx="3833237" cy="1197954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E559389A-32A3-A349-A5B0-A9D0A0A46440}"/>
                    </a:ext>
                  </a:extLst>
                </p:cNvPr>
                <p:cNvGrpSpPr/>
                <p:nvPr/>
              </p:nvGrpSpPr>
              <p:grpSpPr>
                <a:xfrm>
                  <a:off x="7478872" y="3206300"/>
                  <a:ext cx="3486630" cy="986790"/>
                  <a:chOff x="7456170" y="3154680"/>
                  <a:chExt cx="3486630" cy="986790"/>
                </a:xfrm>
              </p:grpSpPr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3E97B575-FEA0-AF4D-8F3F-B3A2CAFCB094}"/>
                      </a:ext>
                    </a:extLst>
                  </p:cNvPr>
                  <p:cNvSpPr/>
                  <p:nvPr/>
                </p:nvSpPr>
                <p:spPr>
                  <a:xfrm>
                    <a:off x="8882882" y="3154680"/>
                    <a:ext cx="273028" cy="27432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928D5686-D8B0-644B-B691-AFD509163A73}"/>
                      </a:ext>
                    </a:extLst>
                  </p:cNvPr>
                  <p:cNvSpPr/>
                  <p:nvPr/>
                </p:nvSpPr>
                <p:spPr>
                  <a:xfrm>
                    <a:off x="7456170" y="3867150"/>
                    <a:ext cx="273028" cy="27432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C9575F7C-11F2-8447-98E1-6BC88B8DE85B}"/>
                      </a:ext>
                    </a:extLst>
                  </p:cNvPr>
                  <p:cNvSpPr/>
                  <p:nvPr/>
                </p:nvSpPr>
                <p:spPr>
                  <a:xfrm>
                    <a:off x="10669772" y="3844290"/>
                    <a:ext cx="273028" cy="27432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A38A1FF4-8489-2E46-BE17-D6E4BD5C2BB1}"/>
                      </a:ext>
                    </a:extLst>
                  </p:cNvPr>
                  <p:cNvGrpSpPr/>
                  <p:nvPr/>
                </p:nvGrpSpPr>
                <p:grpSpPr>
                  <a:xfrm>
                    <a:off x="7844725" y="3262660"/>
                    <a:ext cx="1577557" cy="631197"/>
                    <a:chOff x="7844725" y="3262660"/>
                    <a:chExt cx="1577557" cy="631197"/>
                  </a:xfrm>
                </p:grpSpPr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4AAEC9A6-DBD1-AF44-A104-82B9A5328A8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76561" y="3262660"/>
                      <a:ext cx="134572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d</a:t>
                      </a:r>
                    </a:p>
                  </p:txBody>
                </p:sp>
                <p:cxnSp>
                  <p:nvCxnSpPr>
                    <p:cNvPr id="61" name="Straight Arrow Connector 60">
                      <a:extLst>
                        <a:ext uri="{FF2B5EF4-FFF2-40B4-BE49-F238E27FC236}">
                          <a16:creationId xmlns:a16="http://schemas.microsoft.com/office/drawing/2014/main" id="{CBA5234E-59C1-C44A-A679-6F4B5A2F479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44725" y="3405181"/>
                      <a:ext cx="999504" cy="488676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8" name="Straight Arrow Connector 57">
                    <a:extLst>
                      <a:ext uri="{FF2B5EF4-FFF2-40B4-BE49-F238E27FC236}">
                        <a16:creationId xmlns:a16="http://schemas.microsoft.com/office/drawing/2014/main" id="{507AB5DA-E70A-D44B-9A87-9FAF399B63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319413" y="3382625"/>
                    <a:ext cx="1151905" cy="461665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Arrow Connector 58">
                    <a:extLst>
                      <a:ext uri="{FF2B5EF4-FFF2-40B4-BE49-F238E27FC236}">
                        <a16:creationId xmlns:a16="http://schemas.microsoft.com/office/drawing/2014/main" id="{20082424-50F7-EC45-AEF7-3A9A7AB91B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798097" y="3994133"/>
                    <a:ext cx="2745612" cy="2558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E3EAB5D-106A-9947-B64C-7FB1FB9F0CA2}"/>
                    </a:ext>
                  </a:extLst>
                </p:cNvPr>
                <p:cNvSpPr txBox="1"/>
                <p:nvPr/>
              </p:nvSpPr>
              <p:spPr>
                <a:xfrm>
                  <a:off x="9966388" y="3225755"/>
                  <a:ext cx="134572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d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82368F3-7006-BC4E-9C2E-E50C7C5DB8B4}"/>
                    </a:ext>
                  </a:extLst>
                </p:cNvPr>
                <p:cNvSpPr txBox="1"/>
                <p:nvPr/>
              </p:nvSpPr>
              <p:spPr>
                <a:xfrm>
                  <a:off x="8975821" y="3942589"/>
                  <a:ext cx="134572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d</a:t>
                  </a:r>
                </a:p>
              </p:txBody>
            </p:sp>
          </p:grpSp>
          <p:sp>
            <p:nvSpPr>
              <p:cNvPr id="47" name="Frame 46">
                <a:extLst>
                  <a:ext uri="{FF2B5EF4-FFF2-40B4-BE49-F238E27FC236}">
                    <a16:creationId xmlns:a16="http://schemas.microsoft.com/office/drawing/2014/main" id="{C43460F3-9EC2-1742-9FE9-B8048769FD03}"/>
                  </a:ext>
                </a:extLst>
              </p:cNvPr>
              <p:cNvSpPr/>
              <p:nvPr/>
            </p:nvSpPr>
            <p:spPr>
              <a:xfrm>
                <a:off x="6259481" y="2805305"/>
                <a:ext cx="4019769" cy="1762794"/>
              </a:xfrm>
              <a:prstGeom prst="frame">
                <a:avLst>
                  <a:gd name="adj1" fmla="val 277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C2E85D5-1C18-FA4F-AA8E-7040BDB2D511}"/>
                    </a:ext>
                  </a:extLst>
                </p:cNvPr>
                <p:cNvSpPr txBox="1"/>
                <p:nvPr/>
              </p:nvSpPr>
              <p:spPr>
                <a:xfrm>
                  <a:off x="6971100" y="2572617"/>
                  <a:ext cx="483609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Large distances in a </a:t>
                  </a:r>
                  <a:r>
                    <a:rPr lang="en-US" sz="2400" b="1" dirty="0"/>
                    <a:t>big</a:t>
                  </a:r>
                  <a:r>
                    <a:rPr lang="en-US" sz="2400" dirty="0"/>
                    <a:t> container, so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𝑖𝑛𝑡𝑒𝑟𝑚𝑜𝑙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</m:t>
                      </m:r>
                    </m:oMath>
                  </a14:m>
                  <a:r>
                    <a:rPr lang="en-US" sz="2400" dirty="0"/>
                    <a:t>.  </a:t>
                  </a:r>
                  <a:endParaRPr lang="en-US" sz="2400" b="1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C2E85D5-1C18-FA4F-AA8E-7040BDB2D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1100" y="2572617"/>
                  <a:ext cx="4836090" cy="830997"/>
                </a:xfrm>
                <a:prstGeom prst="rect">
                  <a:avLst/>
                </a:prstGeom>
                <a:blipFill>
                  <a:blip r:embed="rId6"/>
                  <a:stretch>
                    <a:fillRect l="-1832" t="-5970" b="-149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7028BCB-2DEF-A244-B8A9-01D38CA81012}"/>
              </a:ext>
            </a:extLst>
          </p:cNvPr>
          <p:cNvCxnSpPr>
            <a:cxnSpLocks/>
          </p:cNvCxnSpPr>
          <p:nvPr/>
        </p:nvCxnSpPr>
        <p:spPr>
          <a:xfrm flipV="1">
            <a:off x="2908238" y="2531173"/>
            <a:ext cx="1087889" cy="8379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E447E71-1B3A-D54F-A25E-1F7B605F389B}"/>
              </a:ext>
            </a:extLst>
          </p:cNvPr>
          <p:cNvCxnSpPr>
            <a:cxnSpLocks/>
          </p:cNvCxnSpPr>
          <p:nvPr/>
        </p:nvCxnSpPr>
        <p:spPr>
          <a:xfrm flipH="1" flipV="1">
            <a:off x="5915546" y="2916820"/>
            <a:ext cx="1790416" cy="117503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254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675734B-C749-3E42-AC3A-06F36BA9ADB0}"/>
              </a:ext>
            </a:extLst>
          </p:cNvPr>
          <p:cNvGrpSpPr/>
          <p:nvPr/>
        </p:nvGrpSpPr>
        <p:grpSpPr>
          <a:xfrm>
            <a:off x="95673" y="1571955"/>
            <a:ext cx="6002866" cy="3890359"/>
            <a:chOff x="-2134142" y="998836"/>
            <a:chExt cx="6002866" cy="389035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253DB08-A2DE-2A40-ABA3-390C47A24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134142" y="998836"/>
              <a:ext cx="6002866" cy="38903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7C05787-72AA-1643-BB41-AE905D935106}"/>
                    </a:ext>
                  </a:extLst>
                </p:cNvPr>
                <p:cNvSpPr/>
                <p:nvPr/>
              </p:nvSpPr>
              <p:spPr>
                <a:xfrm rot="1294246">
                  <a:off x="1307986" y="1475807"/>
                  <a:ext cx="173938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𝑠𝑙𝑜𝑝𝑒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7C05787-72AA-1643-BB41-AE905D9351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94246">
                  <a:off x="1307986" y="1475807"/>
                  <a:ext cx="1739387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21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D340C92-0754-B042-B5C4-E8CCE124E9AD}"/>
                    </a:ext>
                  </a:extLst>
                </p:cNvPr>
                <p:cNvSpPr/>
                <p:nvPr/>
              </p:nvSpPr>
              <p:spPr>
                <a:xfrm rot="18794388">
                  <a:off x="1307939" y="2975342"/>
                  <a:ext cx="1739481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𝑠𝑙𝑜𝑝𝑒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= 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D340C92-0754-B042-B5C4-E8CCE124E9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794388">
                  <a:off x="1307939" y="2975342"/>
                  <a:ext cx="1739481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56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60730C0-2D00-B14B-8E80-F614FFE959D8}"/>
              </a:ext>
            </a:extLst>
          </p:cNvPr>
          <p:cNvGrpSpPr/>
          <p:nvPr/>
        </p:nvGrpSpPr>
        <p:grpSpPr>
          <a:xfrm>
            <a:off x="5657016" y="326254"/>
            <a:ext cx="5758104" cy="3102746"/>
            <a:chOff x="5809576" y="3517135"/>
            <a:chExt cx="5758104" cy="310274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A4575C4-BCD5-6C4E-9550-A7F8158B9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40130" y="3517135"/>
              <a:ext cx="4527550" cy="310274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3F11CED6-EA93-F740-B282-05F91F96D29C}"/>
                    </a:ext>
                  </a:extLst>
                </p:cNvPr>
                <p:cNvSpPr/>
                <p:nvPr/>
              </p:nvSpPr>
              <p:spPr>
                <a:xfrm>
                  <a:off x="5809576" y="4098575"/>
                  <a:ext cx="136659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3F11CED6-EA93-F740-B282-05F91F96D2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9576" y="4098575"/>
                  <a:ext cx="1366593" cy="461665"/>
                </a:xfrm>
                <a:prstGeom prst="rect">
                  <a:avLst/>
                </a:prstGeom>
                <a:blipFill>
                  <a:blip r:embed="rId6"/>
                  <a:stretch>
                    <a:fillRect r="-926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97E6143-C8AE-244C-8860-EFC0FFFF7DBD}"/>
              </a:ext>
            </a:extLst>
          </p:cNvPr>
          <p:cNvGrpSpPr/>
          <p:nvPr/>
        </p:nvGrpSpPr>
        <p:grpSpPr>
          <a:xfrm>
            <a:off x="5910563" y="3798566"/>
            <a:ext cx="5322312" cy="2837245"/>
            <a:chOff x="6079209" y="398337"/>
            <a:chExt cx="5322312" cy="283724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DFFDFCA-5748-8D4E-8308-F6CACAEB8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38461" y="398337"/>
              <a:ext cx="4163060" cy="283724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28DEA13F-D334-454B-AF6D-993D16969E08}"/>
                    </a:ext>
                  </a:extLst>
                </p:cNvPr>
                <p:cNvSpPr/>
                <p:nvPr/>
              </p:nvSpPr>
              <p:spPr>
                <a:xfrm>
                  <a:off x="6079209" y="2101733"/>
                  <a:ext cx="134722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28DEA13F-D334-454B-AF6D-993D16969E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9209" y="2101733"/>
                  <a:ext cx="1347228" cy="461665"/>
                </a:xfrm>
                <a:prstGeom prst="rect">
                  <a:avLst/>
                </a:prstGeom>
                <a:blipFill>
                  <a:blip r:embed="rId8"/>
                  <a:stretch>
                    <a:fillRect r="-935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Arc 20">
            <a:extLst>
              <a:ext uri="{FF2B5EF4-FFF2-40B4-BE49-F238E27FC236}">
                <a16:creationId xmlns:a16="http://schemas.microsoft.com/office/drawing/2014/main" id="{F7368EC5-700C-8443-9E4F-B4EE6D930651}"/>
              </a:ext>
            </a:extLst>
          </p:cNvPr>
          <p:cNvSpPr/>
          <p:nvPr/>
        </p:nvSpPr>
        <p:spPr>
          <a:xfrm>
            <a:off x="3513845" y="1166763"/>
            <a:ext cx="5909555" cy="1147149"/>
          </a:xfrm>
          <a:prstGeom prst="arc">
            <a:avLst>
              <a:gd name="adj1" fmla="val 10854329"/>
              <a:gd name="adj2" fmla="val 12745336"/>
            </a:avLst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48C5A16B-EF6A-8A4D-BA28-3A9568CD2E66}"/>
              </a:ext>
            </a:extLst>
          </p:cNvPr>
          <p:cNvSpPr/>
          <p:nvPr/>
        </p:nvSpPr>
        <p:spPr>
          <a:xfrm flipV="1">
            <a:off x="3817127" y="4379093"/>
            <a:ext cx="5980137" cy="1367880"/>
          </a:xfrm>
          <a:prstGeom prst="arc">
            <a:avLst>
              <a:gd name="adj1" fmla="val 10854329"/>
              <a:gd name="adj2" fmla="val 13065518"/>
            </a:avLst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67B91B0-FF68-3B45-9D83-C253D68715FA}"/>
                  </a:ext>
                </a:extLst>
              </p:cNvPr>
              <p:cNvSpPr/>
              <p:nvPr/>
            </p:nvSpPr>
            <p:spPr>
              <a:xfrm>
                <a:off x="1534306" y="1430299"/>
                <a:ext cx="12330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67B91B0-FF68-3B45-9D83-C253D68715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306" y="1430299"/>
                <a:ext cx="1233094" cy="461665"/>
              </a:xfrm>
              <a:prstGeom prst="rect">
                <a:avLst/>
              </a:prstGeom>
              <a:blipFill>
                <a:blip r:embed="rId9"/>
                <a:stretch>
                  <a:fillRect r="-1020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A4040F3-E14E-8A4D-8DE1-6883DEAF7A91}"/>
                  </a:ext>
                </a:extLst>
              </p:cNvPr>
              <p:cNvSpPr txBox="1"/>
              <p:nvPr/>
            </p:nvSpPr>
            <p:spPr>
              <a:xfrm>
                <a:off x="0" y="12700"/>
                <a:ext cx="58148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Differential calculus gets 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A4040F3-E14E-8A4D-8DE1-6883DEAF7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700"/>
                <a:ext cx="5814890" cy="461665"/>
              </a:xfrm>
              <a:prstGeom prst="rect">
                <a:avLst/>
              </a:prstGeom>
              <a:blipFill>
                <a:blip r:embed="rId10"/>
                <a:stretch>
                  <a:fillRect l="-1747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414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240985-E633-3C40-AC86-4D9A3B1FD2D2}"/>
                  </a:ext>
                </a:extLst>
              </p:cNvPr>
              <p:cNvSpPr txBox="1"/>
              <p:nvPr/>
            </p:nvSpPr>
            <p:spPr>
              <a:xfrm>
                <a:off x="0" y="46701"/>
                <a:ext cx="115271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When to use numerical or analytical methods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b="1" dirty="0"/>
                  <a:t>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240985-E633-3C40-AC86-4D9A3B1FD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701"/>
                <a:ext cx="11527184" cy="461665"/>
              </a:xfrm>
              <a:prstGeom prst="rect">
                <a:avLst/>
              </a:prstGeom>
              <a:blipFill>
                <a:blip r:embed="rId2"/>
                <a:stretch>
                  <a:fillRect l="-88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A8E12A-B6B3-9D43-B54E-00541A43BA46}"/>
                  </a:ext>
                </a:extLst>
              </p:cNvPr>
              <p:cNvSpPr txBox="1"/>
              <p:nvPr/>
            </p:nvSpPr>
            <p:spPr>
              <a:xfrm>
                <a:off x="469145" y="1922638"/>
                <a:ext cx="108879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you have a </a:t>
                </a:r>
                <a:r>
                  <a:rPr lang="en-US" sz="2400" b="1" dirty="0"/>
                  <a:t>discrete representation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you can take a </a:t>
                </a:r>
                <a:r>
                  <a:rPr lang="en-US" sz="2400" b="1" dirty="0"/>
                  <a:t>numerical </a:t>
                </a:r>
                <a:r>
                  <a:rPr lang="en-US" sz="2400" dirty="0"/>
                  <a:t>derivative in Python (using </a:t>
                </a:r>
                <a:r>
                  <a:rPr lang="en-US" sz="2400" dirty="0" err="1"/>
                  <a:t>dF_dx</a:t>
                </a:r>
                <a:r>
                  <a:rPr lang="en-US" sz="2400" dirty="0"/>
                  <a:t> and </a:t>
                </a:r>
                <a:r>
                  <a:rPr lang="en-US" sz="2400" dirty="0" err="1"/>
                  <a:t>dF_dy</a:t>
                </a:r>
                <a:r>
                  <a:rPr lang="en-US" sz="2400" dirty="0"/>
                  <a:t>).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A8E12A-B6B3-9D43-B54E-00541A43B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45" y="1922638"/>
                <a:ext cx="10887949" cy="830997"/>
              </a:xfrm>
              <a:prstGeom prst="rect">
                <a:avLst/>
              </a:prstGeom>
              <a:blipFill>
                <a:blip r:embed="rId3"/>
                <a:stretch>
                  <a:fillRect l="-815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5916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240985-E633-3C40-AC86-4D9A3B1FD2D2}"/>
                  </a:ext>
                </a:extLst>
              </p:cNvPr>
              <p:cNvSpPr txBox="1"/>
              <p:nvPr/>
            </p:nvSpPr>
            <p:spPr>
              <a:xfrm>
                <a:off x="0" y="46701"/>
                <a:ext cx="115271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When to use numerical or analytical methods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b="1" dirty="0"/>
                  <a:t> 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240985-E633-3C40-AC86-4D9A3B1FD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701"/>
                <a:ext cx="11527184" cy="461665"/>
              </a:xfrm>
              <a:prstGeom prst="rect">
                <a:avLst/>
              </a:prstGeom>
              <a:blipFill>
                <a:blip r:embed="rId2"/>
                <a:stretch>
                  <a:fillRect l="-88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A8E12A-B6B3-9D43-B54E-00541A43BA46}"/>
                  </a:ext>
                </a:extLst>
              </p:cNvPr>
              <p:cNvSpPr txBox="1"/>
              <p:nvPr/>
            </p:nvSpPr>
            <p:spPr>
              <a:xfrm>
                <a:off x="530105" y="800974"/>
                <a:ext cx="10887949" cy="5606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you have an </a:t>
                </a:r>
                <a:r>
                  <a:rPr lang="en-US" sz="2400" b="1" dirty="0"/>
                  <a:t>analytical representation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like</a:t>
                </a:r>
              </a:p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)=[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𝑅𝑇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𝑟𝑜𝑡</m:t>
                          </m:r>
                        </m:sub>
                      </m:sSub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𝑣𝑖𝑏</m:t>
                          </m:r>
                        </m:sub>
                      </m:sSub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𝑖𝑛𝑡𝑒𝑟𝑚𝑜𝑙</m:t>
                          </m:r>
                        </m:sub>
                      </m:sSub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)]×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/>
                  <a:t>then you can use calculus.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Either way,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Take the derivative with respect to the temperature if you 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Take the derivative with respect to the volume if you 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dirty="0"/>
                  <a:t>Back in Week 2, we claimed that the internal pressure can also be obtained by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A8E12A-B6B3-9D43-B54E-00541A43B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05" y="800974"/>
                <a:ext cx="10887949" cy="5606791"/>
              </a:xfrm>
              <a:prstGeom prst="rect">
                <a:avLst/>
              </a:prstGeom>
              <a:blipFill>
                <a:blip r:embed="rId3"/>
                <a:stretch>
                  <a:fillRect l="-815" t="-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08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240985-E633-3C40-AC86-4D9A3B1FD2D2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Transforming from one probability density to another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27C0FE-476B-86A7-421E-F83F63BC8ACA}"/>
              </a:ext>
            </a:extLst>
          </p:cNvPr>
          <p:cNvSpPr txBox="1"/>
          <p:nvPr/>
        </p:nvSpPr>
        <p:spPr>
          <a:xfrm>
            <a:off x="18346" y="493058"/>
            <a:ext cx="121736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a typeface="Cambria Math" panose="02040503050406030204" pitchFamily="18" charset="0"/>
              </a:rPr>
              <a:t>OK … what if we wanted to think about all this in terms of </a:t>
            </a:r>
            <a:r>
              <a:rPr lang="en-US" sz="2400" b="1" dirty="0">
                <a:ea typeface="Cambria Math" panose="02040503050406030204" pitchFamily="18" charset="0"/>
              </a:rPr>
              <a:t>kinetic energy</a:t>
            </a:r>
            <a:r>
              <a:rPr lang="en-US" sz="2400" dirty="0">
                <a:ea typeface="Cambria Math" panose="02040503050406030204" pitchFamily="18" charset="0"/>
              </a:rPr>
              <a:t> instead of </a:t>
            </a:r>
            <a:r>
              <a:rPr lang="en-US" sz="2400" b="1" dirty="0">
                <a:ea typeface="Cambria Math" panose="02040503050406030204" pitchFamily="18" charset="0"/>
              </a:rPr>
              <a:t>speed</a:t>
            </a:r>
            <a:r>
              <a:rPr lang="en-US" sz="2400" dirty="0">
                <a:ea typeface="Cambria Math" panose="02040503050406030204" pitchFamily="18" charset="0"/>
              </a:rPr>
              <a:t>?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5E7B34-DDFF-E8CA-4F20-13C1EA9CB82F}"/>
                  </a:ext>
                </a:extLst>
              </p:cNvPr>
              <p:cNvSpPr txBox="1"/>
              <p:nvPr/>
            </p:nvSpPr>
            <p:spPr>
              <a:xfrm>
                <a:off x="1380190" y="1396792"/>
                <a:ext cx="9660343" cy="6313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</m:d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𝒅𝒗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5E7B34-DDFF-E8CA-4F20-13C1EA9CB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190" y="1396792"/>
                <a:ext cx="9660343" cy="631391"/>
              </a:xfrm>
              <a:prstGeom prst="rect">
                <a:avLst/>
              </a:prstGeom>
              <a:blipFill>
                <a:blip r:embed="rId2"/>
                <a:stretch>
                  <a:fillRect l="-525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C3070626-FD99-A3A9-767E-57E80DB506D9}"/>
              </a:ext>
            </a:extLst>
          </p:cNvPr>
          <p:cNvGrpSpPr/>
          <p:nvPr/>
        </p:nvGrpSpPr>
        <p:grpSpPr>
          <a:xfrm>
            <a:off x="-438297" y="2102554"/>
            <a:ext cx="13757551" cy="3841232"/>
            <a:chOff x="-438297" y="2102554"/>
            <a:chExt cx="13757551" cy="3841232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B6C144F-BD19-7D12-CFF7-024625948AA6}"/>
                </a:ext>
              </a:extLst>
            </p:cNvPr>
            <p:cNvGrpSpPr/>
            <p:nvPr/>
          </p:nvGrpSpPr>
          <p:grpSpPr>
            <a:xfrm>
              <a:off x="-438297" y="2102554"/>
              <a:ext cx="6582544" cy="3841232"/>
              <a:chOff x="4944640" y="2390904"/>
              <a:chExt cx="6582544" cy="3841232"/>
            </a:xfrm>
          </p:grpSpPr>
          <p:grpSp>
            <p:nvGrpSpPr>
              <p:cNvPr id="1026" name="Group 1025">
                <a:extLst>
                  <a:ext uri="{FF2B5EF4-FFF2-40B4-BE49-F238E27FC236}">
                    <a16:creationId xmlns:a16="http://schemas.microsoft.com/office/drawing/2014/main" id="{98C2666E-5634-25FD-F0F7-8066ABA79888}"/>
                  </a:ext>
                </a:extLst>
              </p:cNvPr>
              <p:cNvGrpSpPr/>
              <p:nvPr/>
            </p:nvGrpSpPr>
            <p:grpSpPr>
              <a:xfrm>
                <a:off x="6094435" y="2390904"/>
                <a:ext cx="5432749" cy="3841232"/>
                <a:chOff x="6005226" y="3724703"/>
                <a:chExt cx="5432749" cy="3841232"/>
              </a:xfrm>
            </p:grpSpPr>
            <p:grpSp>
              <p:nvGrpSpPr>
                <p:cNvPr id="1033" name="Group 1032">
                  <a:extLst>
                    <a:ext uri="{FF2B5EF4-FFF2-40B4-BE49-F238E27FC236}">
                      <a16:creationId xmlns:a16="http://schemas.microsoft.com/office/drawing/2014/main" id="{9FEDE4DE-1422-4AA3-8F4A-C107BCE121E8}"/>
                    </a:ext>
                  </a:extLst>
                </p:cNvPr>
                <p:cNvGrpSpPr/>
                <p:nvPr/>
              </p:nvGrpSpPr>
              <p:grpSpPr>
                <a:xfrm>
                  <a:off x="6005226" y="3724703"/>
                  <a:ext cx="5125199" cy="3841232"/>
                  <a:chOff x="6184230" y="986891"/>
                  <a:chExt cx="5125199" cy="3841232"/>
                </a:xfrm>
              </p:grpSpPr>
              <p:pic>
                <p:nvPicPr>
                  <p:cNvPr id="1035" name="Picture 4">
                    <a:extLst>
                      <a:ext uri="{FF2B5EF4-FFF2-40B4-BE49-F238E27FC236}">
                        <a16:creationId xmlns:a16="http://schemas.microsoft.com/office/drawing/2014/main" id="{E4EF239D-E862-9A3F-9E22-E0FE6D86B40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184230" y="986891"/>
                    <a:ext cx="5125199" cy="3841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1036" name="Straight Connector 1035">
                    <a:extLst>
                      <a:ext uri="{FF2B5EF4-FFF2-40B4-BE49-F238E27FC236}">
                        <a16:creationId xmlns:a16="http://schemas.microsoft.com/office/drawing/2014/main" id="{85F1B5D2-9DCB-DB11-3F4E-46EC0CD510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74844" y="2662989"/>
                    <a:ext cx="0" cy="1616248"/>
                  </a:xfrm>
                  <a:prstGeom prst="line">
                    <a:avLst/>
                  </a:prstGeom>
                  <a:ln w="190500">
                    <a:solidFill>
                      <a:schemeClr val="accent1">
                        <a:alpha val="52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4" name="TextBox 1033">
                      <a:extLst>
                        <a:ext uri="{FF2B5EF4-FFF2-40B4-BE49-F238E27FC236}">
                          <a16:creationId xmlns:a16="http://schemas.microsoft.com/office/drawing/2014/main" id="{5217FD9E-2DC3-A50F-3320-4CCBB0E02C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03649" y="5088208"/>
                      <a:ext cx="393432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oMath>
                      </a14:m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034" name="TextBox 1033">
                      <a:extLst>
                        <a:ext uri="{FF2B5EF4-FFF2-40B4-BE49-F238E27FC236}">
                          <a16:creationId xmlns:a16="http://schemas.microsoft.com/office/drawing/2014/main" id="{5217FD9E-2DC3-A50F-3320-4CCBB0E02C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03649" y="5088208"/>
                      <a:ext cx="3934326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613" b="-189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7" name="Oval 1026">
                <a:extLst>
                  <a:ext uri="{FF2B5EF4-FFF2-40B4-BE49-F238E27FC236}">
                    <a16:creationId xmlns:a16="http://schemas.microsoft.com/office/drawing/2014/main" id="{22A330ED-C231-27EB-D733-D248539768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76977" y="3858090"/>
                <a:ext cx="217732" cy="2214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9" name="Group 1028">
                <a:extLst>
                  <a:ext uri="{FF2B5EF4-FFF2-40B4-BE49-F238E27FC236}">
                    <a16:creationId xmlns:a16="http://schemas.microsoft.com/office/drawing/2014/main" id="{C11C2417-F07B-EECF-B081-64F8D54BA183}"/>
                  </a:ext>
                </a:extLst>
              </p:cNvPr>
              <p:cNvGrpSpPr/>
              <p:nvPr/>
            </p:nvGrpSpPr>
            <p:grpSpPr>
              <a:xfrm>
                <a:off x="4944640" y="5173477"/>
                <a:ext cx="6152826" cy="543820"/>
                <a:chOff x="330631" y="5264258"/>
                <a:chExt cx="6152826" cy="543820"/>
              </a:xfrm>
            </p:grpSpPr>
            <p:cxnSp>
              <p:nvCxnSpPr>
                <p:cNvPr id="1030" name="Straight Arrow Connector 1029">
                  <a:extLst>
                    <a:ext uri="{FF2B5EF4-FFF2-40B4-BE49-F238E27FC236}">
                      <a16:creationId xmlns:a16="http://schemas.microsoft.com/office/drawing/2014/main" id="{9FF581E3-53C0-80A1-7FC9-7EA59097D80C}"/>
                    </a:ext>
                  </a:extLst>
                </p:cNvPr>
                <p:cNvCxnSpPr/>
                <p:nvPr/>
              </p:nvCxnSpPr>
              <p:spPr>
                <a:xfrm>
                  <a:off x="2182114" y="5266841"/>
                  <a:ext cx="63900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1" name="Straight Arrow Connector 1030">
                  <a:extLst>
                    <a:ext uri="{FF2B5EF4-FFF2-40B4-BE49-F238E27FC236}">
                      <a16:creationId xmlns:a16="http://schemas.microsoft.com/office/drawing/2014/main" id="{CD0D9ABA-2567-7270-A6AE-32E4A96F5C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22672" y="5264258"/>
                  <a:ext cx="54145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2" name="TextBox 1031">
                      <a:extLst>
                        <a:ext uri="{FF2B5EF4-FFF2-40B4-BE49-F238E27FC236}">
                          <a16:creationId xmlns:a16="http://schemas.microsoft.com/office/drawing/2014/main" id="{4CEE159D-E548-82DE-1956-2E332A4825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0631" y="5346413"/>
                      <a:ext cx="615282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032" name="TextBox 1031">
                      <a:extLst>
                        <a:ext uri="{FF2B5EF4-FFF2-40B4-BE49-F238E27FC236}">
                          <a16:creationId xmlns:a16="http://schemas.microsoft.com/office/drawing/2014/main" id="{4CEE159D-E548-82DE-1956-2E332A48251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0631" y="5346413"/>
                      <a:ext cx="6152826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2578F65-CFC2-86A2-D520-3856464E999B}"/>
                </a:ext>
              </a:extLst>
            </p:cNvPr>
            <p:cNvGrpSpPr/>
            <p:nvPr/>
          </p:nvGrpSpPr>
          <p:grpSpPr>
            <a:xfrm>
              <a:off x="6754395" y="2102554"/>
              <a:ext cx="6564859" cy="3791829"/>
              <a:chOff x="178231" y="2410253"/>
              <a:chExt cx="6564859" cy="379182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B0D29FDA-07DF-415B-87E6-8155CF87E54A}"/>
                  </a:ext>
                </a:extLst>
              </p:cNvPr>
              <p:cNvGrpSpPr/>
              <p:nvPr/>
            </p:nvGrpSpPr>
            <p:grpSpPr>
              <a:xfrm>
                <a:off x="505624" y="2410253"/>
                <a:ext cx="6237466" cy="3791829"/>
                <a:chOff x="505624" y="2410253"/>
                <a:chExt cx="6237466" cy="3791829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303D3CBD-4524-6178-AE00-431A740443E6}"/>
                    </a:ext>
                  </a:extLst>
                </p:cNvPr>
                <p:cNvGrpSpPr/>
                <p:nvPr/>
              </p:nvGrpSpPr>
              <p:grpSpPr>
                <a:xfrm>
                  <a:off x="505624" y="2410253"/>
                  <a:ext cx="6237466" cy="3791829"/>
                  <a:chOff x="505624" y="3789603"/>
                  <a:chExt cx="6237466" cy="3791829"/>
                </a:xfrm>
              </p:grpSpPr>
              <p:grpSp>
                <p:nvGrpSpPr>
                  <p:cNvPr id="62" name="Group 61">
                    <a:extLst>
                      <a:ext uri="{FF2B5EF4-FFF2-40B4-BE49-F238E27FC236}">
                        <a16:creationId xmlns:a16="http://schemas.microsoft.com/office/drawing/2014/main" id="{914A3F21-BA54-94F3-478A-DCCFA0323A32}"/>
                      </a:ext>
                    </a:extLst>
                  </p:cNvPr>
                  <p:cNvGrpSpPr/>
                  <p:nvPr/>
                </p:nvGrpSpPr>
                <p:grpSpPr>
                  <a:xfrm>
                    <a:off x="505624" y="3789603"/>
                    <a:ext cx="5059283" cy="3791829"/>
                    <a:chOff x="684628" y="1051791"/>
                    <a:chExt cx="5059283" cy="3791829"/>
                  </a:xfrm>
                </p:grpSpPr>
                <p:pic>
                  <p:nvPicPr>
                    <p:cNvPr id="1024" name="Picture 2">
                      <a:extLst>
                        <a:ext uri="{FF2B5EF4-FFF2-40B4-BE49-F238E27FC236}">
                          <a16:creationId xmlns:a16="http://schemas.microsoft.com/office/drawing/2014/main" id="{21784CA6-77F5-B8C0-620F-0962EBD69F0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84628" y="1051791"/>
                      <a:ext cx="5059283" cy="379182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cxnSp>
                  <p:nvCxnSpPr>
                    <p:cNvPr id="1025" name="Straight Connector 1024">
                      <a:extLst>
                        <a:ext uri="{FF2B5EF4-FFF2-40B4-BE49-F238E27FC236}">
                          <a16:creationId xmlns:a16="http://schemas.microsoft.com/office/drawing/2014/main" id="{088175F6-37D4-D0C7-A33D-149A514813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09711" y="2017345"/>
                      <a:ext cx="0" cy="2279871"/>
                    </a:xfrm>
                    <a:prstGeom prst="line">
                      <a:avLst/>
                    </a:prstGeom>
                    <a:ln w="127000">
                      <a:solidFill>
                        <a:schemeClr val="accent1">
                          <a:alpha val="52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TextBox 62">
                        <a:extLst>
                          <a:ext uri="{FF2B5EF4-FFF2-40B4-BE49-F238E27FC236}">
                            <a16:creationId xmlns:a16="http://schemas.microsoft.com/office/drawing/2014/main" id="{DF3CCA5F-B052-62B2-72F6-EBA31D2FDBA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08764" y="4305608"/>
                        <a:ext cx="393432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oMath>
                        </a14:m>
                        <a:r>
                          <a:rPr lang="en-US" sz="2400" dirty="0"/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63" name="TextBox 62">
                        <a:extLst>
                          <a:ext uri="{FF2B5EF4-FFF2-40B4-BE49-F238E27FC236}">
                            <a16:creationId xmlns:a16="http://schemas.microsoft.com/office/drawing/2014/main" id="{DF3CCA5F-B052-62B2-72F6-EBA31D2FDBA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08764" y="4305608"/>
                        <a:ext cx="3934326" cy="461665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613"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EC806998-B3EB-08E6-19F6-890DD1680F2F}"/>
                    </a:ext>
                  </a:extLst>
                </p:cNvPr>
                <p:cNvCxnSpPr/>
                <p:nvPr/>
              </p:nvCxnSpPr>
              <p:spPr>
                <a:xfrm>
                  <a:off x="2029714" y="5114441"/>
                  <a:ext cx="63900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07CD491A-98C5-E604-EBC2-05600B6B0D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70272" y="5111858"/>
                  <a:ext cx="54145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7EDAEB3C-11EE-DD9F-B128-B0693520EE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21841" y="3187838"/>
                  <a:ext cx="217732" cy="22142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5E41A1F6-EA66-4F53-C2E4-6D31DFAAE16D}"/>
                      </a:ext>
                    </a:extLst>
                  </p:cNvPr>
                  <p:cNvSpPr txBox="1"/>
                  <p:nvPr/>
                </p:nvSpPr>
                <p:spPr>
                  <a:xfrm>
                    <a:off x="178231" y="5194013"/>
                    <a:ext cx="6152826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5E41A1F6-EA66-4F53-C2E4-6D31DFAAE1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231" y="5194013"/>
                    <a:ext cx="6152826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E611C9D-3186-2184-661B-EA45F5617478}"/>
                  </a:ext>
                </a:extLst>
              </p:cNvPr>
              <p:cNvSpPr txBox="1"/>
              <p:nvPr/>
            </p:nvSpPr>
            <p:spPr>
              <a:xfrm>
                <a:off x="3375776" y="6080093"/>
                <a:ext cx="6883052" cy="6313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(and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dirty="0"/>
                  <a:t> can get us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𝒅𝒗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den>
                    </m:f>
                  </m:oMath>
                </a14:m>
                <a:r>
                  <a:rPr lang="en-US" sz="2400" dirty="0"/>
                  <a:t>)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E611C9D-3186-2184-661B-EA45F5617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776" y="6080093"/>
                <a:ext cx="6883052" cy="631391"/>
              </a:xfrm>
              <a:prstGeom prst="rect">
                <a:avLst/>
              </a:prstGeom>
              <a:blipFill>
                <a:blip r:embed="rId9"/>
                <a:stretch>
                  <a:fillRect l="-1289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8236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/>
              <p:nvPr/>
            </p:nvSpPr>
            <p:spPr>
              <a:xfrm>
                <a:off x="798854" y="215102"/>
                <a:ext cx="10729531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Take-homes from today …</a:t>
                </a:r>
              </a:p>
              <a:p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I know when to use numerical and analytical methods of differential calculus.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I know how to derive expressions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Given a speed probability density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I know how to derive expressions for the kinetic probability density,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4" y="215102"/>
                <a:ext cx="10729531" cy="2677656"/>
              </a:xfrm>
              <a:prstGeom prst="rect">
                <a:avLst/>
              </a:prstGeom>
              <a:blipFill>
                <a:blip r:embed="rId2"/>
                <a:stretch>
                  <a:fillRect l="-827" t="-1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053D4662-3452-37AD-61F1-DE01B338A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54" y="3509676"/>
            <a:ext cx="8425782" cy="267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19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240985-E633-3C40-AC86-4D9A3B1FD2D2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Now might be a good time to finish any unfinished CGI work</a:t>
            </a:r>
          </a:p>
        </p:txBody>
      </p:sp>
    </p:spTree>
    <p:extLst>
      <p:ext uri="{BB962C8B-B14F-4D97-AF65-F5344CB8AC3E}">
        <p14:creationId xmlns:p14="http://schemas.microsoft.com/office/powerpoint/2010/main" val="160917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2E9A30-6526-C641-A80E-2D0980AA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16" y="392864"/>
            <a:ext cx="6086929" cy="45746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F5580A-5F05-1543-9B99-E227D98FB026}"/>
              </a:ext>
            </a:extLst>
          </p:cNvPr>
          <p:cNvSpPr txBox="1"/>
          <p:nvPr/>
        </p:nvSpPr>
        <p:spPr>
          <a:xfrm>
            <a:off x="7037614" y="854529"/>
            <a:ext cx="40331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Which of these three gases could be ideal?</a:t>
            </a:r>
          </a:p>
          <a:p>
            <a:endParaRPr lang="en-US" sz="2400" dirty="0"/>
          </a:p>
          <a:p>
            <a:r>
              <a:rPr lang="en-US" sz="2400" dirty="0"/>
              <a:t>Which could be a monatomic gas?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U(T,V)</a:t>
            </a:r>
          </a:p>
        </p:txBody>
      </p:sp>
    </p:spTree>
    <p:extLst>
      <p:ext uri="{BB962C8B-B14F-4D97-AF65-F5344CB8AC3E}">
        <p14:creationId xmlns:p14="http://schemas.microsoft.com/office/powerpoint/2010/main" val="51738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2E9A30-6526-C641-A80E-2D0980AA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16" y="392864"/>
            <a:ext cx="6086929" cy="45746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F5580A-5F05-1543-9B99-E227D98FB026}"/>
                  </a:ext>
                </a:extLst>
              </p:cNvPr>
              <p:cNvSpPr txBox="1"/>
              <p:nvPr/>
            </p:nvSpPr>
            <p:spPr>
              <a:xfrm>
                <a:off x="7037614" y="854529"/>
                <a:ext cx="4033157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green one looks like it’s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red and blue ones look like they’re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dirty="0"/>
                  <a:t>So …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F5580A-5F05-1543-9B99-E227D98FB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614" y="854529"/>
                <a:ext cx="4033157" cy="2677656"/>
              </a:xfrm>
              <a:prstGeom prst="rect">
                <a:avLst/>
              </a:prstGeom>
              <a:blipFill>
                <a:blip r:embed="rId3"/>
                <a:stretch>
                  <a:fillRect l="-2194" t="-1896" r="-1567" b="-4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U(T,V)</a:t>
            </a:r>
          </a:p>
        </p:txBody>
      </p:sp>
    </p:spTree>
    <p:extLst>
      <p:ext uri="{BB962C8B-B14F-4D97-AF65-F5344CB8AC3E}">
        <p14:creationId xmlns:p14="http://schemas.microsoft.com/office/powerpoint/2010/main" val="423536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2E9A30-6526-C641-A80E-2D0980AA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16" y="392864"/>
            <a:ext cx="6086929" cy="45746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U(T,V)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26157D-9BA6-384D-AC5C-F7B947356804}"/>
                  </a:ext>
                </a:extLst>
              </p:cNvPr>
              <p:cNvSpPr txBox="1"/>
              <p:nvPr/>
            </p:nvSpPr>
            <p:spPr>
              <a:xfrm>
                <a:off x="7037614" y="854529"/>
                <a:ext cx="4033157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green one looks like it’s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red and blue ones look like they’re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dirty="0"/>
                  <a:t>So … green could be a real gas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26157D-9BA6-384D-AC5C-F7B947356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614" y="854529"/>
                <a:ext cx="4033157" cy="2677656"/>
              </a:xfrm>
              <a:prstGeom prst="rect">
                <a:avLst/>
              </a:prstGeom>
              <a:blipFill>
                <a:blip r:embed="rId3"/>
                <a:stretch>
                  <a:fillRect l="-2194" t="-1896" r="-1567" b="-4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35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C1FCBEE9-BD97-C84B-9600-0816B5BE4DA3}"/>
              </a:ext>
            </a:extLst>
          </p:cNvPr>
          <p:cNvGrpSpPr/>
          <p:nvPr/>
        </p:nvGrpSpPr>
        <p:grpSpPr>
          <a:xfrm>
            <a:off x="-122737" y="195435"/>
            <a:ext cx="7095699" cy="4598606"/>
            <a:chOff x="-302351" y="1041646"/>
            <a:chExt cx="7095699" cy="4598606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4C93499-1F0D-0643-8CEF-CF94A5F5A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02351" y="1041646"/>
              <a:ext cx="7095699" cy="4598606"/>
            </a:xfrm>
            <a:prstGeom prst="rect">
              <a:avLst/>
            </a:prstGeom>
          </p:spPr>
        </p:pic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8EF7463-BFC3-A84D-9D58-DF31C6D00A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20238" y="4107131"/>
              <a:ext cx="2181375" cy="832448"/>
            </a:xfrm>
            <a:prstGeom prst="line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21BF2E2-350E-694E-9C38-C9D9A47786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1612" y="4185723"/>
              <a:ext cx="2303249" cy="753856"/>
            </a:xfrm>
            <a:prstGeom prst="line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9DD970CD-D849-2743-989C-D29921946A5D}"/>
                    </a:ext>
                  </a:extLst>
                </p:cNvPr>
                <p:cNvSpPr/>
                <p:nvPr/>
              </p:nvSpPr>
              <p:spPr>
                <a:xfrm>
                  <a:off x="4453236" y="1711487"/>
                  <a:ext cx="60471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9DD970CD-D849-2743-989C-D29921946A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236" y="1711487"/>
                  <a:ext cx="604717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E21E3646-6B0A-404A-80C3-D14A7820837B}"/>
                    </a:ext>
                  </a:extLst>
                </p:cNvPr>
                <p:cNvSpPr/>
                <p:nvPr/>
              </p:nvSpPr>
              <p:spPr>
                <a:xfrm>
                  <a:off x="1967364" y="2443381"/>
                  <a:ext cx="58535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E21E3646-6B0A-404A-80C3-D14A782083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7364" y="2443381"/>
                  <a:ext cx="585353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the behavior of U in the temperature direction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0CFB97-D86D-AB45-B2F7-3768DD0FD11A}"/>
                  </a:ext>
                </a:extLst>
              </p:cNvPr>
              <p:cNvSpPr txBox="1"/>
              <p:nvPr/>
            </p:nvSpPr>
            <p:spPr>
              <a:xfrm>
                <a:off x="6663156" y="2112401"/>
                <a:ext cx="5372633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 seems to </a:t>
                </a:r>
                <a:r>
                  <a:rPr lang="en-US" sz="2400" i="1" dirty="0"/>
                  <a:t>curve up </a:t>
                </a:r>
                <a:r>
                  <a:rPr lang="en-US" sz="2400" dirty="0"/>
                  <a:t>with increasing temperature. That means its heat capacity,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dirty="0"/>
                  <a:t>, is increasing with increasing temperature.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So …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0CFB97-D86D-AB45-B2F7-3768DD0FD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156" y="2112401"/>
                <a:ext cx="5372633" cy="2308324"/>
              </a:xfrm>
              <a:prstGeom prst="rect">
                <a:avLst/>
              </a:prstGeom>
              <a:blipFill>
                <a:blip r:embed="rId5"/>
                <a:stretch>
                  <a:fillRect l="-1887" t="-2198" r="-708" b="-4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F66FD0-DCB0-604A-8115-DBBC4368EF8F}"/>
              </a:ext>
            </a:extLst>
          </p:cNvPr>
          <p:cNvCxnSpPr/>
          <p:nvPr/>
        </p:nvCxnSpPr>
        <p:spPr>
          <a:xfrm flipH="1">
            <a:off x="5066019" y="2527900"/>
            <a:ext cx="118848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37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C1FCBEE9-BD97-C84B-9600-0816B5BE4DA3}"/>
              </a:ext>
            </a:extLst>
          </p:cNvPr>
          <p:cNvGrpSpPr/>
          <p:nvPr/>
        </p:nvGrpSpPr>
        <p:grpSpPr>
          <a:xfrm>
            <a:off x="-122737" y="195435"/>
            <a:ext cx="7095699" cy="4598606"/>
            <a:chOff x="-302351" y="1041646"/>
            <a:chExt cx="7095699" cy="4598606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4C93499-1F0D-0643-8CEF-CF94A5F5A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02351" y="1041646"/>
              <a:ext cx="7095699" cy="4598606"/>
            </a:xfrm>
            <a:prstGeom prst="rect">
              <a:avLst/>
            </a:prstGeom>
          </p:spPr>
        </p:pic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8EF7463-BFC3-A84D-9D58-DF31C6D00A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20238" y="4107131"/>
              <a:ext cx="2181375" cy="832448"/>
            </a:xfrm>
            <a:prstGeom prst="line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21BF2E2-350E-694E-9C38-C9D9A47786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1612" y="4185723"/>
              <a:ext cx="2303249" cy="753856"/>
            </a:xfrm>
            <a:prstGeom prst="line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9DD970CD-D849-2743-989C-D29921946A5D}"/>
                    </a:ext>
                  </a:extLst>
                </p:cNvPr>
                <p:cNvSpPr/>
                <p:nvPr/>
              </p:nvSpPr>
              <p:spPr>
                <a:xfrm>
                  <a:off x="4453236" y="1711487"/>
                  <a:ext cx="60471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9DD970CD-D849-2743-989C-D29921946A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236" y="1711487"/>
                  <a:ext cx="604717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E21E3646-6B0A-404A-80C3-D14A7820837B}"/>
                    </a:ext>
                  </a:extLst>
                </p:cNvPr>
                <p:cNvSpPr/>
                <p:nvPr/>
              </p:nvSpPr>
              <p:spPr>
                <a:xfrm>
                  <a:off x="1967364" y="2443381"/>
                  <a:ext cx="58535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E21E3646-6B0A-404A-80C3-D14A782083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7364" y="2443381"/>
                  <a:ext cx="585353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the behavior of U in the temperature direction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0CFB97-D86D-AB45-B2F7-3768DD0FD11A}"/>
                  </a:ext>
                </a:extLst>
              </p:cNvPr>
              <p:cNvSpPr txBox="1"/>
              <p:nvPr/>
            </p:nvSpPr>
            <p:spPr>
              <a:xfrm>
                <a:off x="6663156" y="2112401"/>
                <a:ext cx="5309388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 seems to </a:t>
                </a:r>
                <a:r>
                  <a:rPr lang="en-US" sz="2400" i="1" dirty="0"/>
                  <a:t>curve up </a:t>
                </a:r>
                <a:r>
                  <a:rPr lang="en-US" sz="2400" dirty="0"/>
                  <a:t>with increasing temperature. That means its heat capacity,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dirty="0"/>
                  <a:t>, is increasing with increasing temperature.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So … This must be a gas capable of vibrating (diatomic, polyatomic).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0CFB97-D86D-AB45-B2F7-3768DD0FD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156" y="2112401"/>
                <a:ext cx="5309388" cy="2677656"/>
              </a:xfrm>
              <a:prstGeom prst="rect">
                <a:avLst/>
              </a:prstGeom>
              <a:blipFill>
                <a:blip r:embed="rId5"/>
                <a:stretch>
                  <a:fillRect l="-1909" t="-1887" r="-1909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F66FD0-DCB0-604A-8115-DBBC4368EF8F}"/>
              </a:ext>
            </a:extLst>
          </p:cNvPr>
          <p:cNvCxnSpPr/>
          <p:nvPr/>
        </p:nvCxnSpPr>
        <p:spPr>
          <a:xfrm flipH="1">
            <a:off x="5066019" y="2527900"/>
            <a:ext cx="118848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993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D44DBACD-276C-4044-82F8-EBCD51EDBFE2}"/>
              </a:ext>
            </a:extLst>
          </p:cNvPr>
          <p:cNvSpPr txBox="1"/>
          <p:nvPr/>
        </p:nvSpPr>
        <p:spPr>
          <a:xfrm>
            <a:off x="1569630" y="5448481"/>
            <a:ext cx="9791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kind of gas (real/ideal, monatomic or polyatomic) could this one be?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2E9A30-6526-C641-A80E-2D0980AA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16" y="392864"/>
            <a:ext cx="6086929" cy="4574649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692F172-EE5F-5042-8EA7-89B546945AA2}"/>
              </a:ext>
            </a:extLst>
          </p:cNvPr>
          <p:cNvCxnSpPr>
            <a:cxnSpLocks/>
          </p:cNvCxnSpPr>
          <p:nvPr/>
        </p:nvCxnSpPr>
        <p:spPr>
          <a:xfrm flipH="1" flipV="1">
            <a:off x="3581977" y="3814476"/>
            <a:ext cx="1" cy="14992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U(T,V)</a:t>
            </a:r>
          </a:p>
        </p:txBody>
      </p:sp>
    </p:spTree>
    <p:extLst>
      <p:ext uri="{BB962C8B-B14F-4D97-AF65-F5344CB8AC3E}">
        <p14:creationId xmlns:p14="http://schemas.microsoft.com/office/powerpoint/2010/main" val="425028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2E9A30-6526-C641-A80E-2D0980AA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16" y="392864"/>
            <a:ext cx="6086929" cy="4574649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692F172-EE5F-5042-8EA7-89B546945AA2}"/>
              </a:ext>
            </a:extLst>
          </p:cNvPr>
          <p:cNvCxnSpPr>
            <a:cxnSpLocks/>
          </p:cNvCxnSpPr>
          <p:nvPr/>
        </p:nvCxnSpPr>
        <p:spPr>
          <a:xfrm flipH="1" flipV="1">
            <a:off x="3581977" y="3814476"/>
            <a:ext cx="1" cy="14992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U(T,V)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1F6C7B-E060-0A40-A9C7-0B683F54A85A}"/>
                  </a:ext>
                </a:extLst>
              </p:cNvPr>
              <p:cNvSpPr txBox="1"/>
              <p:nvPr/>
            </p:nvSpPr>
            <p:spPr>
              <a:xfrm>
                <a:off x="6751745" y="1399111"/>
                <a:ext cx="504442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(not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), so this is an ideal gas.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dirty="0"/>
                  <a:t> looks constant, so this is probably a </a:t>
                </a:r>
              </a:p>
              <a:p>
                <a:r>
                  <a:rPr lang="en-US" sz="2400" i="1" dirty="0"/>
                  <a:t>monatomic</a:t>
                </a:r>
                <a:r>
                  <a:rPr lang="en-US" sz="2400" dirty="0"/>
                  <a:t> ideal gas.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1F6C7B-E060-0A40-A9C7-0B683F54A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745" y="1399111"/>
                <a:ext cx="5044429" cy="1938992"/>
              </a:xfrm>
              <a:prstGeom prst="rect">
                <a:avLst/>
              </a:prstGeom>
              <a:blipFill>
                <a:blip r:embed="rId3"/>
                <a:stretch>
                  <a:fillRect l="-1759" t="-1948" r="-1256" b="-5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F985868-947B-C249-B794-0020C0541ED5}"/>
              </a:ext>
            </a:extLst>
          </p:cNvPr>
          <p:cNvSpPr txBox="1"/>
          <p:nvPr/>
        </p:nvSpPr>
        <p:spPr>
          <a:xfrm>
            <a:off x="1569630" y="5448481"/>
            <a:ext cx="9791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kind of gas (real/ideal, monatomic or polyatomic) could this one be?</a:t>
            </a:r>
          </a:p>
        </p:txBody>
      </p:sp>
    </p:spTree>
    <p:extLst>
      <p:ext uri="{BB962C8B-B14F-4D97-AF65-F5344CB8AC3E}">
        <p14:creationId xmlns:p14="http://schemas.microsoft.com/office/powerpoint/2010/main" val="3516020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A800C8C1-FEAF-6D45-8CA6-395E083A4AD7}"/>
              </a:ext>
            </a:extLst>
          </p:cNvPr>
          <p:cNvGrpSpPr/>
          <p:nvPr/>
        </p:nvGrpSpPr>
        <p:grpSpPr>
          <a:xfrm>
            <a:off x="2908238" y="237422"/>
            <a:ext cx="5180874" cy="3647345"/>
            <a:chOff x="2908238" y="237422"/>
            <a:chExt cx="5180874" cy="3647345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6C12CFC-173E-0F4C-862C-24F1B27FA432}"/>
                </a:ext>
              </a:extLst>
            </p:cNvPr>
            <p:cNvGrpSpPr/>
            <p:nvPr/>
          </p:nvGrpSpPr>
          <p:grpSpPr>
            <a:xfrm>
              <a:off x="2908238" y="237422"/>
              <a:ext cx="5180874" cy="3647345"/>
              <a:chOff x="-302351" y="1041646"/>
              <a:chExt cx="7095699" cy="4598606"/>
            </a:xfrm>
          </p:grpSpPr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94B6FF3F-9ED0-F443-BE39-743498D624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302351" y="1041646"/>
                <a:ext cx="7095699" cy="459860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C3206C40-A337-BA43-99F3-3B6B4D66752E}"/>
                      </a:ext>
                    </a:extLst>
                  </p:cNvPr>
                  <p:cNvSpPr/>
                  <p:nvPr/>
                </p:nvSpPr>
                <p:spPr>
                  <a:xfrm>
                    <a:off x="4453236" y="1711487"/>
                    <a:ext cx="60471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9DD970CD-D849-2743-989C-D29921946A5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3236" y="1711487"/>
                    <a:ext cx="604717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9B397B7D-7EAA-6244-9222-8BAF5BFB372C}"/>
                      </a:ext>
                    </a:extLst>
                  </p:cNvPr>
                  <p:cNvSpPr/>
                  <p:nvPr/>
                </p:nvSpPr>
                <p:spPr>
                  <a:xfrm>
                    <a:off x="1824690" y="2267992"/>
                    <a:ext cx="585353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9B397B7D-7EAA-6244-9222-8BAF5BFB372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4690" y="2267992"/>
                    <a:ext cx="585353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41" r="-11765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2B7922E-8165-A84A-8799-BEBEC99C5A33}"/>
                </a:ext>
              </a:extLst>
            </p:cNvPr>
            <p:cNvCxnSpPr>
              <a:cxnSpLocks/>
            </p:cNvCxnSpPr>
            <p:nvPr/>
          </p:nvCxnSpPr>
          <p:spPr>
            <a:xfrm>
              <a:off x="3969756" y="2704968"/>
              <a:ext cx="1695563" cy="664190"/>
            </a:xfrm>
            <a:prstGeom prst="line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the behavior of U in the volume direction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9187E2C-A0EB-5F4B-BDFA-FD79559F1CD2}"/>
              </a:ext>
            </a:extLst>
          </p:cNvPr>
          <p:cNvGrpSpPr/>
          <p:nvPr/>
        </p:nvGrpSpPr>
        <p:grpSpPr>
          <a:xfrm>
            <a:off x="6509396" y="3985389"/>
            <a:ext cx="5676132" cy="1570723"/>
            <a:chOff x="6509396" y="3985389"/>
            <a:chExt cx="5676132" cy="1570723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0C61F45-864C-4347-A423-7A43697DCFC7}"/>
                </a:ext>
              </a:extLst>
            </p:cNvPr>
            <p:cNvCxnSpPr>
              <a:cxnSpLocks/>
            </p:cNvCxnSpPr>
            <p:nvPr/>
          </p:nvCxnSpPr>
          <p:spPr>
            <a:xfrm>
              <a:off x="7321019" y="3985389"/>
              <a:ext cx="1695563" cy="664190"/>
            </a:xfrm>
            <a:prstGeom prst="line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127D26E-3D9C-D54B-BF9B-D0144A2C3371}"/>
                </a:ext>
              </a:extLst>
            </p:cNvPr>
            <p:cNvSpPr txBox="1"/>
            <p:nvPr/>
          </p:nvSpPr>
          <p:spPr>
            <a:xfrm>
              <a:off x="6509396" y="4725115"/>
              <a:ext cx="56761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Yellow arrow corresponds to </a:t>
              </a:r>
              <a:r>
                <a:rPr lang="en-US" sz="2400" b="1" dirty="0"/>
                <a:t>confining</a:t>
              </a:r>
              <a:r>
                <a:rPr lang="en-US" sz="2400" dirty="0"/>
                <a:t> gas </a:t>
              </a:r>
              <a:r>
                <a:rPr lang="en-US" sz="2400" b="1" dirty="0"/>
                <a:t>to smaller volumes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35919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</TotalTime>
  <Words>809</Words>
  <Application>Microsoft Macintosh PowerPoint</Application>
  <PresentationFormat>Widescreen</PresentationFormat>
  <Paragraphs>102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66</cp:revision>
  <dcterms:created xsi:type="dcterms:W3CDTF">2021-09-20T01:57:56Z</dcterms:created>
  <dcterms:modified xsi:type="dcterms:W3CDTF">2022-09-23T16:58:46Z</dcterms:modified>
</cp:coreProperties>
</file>