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702" r:id="rId2"/>
    <p:sldId id="705" r:id="rId3"/>
    <p:sldId id="701" r:id="rId4"/>
    <p:sldId id="707" r:id="rId5"/>
    <p:sldId id="708" r:id="rId6"/>
    <p:sldId id="709" r:id="rId7"/>
    <p:sldId id="710" r:id="rId8"/>
    <p:sldId id="711" r:id="rId9"/>
    <p:sldId id="712" r:id="rId10"/>
    <p:sldId id="713" r:id="rId11"/>
    <p:sldId id="714" r:id="rId12"/>
    <p:sldId id="715" r:id="rId13"/>
    <p:sldId id="716" r:id="rId14"/>
    <p:sldId id="311" r:id="rId15"/>
    <p:sldId id="722" r:id="rId16"/>
    <p:sldId id="348" r:id="rId17"/>
    <p:sldId id="719" r:id="rId18"/>
    <p:sldId id="720" r:id="rId19"/>
    <p:sldId id="7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14"/>
    <p:restoredTop sz="95964"/>
  </p:normalViewPr>
  <p:slideViewPr>
    <p:cSldViewPr snapToGrid="0" snapToObjects="1">
      <p:cViewPr varScale="1">
        <p:scale>
          <a:sx n="106" d="100"/>
          <a:sy n="106" d="100"/>
        </p:scale>
        <p:origin x="10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8E28-05EB-634D-B6E7-E4FC02755F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FF0512-CC4B-754A-9E36-E42860C697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FF7F6B-79E2-C443-89E6-27BC19553091}"/>
              </a:ext>
            </a:extLst>
          </p:cNvPr>
          <p:cNvSpPr>
            <a:spLocks noGrp="1"/>
          </p:cNvSpPr>
          <p:nvPr>
            <p:ph type="dt" sz="half" idx="10"/>
          </p:nvPr>
        </p:nvSpPr>
        <p:spPr/>
        <p:txBody>
          <a:bodyPr/>
          <a:lstStyle/>
          <a:p>
            <a:fld id="{C6F00722-873C-0E49-BC0B-6841F0ED0D60}" type="datetimeFigureOut">
              <a:rPr lang="en-US" smtClean="0"/>
              <a:t>9/30/22</a:t>
            </a:fld>
            <a:endParaRPr lang="en-US"/>
          </a:p>
        </p:txBody>
      </p:sp>
      <p:sp>
        <p:nvSpPr>
          <p:cNvPr id="5" name="Footer Placeholder 4">
            <a:extLst>
              <a:ext uri="{FF2B5EF4-FFF2-40B4-BE49-F238E27FC236}">
                <a16:creationId xmlns:a16="http://schemas.microsoft.com/office/drawing/2014/main" id="{D58E0440-E6DD-654C-90A7-FDCBDA629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D3D4F-FF1C-8E40-A5A7-5077DB017CC4}"/>
              </a:ext>
            </a:extLst>
          </p:cNvPr>
          <p:cNvSpPr>
            <a:spLocks noGrp="1"/>
          </p:cNvSpPr>
          <p:nvPr>
            <p:ph type="sldNum" sz="quarter" idx="12"/>
          </p:nvPr>
        </p:nvSpPr>
        <p:spPr/>
        <p:txBody>
          <a:bodyPr/>
          <a:lstStyle/>
          <a:p>
            <a:fld id="{FFE17C59-9C12-204D-BECD-5F9B97D01CD0}" type="slidenum">
              <a:rPr lang="en-US" smtClean="0"/>
              <a:t>‹#›</a:t>
            </a:fld>
            <a:endParaRPr lang="en-US"/>
          </a:p>
        </p:txBody>
      </p:sp>
    </p:spTree>
    <p:extLst>
      <p:ext uri="{BB962C8B-B14F-4D97-AF65-F5344CB8AC3E}">
        <p14:creationId xmlns:p14="http://schemas.microsoft.com/office/powerpoint/2010/main" val="3797531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EB12E-D443-1B43-82C5-2D21436141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907098-BF71-934D-A385-A1B4F99B56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338283-BAD0-7646-A07B-6561B871463F}"/>
              </a:ext>
            </a:extLst>
          </p:cNvPr>
          <p:cNvSpPr>
            <a:spLocks noGrp="1"/>
          </p:cNvSpPr>
          <p:nvPr>
            <p:ph type="dt" sz="half" idx="10"/>
          </p:nvPr>
        </p:nvSpPr>
        <p:spPr/>
        <p:txBody>
          <a:bodyPr/>
          <a:lstStyle/>
          <a:p>
            <a:fld id="{C6F00722-873C-0E49-BC0B-6841F0ED0D60}" type="datetimeFigureOut">
              <a:rPr lang="en-US" smtClean="0"/>
              <a:t>9/30/22</a:t>
            </a:fld>
            <a:endParaRPr lang="en-US"/>
          </a:p>
        </p:txBody>
      </p:sp>
      <p:sp>
        <p:nvSpPr>
          <p:cNvPr id="5" name="Footer Placeholder 4">
            <a:extLst>
              <a:ext uri="{FF2B5EF4-FFF2-40B4-BE49-F238E27FC236}">
                <a16:creationId xmlns:a16="http://schemas.microsoft.com/office/drawing/2014/main" id="{D41452D7-2A52-E74E-A31B-2803E8FA4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99D3D-7FA2-5A42-BEF5-ED1692F2CD36}"/>
              </a:ext>
            </a:extLst>
          </p:cNvPr>
          <p:cNvSpPr>
            <a:spLocks noGrp="1"/>
          </p:cNvSpPr>
          <p:nvPr>
            <p:ph type="sldNum" sz="quarter" idx="12"/>
          </p:nvPr>
        </p:nvSpPr>
        <p:spPr/>
        <p:txBody>
          <a:bodyPr/>
          <a:lstStyle/>
          <a:p>
            <a:fld id="{FFE17C59-9C12-204D-BECD-5F9B97D01CD0}" type="slidenum">
              <a:rPr lang="en-US" smtClean="0"/>
              <a:t>‹#›</a:t>
            </a:fld>
            <a:endParaRPr lang="en-US"/>
          </a:p>
        </p:txBody>
      </p:sp>
    </p:spTree>
    <p:extLst>
      <p:ext uri="{BB962C8B-B14F-4D97-AF65-F5344CB8AC3E}">
        <p14:creationId xmlns:p14="http://schemas.microsoft.com/office/powerpoint/2010/main" val="1038786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520557-F9CF-544D-88F2-3F8758E6BE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2BA0D8-CDA9-A046-B642-F4D8893EBC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CE987-7800-4D43-B0BC-28E9EC98AA85}"/>
              </a:ext>
            </a:extLst>
          </p:cNvPr>
          <p:cNvSpPr>
            <a:spLocks noGrp="1"/>
          </p:cNvSpPr>
          <p:nvPr>
            <p:ph type="dt" sz="half" idx="10"/>
          </p:nvPr>
        </p:nvSpPr>
        <p:spPr/>
        <p:txBody>
          <a:bodyPr/>
          <a:lstStyle/>
          <a:p>
            <a:fld id="{C6F00722-873C-0E49-BC0B-6841F0ED0D60}" type="datetimeFigureOut">
              <a:rPr lang="en-US" smtClean="0"/>
              <a:t>9/30/22</a:t>
            </a:fld>
            <a:endParaRPr lang="en-US"/>
          </a:p>
        </p:txBody>
      </p:sp>
      <p:sp>
        <p:nvSpPr>
          <p:cNvPr id="5" name="Footer Placeholder 4">
            <a:extLst>
              <a:ext uri="{FF2B5EF4-FFF2-40B4-BE49-F238E27FC236}">
                <a16:creationId xmlns:a16="http://schemas.microsoft.com/office/drawing/2014/main" id="{DC92C3FC-F910-8344-9D50-5E7F4D7CB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313F8-12B3-154F-95EA-3EC02290ADC3}"/>
              </a:ext>
            </a:extLst>
          </p:cNvPr>
          <p:cNvSpPr>
            <a:spLocks noGrp="1"/>
          </p:cNvSpPr>
          <p:nvPr>
            <p:ph type="sldNum" sz="quarter" idx="12"/>
          </p:nvPr>
        </p:nvSpPr>
        <p:spPr/>
        <p:txBody>
          <a:bodyPr/>
          <a:lstStyle/>
          <a:p>
            <a:fld id="{FFE17C59-9C12-204D-BECD-5F9B97D01CD0}" type="slidenum">
              <a:rPr lang="en-US" smtClean="0"/>
              <a:t>‹#›</a:t>
            </a:fld>
            <a:endParaRPr lang="en-US"/>
          </a:p>
        </p:txBody>
      </p:sp>
    </p:spTree>
    <p:extLst>
      <p:ext uri="{BB962C8B-B14F-4D97-AF65-F5344CB8AC3E}">
        <p14:creationId xmlns:p14="http://schemas.microsoft.com/office/powerpoint/2010/main" val="837378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830B-F095-BE4E-908B-6665DB1E1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7AD960-8A50-D74E-996A-F9499775D7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A99BB-0965-3B4A-9A83-3AE6057B80C4}"/>
              </a:ext>
            </a:extLst>
          </p:cNvPr>
          <p:cNvSpPr>
            <a:spLocks noGrp="1"/>
          </p:cNvSpPr>
          <p:nvPr>
            <p:ph type="dt" sz="half" idx="10"/>
          </p:nvPr>
        </p:nvSpPr>
        <p:spPr/>
        <p:txBody>
          <a:bodyPr/>
          <a:lstStyle/>
          <a:p>
            <a:fld id="{C6F00722-873C-0E49-BC0B-6841F0ED0D60}" type="datetimeFigureOut">
              <a:rPr lang="en-US" smtClean="0"/>
              <a:t>9/30/22</a:t>
            </a:fld>
            <a:endParaRPr lang="en-US"/>
          </a:p>
        </p:txBody>
      </p:sp>
      <p:sp>
        <p:nvSpPr>
          <p:cNvPr id="5" name="Footer Placeholder 4">
            <a:extLst>
              <a:ext uri="{FF2B5EF4-FFF2-40B4-BE49-F238E27FC236}">
                <a16:creationId xmlns:a16="http://schemas.microsoft.com/office/drawing/2014/main" id="{611AFF93-3EF1-FF40-A3D7-E7FA326A0B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878A3-CF0D-6841-B43D-7A6EADC88937}"/>
              </a:ext>
            </a:extLst>
          </p:cNvPr>
          <p:cNvSpPr>
            <a:spLocks noGrp="1"/>
          </p:cNvSpPr>
          <p:nvPr>
            <p:ph type="sldNum" sz="quarter" idx="12"/>
          </p:nvPr>
        </p:nvSpPr>
        <p:spPr/>
        <p:txBody>
          <a:bodyPr/>
          <a:lstStyle/>
          <a:p>
            <a:fld id="{FFE17C59-9C12-204D-BECD-5F9B97D01CD0}" type="slidenum">
              <a:rPr lang="en-US" smtClean="0"/>
              <a:t>‹#›</a:t>
            </a:fld>
            <a:endParaRPr lang="en-US"/>
          </a:p>
        </p:txBody>
      </p:sp>
    </p:spTree>
    <p:extLst>
      <p:ext uri="{BB962C8B-B14F-4D97-AF65-F5344CB8AC3E}">
        <p14:creationId xmlns:p14="http://schemas.microsoft.com/office/powerpoint/2010/main" val="29603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450E8-50BB-B84F-9DB1-BDAC1C7252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0396A4-FBC8-2F4A-86FC-F68B6A625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02A087-FBE8-7D48-91AC-5EF386CD30F8}"/>
              </a:ext>
            </a:extLst>
          </p:cNvPr>
          <p:cNvSpPr>
            <a:spLocks noGrp="1"/>
          </p:cNvSpPr>
          <p:nvPr>
            <p:ph type="dt" sz="half" idx="10"/>
          </p:nvPr>
        </p:nvSpPr>
        <p:spPr/>
        <p:txBody>
          <a:bodyPr/>
          <a:lstStyle/>
          <a:p>
            <a:fld id="{C6F00722-873C-0E49-BC0B-6841F0ED0D60}" type="datetimeFigureOut">
              <a:rPr lang="en-US" smtClean="0"/>
              <a:t>9/30/22</a:t>
            </a:fld>
            <a:endParaRPr lang="en-US"/>
          </a:p>
        </p:txBody>
      </p:sp>
      <p:sp>
        <p:nvSpPr>
          <p:cNvPr id="5" name="Footer Placeholder 4">
            <a:extLst>
              <a:ext uri="{FF2B5EF4-FFF2-40B4-BE49-F238E27FC236}">
                <a16:creationId xmlns:a16="http://schemas.microsoft.com/office/drawing/2014/main" id="{61CDFE11-9082-2F4D-A728-5912BA8E2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89AB8-774C-F64F-B1D3-9954A639E7F3}"/>
              </a:ext>
            </a:extLst>
          </p:cNvPr>
          <p:cNvSpPr>
            <a:spLocks noGrp="1"/>
          </p:cNvSpPr>
          <p:nvPr>
            <p:ph type="sldNum" sz="quarter" idx="12"/>
          </p:nvPr>
        </p:nvSpPr>
        <p:spPr/>
        <p:txBody>
          <a:bodyPr/>
          <a:lstStyle/>
          <a:p>
            <a:fld id="{FFE17C59-9C12-204D-BECD-5F9B97D01CD0}" type="slidenum">
              <a:rPr lang="en-US" smtClean="0"/>
              <a:t>‹#›</a:t>
            </a:fld>
            <a:endParaRPr lang="en-US"/>
          </a:p>
        </p:txBody>
      </p:sp>
    </p:spTree>
    <p:extLst>
      <p:ext uri="{BB962C8B-B14F-4D97-AF65-F5344CB8AC3E}">
        <p14:creationId xmlns:p14="http://schemas.microsoft.com/office/powerpoint/2010/main" val="2871451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F91D-6478-3044-8505-97D4C5D1A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841E39-FB5E-D142-BCCE-94B5021FFA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249021-DFAE-654F-B334-0C9670BCC2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6CFEAE-23AC-B046-9DA7-F49E2662C604}"/>
              </a:ext>
            </a:extLst>
          </p:cNvPr>
          <p:cNvSpPr>
            <a:spLocks noGrp="1"/>
          </p:cNvSpPr>
          <p:nvPr>
            <p:ph type="dt" sz="half" idx="10"/>
          </p:nvPr>
        </p:nvSpPr>
        <p:spPr/>
        <p:txBody>
          <a:bodyPr/>
          <a:lstStyle/>
          <a:p>
            <a:fld id="{C6F00722-873C-0E49-BC0B-6841F0ED0D60}" type="datetimeFigureOut">
              <a:rPr lang="en-US" smtClean="0"/>
              <a:t>9/30/22</a:t>
            </a:fld>
            <a:endParaRPr lang="en-US"/>
          </a:p>
        </p:txBody>
      </p:sp>
      <p:sp>
        <p:nvSpPr>
          <p:cNvPr id="6" name="Footer Placeholder 5">
            <a:extLst>
              <a:ext uri="{FF2B5EF4-FFF2-40B4-BE49-F238E27FC236}">
                <a16:creationId xmlns:a16="http://schemas.microsoft.com/office/drawing/2014/main" id="{DD97C5D2-148E-8F41-8C24-0166D55BED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9C4854-2F10-754F-A8E3-9F41F0F55B9D}"/>
              </a:ext>
            </a:extLst>
          </p:cNvPr>
          <p:cNvSpPr>
            <a:spLocks noGrp="1"/>
          </p:cNvSpPr>
          <p:nvPr>
            <p:ph type="sldNum" sz="quarter" idx="12"/>
          </p:nvPr>
        </p:nvSpPr>
        <p:spPr/>
        <p:txBody>
          <a:bodyPr/>
          <a:lstStyle/>
          <a:p>
            <a:fld id="{FFE17C59-9C12-204D-BECD-5F9B97D01CD0}" type="slidenum">
              <a:rPr lang="en-US" smtClean="0"/>
              <a:t>‹#›</a:t>
            </a:fld>
            <a:endParaRPr lang="en-US"/>
          </a:p>
        </p:txBody>
      </p:sp>
    </p:spTree>
    <p:extLst>
      <p:ext uri="{BB962C8B-B14F-4D97-AF65-F5344CB8AC3E}">
        <p14:creationId xmlns:p14="http://schemas.microsoft.com/office/powerpoint/2010/main" val="3073826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692C-45BE-A644-9DF7-F043F06074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023514-DFE6-1A49-9B30-74AEDAE0FC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FBBCB6-6D51-CC43-B3F7-7B7FF77310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ECC671-DD98-154C-A495-F6D97598E5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524BB7-5236-464A-B2A4-9891E8F345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36FAE9-EA9B-C94D-89CF-49FE1D8478A0}"/>
              </a:ext>
            </a:extLst>
          </p:cNvPr>
          <p:cNvSpPr>
            <a:spLocks noGrp="1"/>
          </p:cNvSpPr>
          <p:nvPr>
            <p:ph type="dt" sz="half" idx="10"/>
          </p:nvPr>
        </p:nvSpPr>
        <p:spPr/>
        <p:txBody>
          <a:bodyPr/>
          <a:lstStyle/>
          <a:p>
            <a:fld id="{C6F00722-873C-0E49-BC0B-6841F0ED0D60}" type="datetimeFigureOut">
              <a:rPr lang="en-US" smtClean="0"/>
              <a:t>9/30/22</a:t>
            </a:fld>
            <a:endParaRPr lang="en-US"/>
          </a:p>
        </p:txBody>
      </p:sp>
      <p:sp>
        <p:nvSpPr>
          <p:cNvPr id="8" name="Footer Placeholder 7">
            <a:extLst>
              <a:ext uri="{FF2B5EF4-FFF2-40B4-BE49-F238E27FC236}">
                <a16:creationId xmlns:a16="http://schemas.microsoft.com/office/drawing/2014/main" id="{CACE3898-DE8E-004F-91FD-E39EC14CC2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213A5-20AE-4E4E-B737-A21FD86F4307}"/>
              </a:ext>
            </a:extLst>
          </p:cNvPr>
          <p:cNvSpPr>
            <a:spLocks noGrp="1"/>
          </p:cNvSpPr>
          <p:nvPr>
            <p:ph type="sldNum" sz="quarter" idx="12"/>
          </p:nvPr>
        </p:nvSpPr>
        <p:spPr/>
        <p:txBody>
          <a:bodyPr/>
          <a:lstStyle/>
          <a:p>
            <a:fld id="{FFE17C59-9C12-204D-BECD-5F9B97D01CD0}" type="slidenum">
              <a:rPr lang="en-US" smtClean="0"/>
              <a:t>‹#›</a:t>
            </a:fld>
            <a:endParaRPr lang="en-US"/>
          </a:p>
        </p:txBody>
      </p:sp>
    </p:spTree>
    <p:extLst>
      <p:ext uri="{BB962C8B-B14F-4D97-AF65-F5344CB8AC3E}">
        <p14:creationId xmlns:p14="http://schemas.microsoft.com/office/powerpoint/2010/main" val="4035987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8E8D-B5AC-184C-8595-9691516A1A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0201C5-8463-1D48-8AE4-158785AF7FD1}"/>
              </a:ext>
            </a:extLst>
          </p:cNvPr>
          <p:cNvSpPr>
            <a:spLocks noGrp="1"/>
          </p:cNvSpPr>
          <p:nvPr>
            <p:ph type="dt" sz="half" idx="10"/>
          </p:nvPr>
        </p:nvSpPr>
        <p:spPr/>
        <p:txBody>
          <a:bodyPr/>
          <a:lstStyle/>
          <a:p>
            <a:fld id="{C6F00722-873C-0E49-BC0B-6841F0ED0D60}" type="datetimeFigureOut">
              <a:rPr lang="en-US" smtClean="0"/>
              <a:t>9/30/22</a:t>
            </a:fld>
            <a:endParaRPr lang="en-US"/>
          </a:p>
        </p:txBody>
      </p:sp>
      <p:sp>
        <p:nvSpPr>
          <p:cNvPr id="4" name="Footer Placeholder 3">
            <a:extLst>
              <a:ext uri="{FF2B5EF4-FFF2-40B4-BE49-F238E27FC236}">
                <a16:creationId xmlns:a16="http://schemas.microsoft.com/office/drawing/2014/main" id="{1EEB942E-4457-814D-968A-2620594FB6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186BFC-229B-3D41-B157-74F4D8ED678A}"/>
              </a:ext>
            </a:extLst>
          </p:cNvPr>
          <p:cNvSpPr>
            <a:spLocks noGrp="1"/>
          </p:cNvSpPr>
          <p:nvPr>
            <p:ph type="sldNum" sz="quarter" idx="12"/>
          </p:nvPr>
        </p:nvSpPr>
        <p:spPr/>
        <p:txBody>
          <a:bodyPr/>
          <a:lstStyle/>
          <a:p>
            <a:fld id="{FFE17C59-9C12-204D-BECD-5F9B97D01CD0}" type="slidenum">
              <a:rPr lang="en-US" smtClean="0"/>
              <a:t>‹#›</a:t>
            </a:fld>
            <a:endParaRPr lang="en-US"/>
          </a:p>
        </p:txBody>
      </p:sp>
    </p:spTree>
    <p:extLst>
      <p:ext uri="{BB962C8B-B14F-4D97-AF65-F5344CB8AC3E}">
        <p14:creationId xmlns:p14="http://schemas.microsoft.com/office/powerpoint/2010/main" val="3967179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7C1E7A-6659-E04A-801D-05B63C2E1276}"/>
              </a:ext>
            </a:extLst>
          </p:cNvPr>
          <p:cNvSpPr>
            <a:spLocks noGrp="1"/>
          </p:cNvSpPr>
          <p:nvPr>
            <p:ph type="dt" sz="half" idx="10"/>
          </p:nvPr>
        </p:nvSpPr>
        <p:spPr/>
        <p:txBody>
          <a:bodyPr/>
          <a:lstStyle/>
          <a:p>
            <a:fld id="{C6F00722-873C-0E49-BC0B-6841F0ED0D60}" type="datetimeFigureOut">
              <a:rPr lang="en-US" smtClean="0"/>
              <a:t>9/30/22</a:t>
            </a:fld>
            <a:endParaRPr lang="en-US"/>
          </a:p>
        </p:txBody>
      </p:sp>
      <p:sp>
        <p:nvSpPr>
          <p:cNvPr id="3" name="Footer Placeholder 2">
            <a:extLst>
              <a:ext uri="{FF2B5EF4-FFF2-40B4-BE49-F238E27FC236}">
                <a16:creationId xmlns:a16="http://schemas.microsoft.com/office/drawing/2014/main" id="{2E2E59FE-A0A5-8347-B17D-59BAD96A64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0DDA1F-54B4-F246-A749-97C3F0078D0D}"/>
              </a:ext>
            </a:extLst>
          </p:cNvPr>
          <p:cNvSpPr>
            <a:spLocks noGrp="1"/>
          </p:cNvSpPr>
          <p:nvPr>
            <p:ph type="sldNum" sz="quarter" idx="12"/>
          </p:nvPr>
        </p:nvSpPr>
        <p:spPr/>
        <p:txBody>
          <a:bodyPr/>
          <a:lstStyle/>
          <a:p>
            <a:fld id="{FFE17C59-9C12-204D-BECD-5F9B97D01CD0}" type="slidenum">
              <a:rPr lang="en-US" smtClean="0"/>
              <a:t>‹#›</a:t>
            </a:fld>
            <a:endParaRPr lang="en-US"/>
          </a:p>
        </p:txBody>
      </p:sp>
    </p:spTree>
    <p:extLst>
      <p:ext uri="{BB962C8B-B14F-4D97-AF65-F5344CB8AC3E}">
        <p14:creationId xmlns:p14="http://schemas.microsoft.com/office/powerpoint/2010/main" val="130482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1835-32FC-2446-9BBD-514AE23FE7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F4A158-8421-F84E-A42E-6DE40ABBB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1DAF95-4B54-944F-B3AC-2FEDB13930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2AF4B-6443-5E4B-B43A-15F4B869BCBB}"/>
              </a:ext>
            </a:extLst>
          </p:cNvPr>
          <p:cNvSpPr>
            <a:spLocks noGrp="1"/>
          </p:cNvSpPr>
          <p:nvPr>
            <p:ph type="dt" sz="half" idx="10"/>
          </p:nvPr>
        </p:nvSpPr>
        <p:spPr/>
        <p:txBody>
          <a:bodyPr/>
          <a:lstStyle/>
          <a:p>
            <a:fld id="{C6F00722-873C-0E49-BC0B-6841F0ED0D60}" type="datetimeFigureOut">
              <a:rPr lang="en-US" smtClean="0"/>
              <a:t>9/30/22</a:t>
            </a:fld>
            <a:endParaRPr lang="en-US"/>
          </a:p>
        </p:txBody>
      </p:sp>
      <p:sp>
        <p:nvSpPr>
          <p:cNvPr id="6" name="Footer Placeholder 5">
            <a:extLst>
              <a:ext uri="{FF2B5EF4-FFF2-40B4-BE49-F238E27FC236}">
                <a16:creationId xmlns:a16="http://schemas.microsoft.com/office/drawing/2014/main" id="{983005FD-4479-7A4A-8661-E325EF662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443680-2F00-8E46-9200-2CD256E93DC6}"/>
              </a:ext>
            </a:extLst>
          </p:cNvPr>
          <p:cNvSpPr>
            <a:spLocks noGrp="1"/>
          </p:cNvSpPr>
          <p:nvPr>
            <p:ph type="sldNum" sz="quarter" idx="12"/>
          </p:nvPr>
        </p:nvSpPr>
        <p:spPr/>
        <p:txBody>
          <a:bodyPr/>
          <a:lstStyle/>
          <a:p>
            <a:fld id="{FFE17C59-9C12-204D-BECD-5F9B97D01CD0}" type="slidenum">
              <a:rPr lang="en-US" smtClean="0"/>
              <a:t>‹#›</a:t>
            </a:fld>
            <a:endParaRPr lang="en-US"/>
          </a:p>
        </p:txBody>
      </p:sp>
    </p:spTree>
    <p:extLst>
      <p:ext uri="{BB962C8B-B14F-4D97-AF65-F5344CB8AC3E}">
        <p14:creationId xmlns:p14="http://schemas.microsoft.com/office/powerpoint/2010/main" val="2417088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357D4-760E-A144-9A68-832F0968EC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26AD51-2AF9-B640-A98D-EFB3AEF372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D97674-CEC5-0A40-AA8B-C78E94CAA0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9DE8F-57EA-644E-8C17-BE5B99AC9AEA}"/>
              </a:ext>
            </a:extLst>
          </p:cNvPr>
          <p:cNvSpPr>
            <a:spLocks noGrp="1"/>
          </p:cNvSpPr>
          <p:nvPr>
            <p:ph type="dt" sz="half" idx="10"/>
          </p:nvPr>
        </p:nvSpPr>
        <p:spPr/>
        <p:txBody>
          <a:bodyPr/>
          <a:lstStyle/>
          <a:p>
            <a:fld id="{C6F00722-873C-0E49-BC0B-6841F0ED0D60}" type="datetimeFigureOut">
              <a:rPr lang="en-US" smtClean="0"/>
              <a:t>9/30/22</a:t>
            </a:fld>
            <a:endParaRPr lang="en-US"/>
          </a:p>
        </p:txBody>
      </p:sp>
      <p:sp>
        <p:nvSpPr>
          <p:cNvPr id="6" name="Footer Placeholder 5">
            <a:extLst>
              <a:ext uri="{FF2B5EF4-FFF2-40B4-BE49-F238E27FC236}">
                <a16:creationId xmlns:a16="http://schemas.microsoft.com/office/drawing/2014/main" id="{542919E4-643F-CB45-A637-889CFB371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23CE42-0164-F74B-8E31-02DE83650D50}"/>
              </a:ext>
            </a:extLst>
          </p:cNvPr>
          <p:cNvSpPr>
            <a:spLocks noGrp="1"/>
          </p:cNvSpPr>
          <p:nvPr>
            <p:ph type="sldNum" sz="quarter" idx="12"/>
          </p:nvPr>
        </p:nvSpPr>
        <p:spPr/>
        <p:txBody>
          <a:bodyPr/>
          <a:lstStyle/>
          <a:p>
            <a:fld id="{FFE17C59-9C12-204D-BECD-5F9B97D01CD0}" type="slidenum">
              <a:rPr lang="en-US" smtClean="0"/>
              <a:t>‹#›</a:t>
            </a:fld>
            <a:endParaRPr lang="en-US"/>
          </a:p>
        </p:txBody>
      </p:sp>
    </p:spTree>
    <p:extLst>
      <p:ext uri="{BB962C8B-B14F-4D97-AF65-F5344CB8AC3E}">
        <p14:creationId xmlns:p14="http://schemas.microsoft.com/office/powerpoint/2010/main" val="1775538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54BB82-71B0-5E47-B43F-E62C88BF9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627179-3ED3-7B4C-8F64-583260995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03E0D-6A47-2741-8080-3B37A5D9A9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00722-873C-0E49-BC0B-6841F0ED0D60}" type="datetimeFigureOut">
              <a:rPr lang="en-US" smtClean="0"/>
              <a:t>9/30/22</a:t>
            </a:fld>
            <a:endParaRPr lang="en-US"/>
          </a:p>
        </p:txBody>
      </p:sp>
      <p:sp>
        <p:nvSpPr>
          <p:cNvPr id="5" name="Footer Placeholder 4">
            <a:extLst>
              <a:ext uri="{FF2B5EF4-FFF2-40B4-BE49-F238E27FC236}">
                <a16:creationId xmlns:a16="http://schemas.microsoft.com/office/drawing/2014/main" id="{A3AD3F50-5B98-724C-A7C3-60F1C78C2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53EE31-7789-1D45-A0D7-FBB6A3E3FA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17C59-9C12-204D-BECD-5F9B97D01CD0}" type="slidenum">
              <a:rPr lang="en-US" smtClean="0"/>
              <a:t>‹#›</a:t>
            </a:fld>
            <a:endParaRPr lang="en-US"/>
          </a:p>
        </p:txBody>
      </p:sp>
    </p:spTree>
    <p:extLst>
      <p:ext uri="{BB962C8B-B14F-4D97-AF65-F5344CB8AC3E}">
        <p14:creationId xmlns:p14="http://schemas.microsoft.com/office/powerpoint/2010/main" val="2204423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91671"/>
          </a:xfrm>
          <a:noFill/>
        </p:spPr>
        <p:txBody>
          <a:bodyPr>
            <a:normAutofit/>
          </a:bodyPr>
          <a:lstStyle/>
          <a:p>
            <a:r>
              <a:rPr lang="en-US" sz="3000" b="1" dirty="0">
                <a:latin typeface="+mn-lt"/>
              </a:rPr>
              <a:t>Week 1</a:t>
            </a:r>
          </a:p>
        </p:txBody>
      </p:sp>
      <p:sp>
        <p:nvSpPr>
          <p:cNvPr id="6" name="TextBox 5">
            <a:extLst>
              <a:ext uri="{FF2B5EF4-FFF2-40B4-BE49-F238E27FC236}">
                <a16:creationId xmlns:a16="http://schemas.microsoft.com/office/drawing/2014/main" id="{8F6706AA-EEB3-2E4F-B4FB-66429C2F46E2}"/>
              </a:ext>
            </a:extLst>
          </p:cNvPr>
          <p:cNvSpPr txBox="1"/>
          <p:nvPr/>
        </p:nvSpPr>
        <p:spPr>
          <a:xfrm>
            <a:off x="922020" y="1102747"/>
            <a:ext cx="11269980" cy="2677656"/>
          </a:xfrm>
          <a:prstGeom prst="rect">
            <a:avLst/>
          </a:prstGeom>
          <a:noFill/>
        </p:spPr>
        <p:txBody>
          <a:bodyPr wrap="square" rtlCol="0">
            <a:spAutoFit/>
          </a:bodyPr>
          <a:lstStyle/>
          <a:p>
            <a:r>
              <a:rPr lang="en-US" sz="2400" b="1" dirty="0"/>
              <a:t>Pressure units</a:t>
            </a:r>
          </a:p>
          <a:p>
            <a:endParaRPr lang="en-US" sz="2400" b="1" dirty="0"/>
          </a:p>
          <a:p>
            <a:pPr marL="342900" indent="-342900">
              <a:buFont typeface="Arial" panose="020B0604020202020204" pitchFamily="34" charset="0"/>
              <a:buChar char="•"/>
            </a:pPr>
            <a:r>
              <a:rPr lang="en-US" sz="2400" dirty="0"/>
              <a:t>Rank these in order of the biggest unit to the smallest unit (like, 1 hour &gt; 1 minute):</a:t>
            </a:r>
          </a:p>
          <a:p>
            <a:endParaRPr lang="en-US" sz="2400" dirty="0"/>
          </a:p>
          <a:p>
            <a:pPr algn="ctr"/>
            <a:r>
              <a:rPr lang="en-US" sz="2400" dirty="0"/>
              <a:t>bar, pascal, torr, atm</a:t>
            </a:r>
          </a:p>
          <a:p>
            <a:endParaRPr lang="en-US" sz="2400" dirty="0"/>
          </a:p>
          <a:p>
            <a:endParaRPr lang="en-US" sz="2400" dirty="0"/>
          </a:p>
        </p:txBody>
      </p:sp>
    </p:spTree>
    <p:extLst>
      <p:ext uri="{BB962C8B-B14F-4D97-AF65-F5344CB8AC3E}">
        <p14:creationId xmlns:p14="http://schemas.microsoft.com/office/powerpoint/2010/main" val="1608559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7ACD12-2A6D-4C4B-833A-3F909AC9BB7D}"/>
              </a:ext>
            </a:extLst>
          </p:cNvPr>
          <p:cNvGrpSpPr/>
          <p:nvPr/>
        </p:nvGrpSpPr>
        <p:grpSpPr>
          <a:xfrm>
            <a:off x="772160" y="2127393"/>
            <a:ext cx="6121761" cy="4730607"/>
            <a:chOff x="6531419" y="3429000"/>
            <a:chExt cx="4281264" cy="3133165"/>
          </a:xfrm>
        </p:grpSpPr>
        <p:pic>
          <p:nvPicPr>
            <p:cNvPr id="8" name="Picture 7">
              <a:extLst>
                <a:ext uri="{FF2B5EF4-FFF2-40B4-BE49-F238E27FC236}">
                  <a16:creationId xmlns:a16="http://schemas.microsoft.com/office/drawing/2014/main" id="{CDC3A9BD-A0A9-0740-8AD2-1927629B1CA4}"/>
                </a:ext>
              </a:extLst>
            </p:cNvPr>
            <p:cNvPicPr>
              <a:picLocks noChangeAspect="1"/>
            </p:cNvPicPr>
            <p:nvPr/>
          </p:nvPicPr>
          <p:blipFill rotWithShape="1">
            <a:blip r:embed="rId2"/>
            <a:srcRect l="9231" t="22895"/>
            <a:stretch/>
          </p:blipFill>
          <p:spPr>
            <a:xfrm>
              <a:off x="6531419" y="3918250"/>
              <a:ext cx="4281264" cy="2643915"/>
            </a:xfrm>
            <a:prstGeom prst="rect">
              <a:avLst/>
            </a:prstGeom>
          </p:spPr>
        </p:pic>
        <p:pic>
          <p:nvPicPr>
            <p:cNvPr id="3" name="Picture 2">
              <a:extLst>
                <a:ext uri="{FF2B5EF4-FFF2-40B4-BE49-F238E27FC236}">
                  <a16:creationId xmlns:a16="http://schemas.microsoft.com/office/drawing/2014/main" id="{51A4B2E1-D52C-CF4E-9EF2-0B0922A3C7BD}"/>
                </a:ext>
              </a:extLst>
            </p:cNvPr>
            <p:cNvPicPr>
              <a:picLocks noChangeAspect="1"/>
            </p:cNvPicPr>
            <p:nvPr/>
          </p:nvPicPr>
          <p:blipFill>
            <a:blip r:embed="rId3"/>
            <a:stretch>
              <a:fillRect/>
            </a:stretch>
          </p:blipFill>
          <p:spPr>
            <a:xfrm>
              <a:off x="8237220" y="3429000"/>
              <a:ext cx="1066800" cy="558800"/>
            </a:xfrm>
            <a:prstGeom prst="rect">
              <a:avLst/>
            </a:prstGeom>
          </p:spPr>
        </p:pic>
        <p:pic>
          <p:nvPicPr>
            <p:cNvPr id="4" name="Picture 3">
              <a:extLst>
                <a:ext uri="{FF2B5EF4-FFF2-40B4-BE49-F238E27FC236}">
                  <a16:creationId xmlns:a16="http://schemas.microsoft.com/office/drawing/2014/main" id="{4DFA010B-8DE2-1142-8E60-0C708E64B035}"/>
                </a:ext>
              </a:extLst>
            </p:cNvPr>
            <p:cNvPicPr>
              <a:picLocks noChangeAspect="1"/>
            </p:cNvPicPr>
            <p:nvPr/>
          </p:nvPicPr>
          <p:blipFill>
            <a:blip r:embed="rId3"/>
            <a:stretch>
              <a:fillRect/>
            </a:stretch>
          </p:blipFill>
          <p:spPr>
            <a:xfrm>
              <a:off x="6945630" y="5024120"/>
              <a:ext cx="1066800" cy="558800"/>
            </a:xfrm>
            <a:prstGeom prst="rect">
              <a:avLst/>
            </a:prstGeom>
          </p:spPr>
        </p:pic>
      </p:grpSp>
      <p:sp>
        <p:nvSpPr>
          <p:cNvPr id="2" name="Title 1"/>
          <p:cNvSpPr>
            <a:spLocks noGrp="1"/>
          </p:cNvSpPr>
          <p:nvPr>
            <p:ph type="title"/>
          </p:nvPr>
        </p:nvSpPr>
        <p:spPr>
          <a:xfrm>
            <a:off x="0" y="0"/>
            <a:ext cx="12192000" cy="591671"/>
          </a:xfrm>
          <a:noFill/>
        </p:spPr>
        <p:txBody>
          <a:bodyPr>
            <a:normAutofit/>
          </a:bodyPr>
          <a:lstStyle/>
          <a:p>
            <a:r>
              <a:rPr lang="en-US" sz="3000" b="1" dirty="0">
                <a:latin typeface="+mn-lt"/>
              </a:rPr>
              <a:t>Week 3</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6706AA-EEB3-2E4F-B4FB-66429C2F46E2}"/>
                  </a:ext>
                </a:extLst>
              </p:cNvPr>
              <p:cNvSpPr txBox="1"/>
              <p:nvPr/>
            </p:nvSpPr>
            <p:spPr>
              <a:xfrm>
                <a:off x="160762" y="591671"/>
                <a:ext cx="6581938" cy="2308324"/>
              </a:xfrm>
              <a:prstGeom prst="rect">
                <a:avLst/>
              </a:prstGeom>
              <a:noFill/>
            </p:spPr>
            <p:txBody>
              <a:bodyPr wrap="square" rtlCol="0">
                <a:spAutoFit/>
              </a:bodyPr>
              <a:lstStyle/>
              <a:p>
                <a:r>
                  <a:rPr lang="en-US" sz="2400" b="1" dirty="0"/>
                  <a:t>Probability densities</a:t>
                </a:r>
              </a:p>
              <a:p>
                <a:pPr marL="342900" indent="-342900">
                  <a:buFont typeface="Arial" panose="020B0604020202020204" pitchFamily="34" charset="0"/>
                  <a:buChar char="•"/>
                </a:pPr>
                <a:r>
                  <a:rPr lang="en-US" sz="2400" dirty="0"/>
                  <a:t>What </a:t>
                </a:r>
                <a:r>
                  <a:rPr lang="en-US" sz="2400" b="1" dirty="0"/>
                  <a:t>name</a:t>
                </a:r>
                <a:r>
                  <a:rPr lang="en-US" sz="2400" dirty="0"/>
                  <a:t> do we associate with the probability density </a:t>
                </a:r>
                <a14:m>
                  <m:oMath xmlns:m="http://schemas.openxmlformats.org/officeDocument/2006/math">
                    <m:r>
                      <a:rPr lang="en-US" sz="2400" i="1">
                        <a:latin typeface="Cambria Math" panose="02040503050406030204" pitchFamily="18" charset="0"/>
                      </a:rPr>
                      <m:t>𝑓</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𝑥</m:t>
                        </m:r>
                      </m:sub>
                    </m:sSub>
                    <m:r>
                      <a:rPr lang="en-US" sz="2400" i="1">
                        <a:latin typeface="Cambria Math" panose="02040503050406030204" pitchFamily="18" charset="0"/>
                      </a:rPr>
                      <m:t>)</m:t>
                    </m:r>
                  </m:oMath>
                </a14:m>
                <a:r>
                  <a:rPr lang="en-US" sz="2400" dirty="0"/>
                  <a:t> shown at right?</a:t>
                </a:r>
              </a:p>
              <a:p>
                <a:pPr marL="342900" indent="-342900">
                  <a:buFont typeface="Arial" panose="020B0604020202020204" pitchFamily="34" charset="0"/>
                  <a:buChar char="•"/>
                </a:pPr>
                <a:r>
                  <a:rPr lang="en-US" sz="2400" dirty="0"/>
                  <a:t>What are the </a:t>
                </a:r>
                <a:r>
                  <a:rPr lang="en-US" sz="2400" b="1" dirty="0"/>
                  <a:t>units</a:t>
                </a:r>
                <a:r>
                  <a:rPr lang="en-US" sz="2400" dirty="0"/>
                  <a:t> of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𝑥</m:t>
                        </m:r>
                      </m:sub>
                    </m:sSub>
                    <m:r>
                      <a:rPr lang="en-US" sz="2400" b="0" i="1" smtClean="0">
                        <a:latin typeface="Cambria Math" panose="02040503050406030204" pitchFamily="18" charset="0"/>
                      </a:rPr>
                      <m:t>)</m:t>
                    </m:r>
                  </m:oMath>
                </a14:m>
                <a:r>
                  <a:rPr lang="en-US" sz="2400" dirty="0"/>
                  <a:t>?</a:t>
                </a:r>
              </a:p>
              <a:p>
                <a:pPr marL="342900" indent="-342900">
                  <a:buFont typeface="Arial" panose="020B0604020202020204" pitchFamily="34" charset="0"/>
                  <a:buChar char="•"/>
                </a:pPr>
                <a:r>
                  <a:rPr lang="en-US" sz="2400" dirty="0"/>
                  <a:t>Which graph below corresponds to the </a:t>
                </a:r>
                <a:r>
                  <a:rPr lang="en-US" sz="2400" b="1" dirty="0"/>
                  <a:t>heavier</a:t>
                </a:r>
                <a:r>
                  <a:rPr lang="en-US" sz="2400" dirty="0"/>
                  <a:t> molecule?</a:t>
                </a:r>
              </a:p>
            </p:txBody>
          </p:sp>
        </mc:Choice>
        <mc:Fallback xmlns="">
          <p:sp>
            <p:nvSpPr>
              <p:cNvPr id="6" name="TextBox 5">
                <a:extLst>
                  <a:ext uri="{FF2B5EF4-FFF2-40B4-BE49-F238E27FC236}">
                    <a16:creationId xmlns:a16="http://schemas.microsoft.com/office/drawing/2014/main" id="{8F6706AA-EEB3-2E4F-B4FB-66429C2F46E2}"/>
                  </a:ext>
                </a:extLst>
              </p:cNvPr>
              <p:cNvSpPr txBox="1">
                <a:spLocks noRot="1" noChangeAspect="1" noMove="1" noResize="1" noEditPoints="1" noAdjustHandles="1" noChangeArrowheads="1" noChangeShapeType="1" noTextEdit="1"/>
              </p:cNvSpPr>
              <p:nvPr/>
            </p:nvSpPr>
            <p:spPr>
              <a:xfrm>
                <a:off x="160762" y="591671"/>
                <a:ext cx="6581938" cy="2308324"/>
              </a:xfrm>
              <a:prstGeom prst="rect">
                <a:avLst/>
              </a:prstGeom>
              <a:blipFill>
                <a:blip r:embed="rId4"/>
                <a:stretch>
                  <a:fillRect l="-1349" t="-2186" r="-1734" b="-491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83FE871-878D-0144-BFF8-50CB16FB4B92}"/>
              </a:ext>
            </a:extLst>
          </p:cNvPr>
          <p:cNvPicPr>
            <a:picLocks noChangeAspect="1"/>
          </p:cNvPicPr>
          <p:nvPr/>
        </p:nvPicPr>
        <p:blipFill rotWithShape="1">
          <a:blip r:embed="rId5"/>
          <a:srcRect b="35678"/>
          <a:stretch/>
        </p:blipFill>
        <p:spPr>
          <a:xfrm>
            <a:off x="4042094" y="2379254"/>
            <a:ext cx="4661698" cy="1150110"/>
          </a:xfrm>
          <a:prstGeom prst="rect">
            <a:avLst/>
          </a:prstGeom>
        </p:spPr>
      </p:pic>
      <p:grpSp>
        <p:nvGrpSpPr>
          <p:cNvPr id="12" name="Group 11">
            <a:extLst>
              <a:ext uri="{FF2B5EF4-FFF2-40B4-BE49-F238E27FC236}">
                <a16:creationId xmlns:a16="http://schemas.microsoft.com/office/drawing/2014/main" id="{BFD0CBF4-EAC2-AA4B-A254-6648EBA46263}"/>
              </a:ext>
            </a:extLst>
          </p:cNvPr>
          <p:cNvGrpSpPr/>
          <p:nvPr/>
        </p:nvGrpSpPr>
        <p:grpSpPr>
          <a:xfrm>
            <a:off x="9181818" y="2379254"/>
            <a:ext cx="2639247" cy="1444387"/>
            <a:chOff x="7891272" y="86574"/>
            <a:chExt cx="2639247" cy="1444387"/>
          </a:xfrm>
        </p:grpSpPr>
        <p:pic>
          <p:nvPicPr>
            <p:cNvPr id="10" name="Picture 9">
              <a:extLst>
                <a:ext uri="{FF2B5EF4-FFF2-40B4-BE49-F238E27FC236}">
                  <a16:creationId xmlns:a16="http://schemas.microsoft.com/office/drawing/2014/main" id="{124EDC97-B1B3-4043-BE59-4FDCC7C60118}"/>
                </a:ext>
              </a:extLst>
            </p:cNvPr>
            <p:cNvPicPr>
              <a:picLocks noChangeAspect="1"/>
            </p:cNvPicPr>
            <p:nvPr/>
          </p:nvPicPr>
          <p:blipFill>
            <a:blip r:embed="rId6"/>
            <a:stretch>
              <a:fillRect/>
            </a:stretch>
          </p:blipFill>
          <p:spPr>
            <a:xfrm>
              <a:off x="7891272" y="86574"/>
              <a:ext cx="1333500" cy="1435100"/>
            </a:xfrm>
            <a:prstGeom prst="rect">
              <a:avLst/>
            </a:prstGeom>
          </p:spPr>
        </p:pic>
        <p:pic>
          <p:nvPicPr>
            <p:cNvPr id="11" name="Picture 10">
              <a:extLst>
                <a:ext uri="{FF2B5EF4-FFF2-40B4-BE49-F238E27FC236}">
                  <a16:creationId xmlns:a16="http://schemas.microsoft.com/office/drawing/2014/main" id="{D8B09BF3-8AC8-7540-AC3F-B3296186E68C}"/>
                </a:ext>
              </a:extLst>
            </p:cNvPr>
            <p:cNvPicPr>
              <a:picLocks noChangeAspect="1"/>
            </p:cNvPicPr>
            <p:nvPr/>
          </p:nvPicPr>
          <p:blipFill>
            <a:blip r:embed="rId7"/>
            <a:stretch>
              <a:fillRect/>
            </a:stretch>
          </p:blipFill>
          <p:spPr>
            <a:xfrm>
              <a:off x="9527219" y="95861"/>
              <a:ext cx="1003300" cy="1435100"/>
            </a:xfrm>
            <a:prstGeom prst="rect">
              <a:avLst/>
            </a:prstGeom>
          </p:spPr>
        </p:pic>
      </p:grpSp>
    </p:spTree>
    <p:extLst>
      <p:ext uri="{BB962C8B-B14F-4D97-AF65-F5344CB8AC3E}">
        <p14:creationId xmlns:p14="http://schemas.microsoft.com/office/powerpoint/2010/main" val="244448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91671"/>
          </a:xfrm>
          <a:noFill/>
        </p:spPr>
        <p:txBody>
          <a:bodyPr>
            <a:normAutofit/>
          </a:bodyPr>
          <a:lstStyle/>
          <a:p>
            <a:r>
              <a:rPr lang="en-US" sz="3000" b="1" dirty="0">
                <a:latin typeface="+mn-lt"/>
              </a:rPr>
              <a:t>Week 3</a:t>
            </a:r>
          </a:p>
        </p:txBody>
      </p:sp>
      <p:sp>
        <p:nvSpPr>
          <p:cNvPr id="6" name="TextBox 5">
            <a:extLst>
              <a:ext uri="{FF2B5EF4-FFF2-40B4-BE49-F238E27FC236}">
                <a16:creationId xmlns:a16="http://schemas.microsoft.com/office/drawing/2014/main" id="{8F6706AA-EEB3-2E4F-B4FB-66429C2F46E2}"/>
              </a:ext>
            </a:extLst>
          </p:cNvPr>
          <p:cNvSpPr txBox="1"/>
          <p:nvPr/>
        </p:nvSpPr>
        <p:spPr>
          <a:xfrm>
            <a:off x="0" y="512932"/>
            <a:ext cx="11772900" cy="1200329"/>
          </a:xfrm>
          <a:prstGeom prst="rect">
            <a:avLst/>
          </a:prstGeom>
          <a:noFill/>
        </p:spPr>
        <p:txBody>
          <a:bodyPr wrap="square" rtlCol="0">
            <a:spAutoFit/>
          </a:bodyPr>
          <a:lstStyle/>
          <a:p>
            <a:r>
              <a:rPr lang="en-US" sz="2400" b="1" dirty="0"/>
              <a:t>Probabilities from probability densities</a:t>
            </a:r>
          </a:p>
          <a:p>
            <a:pPr marL="342900" indent="-342900">
              <a:buFont typeface="Arial" panose="020B0604020202020204" pitchFamily="34" charset="0"/>
              <a:buChar char="•"/>
            </a:pPr>
            <a:r>
              <a:rPr lang="en-US" sz="2400" dirty="0"/>
              <a:t>What’s the probability (as a </a:t>
            </a:r>
            <a:r>
              <a:rPr lang="en-US" sz="2400" b="1" dirty="0"/>
              <a:t>fraction</a:t>
            </a:r>
            <a:r>
              <a:rPr lang="en-US" sz="2400" dirty="0"/>
              <a:t>, and also </a:t>
            </a:r>
            <a:r>
              <a:rPr lang="en-US" sz="2400" b="1" dirty="0"/>
              <a:t>in %</a:t>
            </a:r>
            <a:r>
              <a:rPr lang="en-US" sz="2400" dirty="0"/>
              <a:t>) of finding an H</a:t>
            </a:r>
            <a:r>
              <a:rPr lang="en-US" sz="2400" baseline="-25000" dirty="0"/>
              <a:t>2</a:t>
            </a:r>
            <a:r>
              <a:rPr lang="en-US" sz="2400" dirty="0"/>
              <a:t> molecule with speed between 390 m/s and 400 m/s, if its temperature is 50 K? </a:t>
            </a:r>
          </a:p>
        </p:txBody>
      </p:sp>
      <p:grpSp>
        <p:nvGrpSpPr>
          <p:cNvPr id="12" name="Group 11">
            <a:extLst>
              <a:ext uri="{FF2B5EF4-FFF2-40B4-BE49-F238E27FC236}">
                <a16:creationId xmlns:a16="http://schemas.microsoft.com/office/drawing/2014/main" id="{232E3F1E-E7FA-9647-9124-0EFCC3F543E5}"/>
              </a:ext>
            </a:extLst>
          </p:cNvPr>
          <p:cNvGrpSpPr/>
          <p:nvPr/>
        </p:nvGrpSpPr>
        <p:grpSpPr>
          <a:xfrm>
            <a:off x="1522762" y="2687936"/>
            <a:ext cx="8612151" cy="3868530"/>
            <a:chOff x="3534442" y="2687936"/>
            <a:chExt cx="8612151" cy="3868530"/>
          </a:xfrm>
        </p:grpSpPr>
        <p:pic>
          <p:nvPicPr>
            <p:cNvPr id="9" name="Picture 8">
              <a:extLst>
                <a:ext uri="{FF2B5EF4-FFF2-40B4-BE49-F238E27FC236}">
                  <a16:creationId xmlns:a16="http://schemas.microsoft.com/office/drawing/2014/main" id="{FD18CD9B-22AB-BF4C-91D6-67633DC45F2F}"/>
                </a:ext>
              </a:extLst>
            </p:cNvPr>
            <p:cNvPicPr>
              <a:picLocks noChangeAspect="1"/>
            </p:cNvPicPr>
            <p:nvPr/>
          </p:nvPicPr>
          <p:blipFill rotWithShape="1">
            <a:blip r:embed="rId2"/>
            <a:srcRect l="6640" t="11679"/>
            <a:stretch/>
          </p:blipFill>
          <p:spPr>
            <a:xfrm>
              <a:off x="5198219" y="2687936"/>
              <a:ext cx="6948374" cy="3868530"/>
            </a:xfrm>
            <a:prstGeom prst="rect">
              <a:avLst/>
            </a:prstGeo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DE5421AF-BF0A-0042-B5B3-56916AC3D9C8}"/>
                    </a:ext>
                  </a:extLst>
                </p:cNvPr>
                <p:cNvSpPr/>
                <p:nvPr/>
              </p:nvSpPr>
              <p:spPr>
                <a:xfrm>
                  <a:off x="3534442" y="3880684"/>
                  <a:ext cx="1549335" cy="584904"/>
                </a:xfrm>
                <a:prstGeom prst="rect">
                  <a:avLst/>
                </a:prstGeom>
              </p:spPr>
              <p:txBody>
                <a:bodyPr wrap="none">
                  <a:spAutoFit/>
                </a:bodyPr>
                <a:lstStyle/>
                <a:p>
                  <a14:m>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𝒇</m:t>
                          </m:r>
                        </m:e>
                        <m:sub>
                          <m:r>
                            <a:rPr lang="en-US" sz="2400" b="1" i="1">
                              <a:latin typeface="Cambria Math" panose="02040503050406030204" pitchFamily="18" charset="0"/>
                            </a:rPr>
                            <m:t>𝑴</m:t>
                          </m:r>
                        </m:sub>
                      </m:sSub>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𝒗</m:t>
                          </m:r>
                        </m:e>
                      </m:d>
                    </m:oMath>
                  </a14:m>
                  <a:r>
                    <a:rPr lang="en-US" sz="2400" dirty="0"/>
                    <a:t> </a:t>
                  </a:r>
                  <a14:m>
                    <m:oMath xmlns:m="http://schemas.openxmlformats.org/officeDocument/2006/math">
                      <m:r>
                        <a:rPr lang="en-US" sz="2400" b="1" i="1">
                          <a:latin typeface="Cambria Math" panose="02040503050406030204" pitchFamily="18" charset="0"/>
                        </a:rPr>
                        <m:t>(</m:t>
                      </m:r>
                      <m:f>
                        <m:fPr>
                          <m:ctrlPr>
                            <a:rPr lang="en-US" sz="2400" b="1" i="1">
                              <a:latin typeface="Cambria Math" panose="02040503050406030204" pitchFamily="18" charset="0"/>
                            </a:rPr>
                          </m:ctrlPr>
                        </m:fPr>
                        <m:num>
                          <m:r>
                            <a:rPr lang="en-US" sz="2400" b="1" i="1">
                              <a:latin typeface="Cambria Math" panose="02040503050406030204" pitchFamily="18" charset="0"/>
                            </a:rPr>
                            <m:t>𝒔</m:t>
                          </m:r>
                        </m:num>
                        <m:den>
                          <m:r>
                            <a:rPr lang="en-US" sz="2400" b="1" i="1">
                              <a:latin typeface="Cambria Math" panose="02040503050406030204" pitchFamily="18" charset="0"/>
                            </a:rPr>
                            <m:t>𝒎</m:t>
                          </m:r>
                        </m:den>
                      </m:f>
                      <m:r>
                        <a:rPr lang="en-US" sz="2400" b="1" i="1">
                          <a:latin typeface="Cambria Math" panose="02040503050406030204" pitchFamily="18" charset="0"/>
                        </a:rPr>
                        <m:t>)</m:t>
                      </m:r>
                    </m:oMath>
                  </a14:m>
                  <a:endParaRPr lang="en-US" sz="2400" dirty="0"/>
                </a:p>
              </p:txBody>
            </p:sp>
          </mc:Choice>
          <mc:Fallback xmlns="">
            <p:sp>
              <p:nvSpPr>
                <p:cNvPr id="11" name="Rectangle 10">
                  <a:extLst>
                    <a:ext uri="{FF2B5EF4-FFF2-40B4-BE49-F238E27FC236}">
                      <a16:creationId xmlns:a16="http://schemas.microsoft.com/office/drawing/2014/main" id="{DE5421AF-BF0A-0042-B5B3-56916AC3D9C8}"/>
                    </a:ext>
                  </a:extLst>
                </p:cNvPr>
                <p:cNvSpPr>
                  <a:spLocks noRot="1" noChangeAspect="1" noMove="1" noResize="1" noEditPoints="1" noAdjustHandles="1" noChangeArrowheads="1" noChangeShapeType="1" noTextEdit="1"/>
                </p:cNvSpPr>
                <p:nvPr/>
              </p:nvSpPr>
              <p:spPr>
                <a:xfrm>
                  <a:off x="3534442" y="3880684"/>
                  <a:ext cx="1549335" cy="584904"/>
                </a:xfrm>
                <a:prstGeom prst="rect">
                  <a:avLst/>
                </a:prstGeom>
                <a:blipFill>
                  <a:blip r:embed="rId3"/>
                  <a:stretch>
                    <a:fillRect l="-4098" r="-2459"/>
                  </a:stretch>
                </a:blipFill>
              </p:spPr>
              <p:txBody>
                <a:bodyPr/>
                <a:lstStyle/>
                <a:p>
                  <a:r>
                    <a:rPr lang="en-US">
                      <a:noFill/>
                    </a:rPr>
                    <a:t> </a:t>
                  </a:r>
                </a:p>
              </p:txBody>
            </p:sp>
          </mc:Fallback>
        </mc:AlternateContent>
      </p:grpSp>
    </p:spTree>
    <p:extLst>
      <p:ext uri="{BB962C8B-B14F-4D97-AF65-F5344CB8AC3E}">
        <p14:creationId xmlns:p14="http://schemas.microsoft.com/office/powerpoint/2010/main" val="328947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91671"/>
          </a:xfrm>
          <a:noFill/>
        </p:spPr>
        <p:txBody>
          <a:bodyPr>
            <a:normAutofit/>
          </a:bodyPr>
          <a:lstStyle/>
          <a:p>
            <a:r>
              <a:rPr lang="en-US" sz="3000" b="1" dirty="0">
                <a:latin typeface="+mn-lt"/>
              </a:rPr>
              <a:t>Week 3</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6706AA-EEB3-2E4F-B4FB-66429C2F46E2}"/>
                  </a:ext>
                </a:extLst>
              </p:cNvPr>
              <p:cNvSpPr txBox="1"/>
              <p:nvPr/>
            </p:nvSpPr>
            <p:spPr>
              <a:xfrm>
                <a:off x="467596" y="3982522"/>
                <a:ext cx="11256808" cy="2308324"/>
              </a:xfrm>
              <a:prstGeom prst="rect">
                <a:avLst/>
              </a:prstGeom>
              <a:noFill/>
            </p:spPr>
            <p:txBody>
              <a:bodyPr wrap="square" rtlCol="0">
                <a:spAutoFit/>
              </a:bodyPr>
              <a:lstStyle/>
              <a:p>
                <a:r>
                  <a:rPr lang="en-US" sz="2400" b="1" dirty="0"/>
                  <a:t>Numerical moments of the speed</a:t>
                </a:r>
              </a:p>
              <a:p>
                <a:pPr marL="342900" indent="-342900">
                  <a:buFont typeface="Arial" panose="020B0604020202020204" pitchFamily="34" charset="0"/>
                  <a:buChar char="•"/>
                </a:pPr>
                <a:r>
                  <a:rPr lang="en-US" sz="2400" dirty="0"/>
                  <a:t>Which line of code below would you use to find </a:t>
                </a:r>
                <a14:m>
                  <m:oMath xmlns:m="http://schemas.openxmlformats.org/officeDocument/2006/math">
                    <m:r>
                      <a:rPr lang="en-US" sz="2400" b="0" i="1" smtClean="0">
                        <a:latin typeface="Cambria Math" panose="02040503050406030204" pitchFamily="18" charset="0"/>
                      </a:rPr>
                      <m:t>&lt;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&gt;</m:t>
                    </m:r>
                  </m:oMath>
                </a14:m>
                <a:r>
                  <a:rPr lang="en-US" sz="2400" dirty="0"/>
                  <a:t>?</a:t>
                </a:r>
              </a:p>
              <a:p>
                <a:pPr marL="342900" indent="-342900">
                  <a:buFont typeface="Arial" panose="020B0604020202020204" pitchFamily="34" charset="0"/>
                  <a:buChar char="•"/>
                </a:pPr>
                <a:endParaRPr lang="en-US" sz="2400" dirty="0"/>
              </a:p>
              <a:p>
                <a:pPr marL="457200" indent="-457200">
                  <a:buAutoNum type="arabicPeriod"/>
                </a:pPr>
                <a:r>
                  <a:rPr lang="en-US" sz="2400" dirty="0"/>
                  <a:t>integrand = v0*fM0; moment = </a:t>
                </a:r>
                <a:r>
                  <a:rPr lang="en-US" sz="2400" dirty="0" err="1"/>
                  <a:t>np.trapz</a:t>
                </a:r>
                <a:r>
                  <a:rPr lang="en-US" sz="2400" dirty="0"/>
                  <a:t>(integrand,v0)</a:t>
                </a:r>
              </a:p>
              <a:p>
                <a:pPr marL="457200" indent="-457200">
                  <a:buFontTx/>
                  <a:buAutoNum type="arabicPeriod"/>
                </a:pPr>
                <a:r>
                  <a:rPr lang="en-US" sz="2400" dirty="0"/>
                  <a:t>integrand = v0**2*fM0; moment = </a:t>
                </a:r>
                <a:r>
                  <a:rPr lang="en-US" sz="2400" dirty="0" err="1"/>
                  <a:t>np.trapz</a:t>
                </a:r>
                <a:r>
                  <a:rPr lang="en-US" sz="2400" dirty="0"/>
                  <a:t>(integrand,v0)</a:t>
                </a:r>
              </a:p>
              <a:p>
                <a:pPr marL="457200" indent="-457200">
                  <a:buFontTx/>
                  <a:buAutoNum type="arabicPeriod"/>
                </a:pPr>
                <a:r>
                  <a:rPr lang="en-US" sz="2400" dirty="0"/>
                  <a:t>integrand = v0**2*fM0; moment = </a:t>
                </a:r>
                <a:r>
                  <a:rPr lang="en-US" sz="2400" dirty="0" err="1"/>
                  <a:t>np.trapz</a:t>
                </a:r>
                <a:r>
                  <a:rPr lang="en-US" sz="2400" dirty="0"/>
                  <a:t>(integrand,v0**2)</a:t>
                </a:r>
              </a:p>
            </p:txBody>
          </p:sp>
        </mc:Choice>
        <mc:Fallback xmlns="">
          <p:sp>
            <p:nvSpPr>
              <p:cNvPr id="6" name="TextBox 5">
                <a:extLst>
                  <a:ext uri="{FF2B5EF4-FFF2-40B4-BE49-F238E27FC236}">
                    <a16:creationId xmlns:a16="http://schemas.microsoft.com/office/drawing/2014/main" id="{8F6706AA-EEB3-2E4F-B4FB-66429C2F46E2}"/>
                  </a:ext>
                </a:extLst>
              </p:cNvPr>
              <p:cNvSpPr txBox="1">
                <a:spLocks noRot="1" noChangeAspect="1" noMove="1" noResize="1" noEditPoints="1" noAdjustHandles="1" noChangeArrowheads="1" noChangeShapeType="1" noTextEdit="1"/>
              </p:cNvSpPr>
              <p:nvPr/>
            </p:nvSpPr>
            <p:spPr>
              <a:xfrm>
                <a:off x="467596" y="3982522"/>
                <a:ext cx="11256808" cy="2308324"/>
              </a:xfrm>
              <a:prstGeom prst="rect">
                <a:avLst/>
              </a:prstGeom>
              <a:blipFill>
                <a:blip r:embed="rId2"/>
                <a:stretch>
                  <a:fillRect l="-788" t="-2186" b="-4918"/>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FD18CD9B-22AB-BF4C-91D6-67633DC45F2F}"/>
              </a:ext>
            </a:extLst>
          </p:cNvPr>
          <p:cNvPicPr>
            <a:picLocks noChangeAspect="1"/>
          </p:cNvPicPr>
          <p:nvPr/>
        </p:nvPicPr>
        <p:blipFill>
          <a:blip r:embed="rId3"/>
          <a:stretch>
            <a:fillRect/>
          </a:stretch>
        </p:blipFill>
        <p:spPr>
          <a:xfrm>
            <a:off x="4743522" y="331607"/>
            <a:ext cx="5263008" cy="3097393"/>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FD080C1-FA0F-3941-9B72-20A933C180D1}"/>
                  </a:ext>
                </a:extLst>
              </p:cNvPr>
              <p:cNvSpPr/>
              <p:nvPr/>
            </p:nvSpPr>
            <p:spPr>
              <a:xfrm>
                <a:off x="1029176" y="1471466"/>
                <a:ext cx="3465949" cy="5091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rPr>
                            <m:t>𝒇</m:t>
                          </m:r>
                        </m:e>
                        <m:sub>
                          <m:r>
                            <a:rPr lang="en-US" sz="2400" b="1" i="1">
                              <a:latin typeface="Cambria Math" panose="02040503050406030204" pitchFamily="18" charset="0"/>
                            </a:rPr>
                            <m:t>𝑴</m:t>
                          </m:r>
                        </m:sub>
                      </m:sSub>
                      <m:r>
                        <a:rPr lang="en-US" sz="2400" b="1"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𝑵</m:t>
                          </m:r>
                        </m:e>
                        <m:sub>
                          <m:r>
                            <a:rPr lang="en-US" sz="2400" b="1" i="1">
                              <a:latin typeface="Cambria Math" panose="02040503050406030204" pitchFamily="18" charset="0"/>
                            </a:rPr>
                            <m:t>𝑴</m:t>
                          </m:r>
                        </m:sub>
                      </m:sSub>
                      <m:sSup>
                        <m:sSupPr>
                          <m:ctrlPr>
                            <a:rPr lang="en-US" sz="2400" b="1" i="1">
                              <a:latin typeface="Cambria Math" panose="02040503050406030204" pitchFamily="18" charset="0"/>
                            </a:rPr>
                          </m:ctrlPr>
                        </m:sSupPr>
                        <m:e>
                          <m:r>
                            <a:rPr lang="en-US" sz="2400" b="1" i="1">
                              <a:latin typeface="Cambria Math" panose="02040503050406030204" pitchFamily="18" charset="0"/>
                            </a:rPr>
                            <m:t>𝒗</m:t>
                          </m:r>
                        </m:e>
                        <m:sup>
                          <m:r>
                            <a:rPr lang="en-US" sz="2400" b="1" i="1">
                              <a:latin typeface="Cambria Math" panose="02040503050406030204" pitchFamily="18" charset="0"/>
                            </a:rPr>
                            <m:t>𝟐</m:t>
                          </m:r>
                        </m:sup>
                      </m:sSup>
                      <m:func>
                        <m:funcPr>
                          <m:ctrlPr>
                            <a:rPr lang="en-US" sz="2400" b="1" i="1">
                              <a:latin typeface="Cambria Math" panose="02040503050406030204" pitchFamily="18" charset="0"/>
                            </a:rPr>
                          </m:ctrlPr>
                        </m:funcPr>
                        <m:fName>
                          <m:r>
                            <a:rPr lang="en-US" sz="2400" b="1">
                              <a:latin typeface="Cambria Math" panose="02040503050406030204" pitchFamily="18" charset="0"/>
                            </a:rPr>
                            <m:t>𝐞𝐱𝐩</m:t>
                          </m:r>
                        </m:fName>
                        <m:e>
                          <m:d>
                            <m:dPr>
                              <m:ctrlPr>
                                <a:rPr lang="en-US" sz="2400" b="1" i="1">
                                  <a:latin typeface="Cambria Math" panose="02040503050406030204" pitchFamily="18" charset="0"/>
                                </a:rPr>
                              </m:ctrlPr>
                            </m:dPr>
                            <m:e>
                              <m:r>
                                <a:rPr lang="en-US" sz="2400" b="1" i="1">
                                  <a:latin typeface="Cambria Math" panose="02040503050406030204" pitchFamily="18" charset="0"/>
                                </a:rPr>
                                <m:t>−</m:t>
                              </m:r>
                              <m:r>
                                <a:rPr lang="en-US" sz="2400" b="1" i="1">
                                  <a:latin typeface="Cambria Math" panose="02040503050406030204" pitchFamily="18" charset="0"/>
                                </a:rPr>
                                <m:t>𝑫</m:t>
                              </m:r>
                              <m:sSup>
                                <m:sSupPr>
                                  <m:ctrlPr>
                                    <a:rPr lang="en-US" sz="2400" b="1" i="1">
                                      <a:latin typeface="Cambria Math" panose="02040503050406030204" pitchFamily="18" charset="0"/>
                                    </a:rPr>
                                  </m:ctrlPr>
                                </m:sSupPr>
                                <m:e>
                                  <m:r>
                                    <a:rPr lang="en-US" sz="2400" b="1" i="1">
                                      <a:latin typeface="Cambria Math" panose="02040503050406030204" pitchFamily="18" charset="0"/>
                                    </a:rPr>
                                    <m:t>𝒗</m:t>
                                  </m:r>
                                </m:e>
                                <m:sup>
                                  <m:r>
                                    <a:rPr lang="en-US" sz="2400" b="1" i="1">
                                      <a:latin typeface="Cambria Math" panose="02040503050406030204" pitchFamily="18" charset="0"/>
                                    </a:rPr>
                                    <m:t>𝟐</m:t>
                                  </m:r>
                                </m:sup>
                              </m:sSup>
                            </m:e>
                          </m:d>
                        </m:e>
                      </m:func>
                    </m:oMath>
                  </m:oMathPara>
                </a14:m>
                <a:endParaRPr lang="en-US" sz="2400" dirty="0"/>
              </a:p>
            </p:txBody>
          </p:sp>
        </mc:Choice>
        <mc:Fallback xmlns="">
          <p:sp>
            <p:nvSpPr>
              <p:cNvPr id="7" name="Rectangle 6">
                <a:extLst>
                  <a:ext uri="{FF2B5EF4-FFF2-40B4-BE49-F238E27FC236}">
                    <a16:creationId xmlns:a16="http://schemas.microsoft.com/office/drawing/2014/main" id="{1FD080C1-FA0F-3941-9B72-20A933C180D1}"/>
                  </a:ext>
                </a:extLst>
              </p:cNvPr>
              <p:cNvSpPr>
                <a:spLocks noRot="1" noChangeAspect="1" noMove="1" noResize="1" noEditPoints="1" noAdjustHandles="1" noChangeArrowheads="1" noChangeShapeType="1" noTextEdit="1"/>
              </p:cNvSpPr>
              <p:nvPr/>
            </p:nvSpPr>
            <p:spPr>
              <a:xfrm>
                <a:off x="1029176" y="1471466"/>
                <a:ext cx="3465949" cy="509178"/>
              </a:xfrm>
              <a:prstGeom prst="rect">
                <a:avLst/>
              </a:prstGeom>
              <a:blipFill>
                <a:blip r:embed="rId4"/>
                <a:stretch>
                  <a:fillRect b="-12195"/>
                </a:stretch>
              </a:blipFill>
            </p:spPr>
            <p:txBody>
              <a:bodyPr/>
              <a:lstStyle/>
              <a:p>
                <a:r>
                  <a:rPr lang="en-US">
                    <a:noFill/>
                  </a:rPr>
                  <a:t> </a:t>
                </a:r>
              </a:p>
            </p:txBody>
          </p:sp>
        </mc:Fallback>
      </mc:AlternateContent>
    </p:spTree>
    <p:extLst>
      <p:ext uri="{BB962C8B-B14F-4D97-AF65-F5344CB8AC3E}">
        <p14:creationId xmlns:p14="http://schemas.microsoft.com/office/powerpoint/2010/main" val="4207732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91671"/>
          </a:xfrm>
          <a:noFill/>
        </p:spPr>
        <p:txBody>
          <a:bodyPr>
            <a:normAutofit/>
          </a:bodyPr>
          <a:lstStyle/>
          <a:p>
            <a:r>
              <a:rPr lang="en-US" sz="3000" b="1" dirty="0">
                <a:latin typeface="+mn-lt"/>
              </a:rPr>
              <a:t>Week 3</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6706AA-EEB3-2E4F-B4FB-66429C2F46E2}"/>
                  </a:ext>
                </a:extLst>
              </p:cNvPr>
              <p:cNvSpPr txBox="1"/>
              <p:nvPr/>
            </p:nvSpPr>
            <p:spPr>
              <a:xfrm>
                <a:off x="162781" y="1460058"/>
                <a:ext cx="7336318" cy="830997"/>
              </a:xfrm>
              <a:prstGeom prst="rect">
                <a:avLst/>
              </a:prstGeom>
              <a:noFill/>
            </p:spPr>
            <p:txBody>
              <a:bodyPr wrap="square" rtlCol="0">
                <a:spAutoFit/>
              </a:bodyPr>
              <a:lstStyle/>
              <a:p>
                <a:r>
                  <a:rPr lang="en-US" sz="2400" b="1" dirty="0"/>
                  <a:t>Analytical moments of the speed</a:t>
                </a:r>
              </a:p>
              <a:p>
                <a:pPr marL="342900" indent="-342900">
                  <a:buFont typeface="Arial" panose="020B0604020202020204" pitchFamily="34" charset="0"/>
                  <a:buChar char="•"/>
                </a:pPr>
                <a:r>
                  <a:rPr lang="en-US" sz="2400" dirty="0"/>
                  <a:t>Which formula below would you use to find </a:t>
                </a:r>
                <a14:m>
                  <m:oMath xmlns:m="http://schemas.openxmlformats.org/officeDocument/2006/math">
                    <m:r>
                      <a:rPr lang="en-US" sz="2400" b="0" i="1" smtClean="0">
                        <a:latin typeface="Cambria Math" panose="02040503050406030204" pitchFamily="18" charset="0"/>
                      </a:rPr>
                      <m:t>&lt;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&gt;</m:t>
                    </m:r>
                  </m:oMath>
                </a14:m>
                <a:r>
                  <a:rPr lang="en-US" sz="2400" dirty="0"/>
                  <a:t>? </a:t>
                </a:r>
              </a:p>
            </p:txBody>
          </p:sp>
        </mc:Choice>
        <mc:Fallback xmlns="">
          <p:sp>
            <p:nvSpPr>
              <p:cNvPr id="6" name="TextBox 5">
                <a:extLst>
                  <a:ext uri="{FF2B5EF4-FFF2-40B4-BE49-F238E27FC236}">
                    <a16:creationId xmlns:a16="http://schemas.microsoft.com/office/drawing/2014/main" id="{8F6706AA-EEB3-2E4F-B4FB-66429C2F46E2}"/>
                  </a:ext>
                </a:extLst>
              </p:cNvPr>
              <p:cNvSpPr txBox="1">
                <a:spLocks noRot="1" noChangeAspect="1" noMove="1" noResize="1" noEditPoints="1" noAdjustHandles="1" noChangeArrowheads="1" noChangeShapeType="1" noTextEdit="1"/>
              </p:cNvSpPr>
              <p:nvPr/>
            </p:nvSpPr>
            <p:spPr>
              <a:xfrm>
                <a:off x="162781" y="1460058"/>
                <a:ext cx="7336318" cy="830997"/>
              </a:xfrm>
              <a:prstGeom prst="rect">
                <a:avLst/>
              </a:prstGeom>
              <a:blipFill>
                <a:blip r:embed="rId2"/>
                <a:stretch>
                  <a:fillRect l="-1209" t="-7576" b="-15152"/>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FD18CD9B-22AB-BF4C-91D6-67633DC45F2F}"/>
              </a:ext>
            </a:extLst>
          </p:cNvPr>
          <p:cNvPicPr>
            <a:picLocks noChangeAspect="1"/>
          </p:cNvPicPr>
          <p:nvPr/>
        </p:nvPicPr>
        <p:blipFill>
          <a:blip r:embed="rId3"/>
          <a:stretch>
            <a:fillRect/>
          </a:stretch>
        </p:blipFill>
        <p:spPr>
          <a:xfrm>
            <a:off x="7661879" y="131530"/>
            <a:ext cx="4019550" cy="2365591"/>
          </a:xfrm>
          <a:prstGeom prst="rect">
            <a:avLst/>
          </a:prstGeom>
        </p:spPr>
      </p:pic>
      <p:pic>
        <p:nvPicPr>
          <p:cNvPr id="5" name="Picture 4">
            <a:extLst>
              <a:ext uri="{FF2B5EF4-FFF2-40B4-BE49-F238E27FC236}">
                <a16:creationId xmlns:a16="http://schemas.microsoft.com/office/drawing/2014/main" id="{CFC4E9C2-2558-534A-95F5-7112BFDDBE26}"/>
              </a:ext>
            </a:extLst>
          </p:cNvPr>
          <p:cNvPicPr>
            <a:picLocks noChangeAspect="1"/>
          </p:cNvPicPr>
          <p:nvPr/>
        </p:nvPicPr>
        <p:blipFill rotWithShape="1">
          <a:blip r:embed="rId4"/>
          <a:srcRect l="10520" t="11406" r="21348" b="64728"/>
          <a:stretch/>
        </p:blipFill>
        <p:spPr>
          <a:xfrm>
            <a:off x="308501" y="2628651"/>
            <a:ext cx="7887472" cy="3575363"/>
          </a:xfrm>
          <a:prstGeom prst="rect">
            <a:avLst/>
          </a:prstGeom>
          <a:ln>
            <a:solidFill>
              <a:schemeClr val="accent1"/>
            </a:solidFill>
          </a:ln>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FD080C1-FA0F-3941-9B72-20A933C180D1}"/>
                  </a:ext>
                </a:extLst>
              </p:cNvPr>
              <p:cNvSpPr/>
              <p:nvPr/>
            </p:nvSpPr>
            <p:spPr>
              <a:xfrm>
                <a:off x="4972553" y="320461"/>
                <a:ext cx="2924006"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𝒇</m:t>
                          </m:r>
                        </m:e>
                        <m:sub>
                          <m:r>
                            <a:rPr lang="en-US" sz="2000" b="1" i="1">
                              <a:latin typeface="Cambria Math" panose="02040503050406030204" pitchFamily="18" charset="0"/>
                            </a:rPr>
                            <m:t>𝑴</m:t>
                          </m:r>
                        </m:sub>
                      </m:sSub>
                      <m:r>
                        <a:rPr lang="en-US" sz="2000" b="1" i="1">
                          <a:latin typeface="Cambria Math" panose="02040503050406030204" pitchFamily="18" charset="0"/>
                        </a:rPr>
                        <m:t>=</m:t>
                      </m:r>
                      <m:sSub>
                        <m:sSubPr>
                          <m:ctrlPr>
                            <a:rPr lang="en-US" sz="2000" b="1" i="1">
                              <a:latin typeface="Cambria Math" panose="02040503050406030204" pitchFamily="18" charset="0"/>
                            </a:rPr>
                          </m:ctrlPr>
                        </m:sSubPr>
                        <m:e>
                          <m:r>
                            <a:rPr lang="en-US" sz="2000" b="1" i="1">
                              <a:latin typeface="Cambria Math" panose="02040503050406030204" pitchFamily="18" charset="0"/>
                            </a:rPr>
                            <m:t>𝑵</m:t>
                          </m:r>
                        </m:e>
                        <m:sub>
                          <m:r>
                            <a:rPr lang="en-US" sz="2000" b="1" i="1">
                              <a:latin typeface="Cambria Math" panose="02040503050406030204" pitchFamily="18" charset="0"/>
                            </a:rPr>
                            <m:t>𝑴</m:t>
                          </m:r>
                        </m:sub>
                      </m:sSub>
                      <m:sSup>
                        <m:sSupPr>
                          <m:ctrlPr>
                            <a:rPr lang="en-US" sz="2000" b="1" i="1">
                              <a:latin typeface="Cambria Math" panose="02040503050406030204" pitchFamily="18" charset="0"/>
                            </a:rPr>
                          </m:ctrlPr>
                        </m:sSupPr>
                        <m:e>
                          <m:r>
                            <a:rPr lang="en-US" sz="2000" b="1" i="1">
                              <a:latin typeface="Cambria Math" panose="02040503050406030204" pitchFamily="18" charset="0"/>
                            </a:rPr>
                            <m:t>𝒗</m:t>
                          </m:r>
                        </m:e>
                        <m:sup>
                          <m:r>
                            <a:rPr lang="en-US" sz="2000" b="1" i="1">
                              <a:latin typeface="Cambria Math" panose="02040503050406030204" pitchFamily="18" charset="0"/>
                            </a:rPr>
                            <m:t>𝟐</m:t>
                          </m:r>
                        </m:sup>
                      </m:sSup>
                      <m:func>
                        <m:funcPr>
                          <m:ctrlPr>
                            <a:rPr lang="en-US" sz="2000" b="1" i="1">
                              <a:latin typeface="Cambria Math" panose="02040503050406030204" pitchFamily="18" charset="0"/>
                            </a:rPr>
                          </m:ctrlPr>
                        </m:funcPr>
                        <m:fName>
                          <m:r>
                            <a:rPr lang="en-US" sz="2000" b="1">
                              <a:latin typeface="Cambria Math" panose="02040503050406030204" pitchFamily="18" charset="0"/>
                            </a:rPr>
                            <m:t>𝐞𝐱𝐩</m:t>
                          </m:r>
                        </m:fName>
                        <m:e>
                          <m:d>
                            <m:dPr>
                              <m:ctrlPr>
                                <a:rPr lang="en-US" sz="2000" b="1" i="1">
                                  <a:latin typeface="Cambria Math" panose="02040503050406030204" pitchFamily="18" charset="0"/>
                                </a:rPr>
                              </m:ctrlPr>
                            </m:dPr>
                            <m:e>
                              <m:r>
                                <a:rPr lang="en-US" sz="2000" b="1" i="1">
                                  <a:latin typeface="Cambria Math" panose="02040503050406030204" pitchFamily="18" charset="0"/>
                                </a:rPr>
                                <m:t>−</m:t>
                              </m:r>
                              <m:r>
                                <a:rPr lang="en-US" sz="2000" b="1" i="1">
                                  <a:latin typeface="Cambria Math" panose="02040503050406030204" pitchFamily="18" charset="0"/>
                                </a:rPr>
                                <m:t>𝑫</m:t>
                              </m:r>
                              <m:sSup>
                                <m:sSupPr>
                                  <m:ctrlPr>
                                    <a:rPr lang="en-US" sz="2000" b="1" i="1">
                                      <a:latin typeface="Cambria Math" panose="02040503050406030204" pitchFamily="18" charset="0"/>
                                    </a:rPr>
                                  </m:ctrlPr>
                                </m:sSupPr>
                                <m:e>
                                  <m:r>
                                    <a:rPr lang="en-US" sz="2000" b="1" i="1">
                                      <a:latin typeface="Cambria Math" panose="02040503050406030204" pitchFamily="18" charset="0"/>
                                    </a:rPr>
                                    <m:t>𝒗</m:t>
                                  </m:r>
                                </m:e>
                                <m:sup>
                                  <m:r>
                                    <a:rPr lang="en-US" sz="2000" b="1" i="1">
                                      <a:latin typeface="Cambria Math" panose="02040503050406030204" pitchFamily="18" charset="0"/>
                                    </a:rPr>
                                    <m:t>𝟐</m:t>
                                  </m:r>
                                </m:sup>
                              </m:sSup>
                            </m:e>
                          </m:d>
                        </m:e>
                      </m:func>
                    </m:oMath>
                  </m:oMathPara>
                </a14:m>
                <a:endParaRPr lang="en-US" sz="2000" dirty="0"/>
              </a:p>
            </p:txBody>
          </p:sp>
        </mc:Choice>
        <mc:Fallback xmlns="">
          <p:sp>
            <p:nvSpPr>
              <p:cNvPr id="7" name="Rectangle 6">
                <a:extLst>
                  <a:ext uri="{FF2B5EF4-FFF2-40B4-BE49-F238E27FC236}">
                    <a16:creationId xmlns:a16="http://schemas.microsoft.com/office/drawing/2014/main" id="{1FD080C1-FA0F-3941-9B72-20A933C180D1}"/>
                  </a:ext>
                </a:extLst>
              </p:cNvPr>
              <p:cNvSpPr>
                <a:spLocks noRot="1" noChangeAspect="1" noMove="1" noResize="1" noEditPoints="1" noAdjustHandles="1" noChangeArrowheads="1" noChangeShapeType="1" noTextEdit="1"/>
              </p:cNvSpPr>
              <p:nvPr/>
            </p:nvSpPr>
            <p:spPr>
              <a:xfrm>
                <a:off x="4972553" y="320461"/>
                <a:ext cx="2924006" cy="439736"/>
              </a:xfrm>
              <a:prstGeom prst="rect">
                <a:avLst/>
              </a:prstGeom>
              <a:blipFill>
                <a:blip r:embed="rId5"/>
                <a:stretch>
                  <a:fillRect b="-5556"/>
                </a:stretch>
              </a:blipFill>
            </p:spPr>
            <p:txBody>
              <a:bodyPr/>
              <a:lstStyle/>
              <a:p>
                <a:r>
                  <a:rPr lang="en-US">
                    <a:noFill/>
                  </a:rPr>
                  <a:t> </a:t>
                </a:r>
              </a:p>
            </p:txBody>
          </p:sp>
        </mc:Fallback>
      </mc:AlternateContent>
    </p:spTree>
    <p:extLst>
      <p:ext uri="{BB962C8B-B14F-4D97-AF65-F5344CB8AC3E}">
        <p14:creationId xmlns:p14="http://schemas.microsoft.com/office/powerpoint/2010/main" val="564617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34E6855-6609-0341-842E-71E36BE9927A}"/>
              </a:ext>
            </a:extLst>
          </p:cNvPr>
          <p:cNvSpPr txBox="1"/>
          <p:nvPr/>
        </p:nvSpPr>
        <p:spPr>
          <a:xfrm>
            <a:off x="1082174" y="902367"/>
            <a:ext cx="10304511" cy="830997"/>
          </a:xfrm>
          <a:prstGeom prst="rect">
            <a:avLst/>
          </a:prstGeom>
          <a:noFill/>
        </p:spPr>
        <p:txBody>
          <a:bodyPr wrap="square" rtlCol="0">
            <a:spAutoFit/>
          </a:bodyPr>
          <a:lstStyle/>
          <a:p>
            <a:r>
              <a:rPr lang="en-US" sz="2400" b="1" dirty="0"/>
              <a:t>Equipartition</a:t>
            </a:r>
          </a:p>
          <a:p>
            <a:pPr marL="342900" indent="-342900">
              <a:buFont typeface="Arial" panose="020B0604020202020204" pitchFamily="34" charset="0"/>
              <a:buChar char="•"/>
            </a:pPr>
            <a:r>
              <a:rPr lang="en-US" sz="2400" dirty="0"/>
              <a:t>Describe what the equipartition theorem is about, with an example</a:t>
            </a:r>
          </a:p>
        </p:txBody>
      </p:sp>
      <p:sp>
        <p:nvSpPr>
          <p:cNvPr id="12" name="Title 1">
            <a:extLst>
              <a:ext uri="{FF2B5EF4-FFF2-40B4-BE49-F238E27FC236}">
                <a16:creationId xmlns:a16="http://schemas.microsoft.com/office/drawing/2014/main" id="{57E69049-E833-8848-8456-53F29EB193A0}"/>
              </a:ext>
            </a:extLst>
          </p:cNvPr>
          <p:cNvSpPr txBox="1">
            <a:spLocks/>
          </p:cNvSpPr>
          <p:nvPr/>
        </p:nvSpPr>
        <p:spPr>
          <a:xfrm>
            <a:off x="0" y="0"/>
            <a:ext cx="12192000" cy="591671"/>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dirty="0">
                <a:latin typeface="+mn-lt"/>
              </a:rPr>
              <a:t>Week 4</a:t>
            </a:r>
          </a:p>
        </p:txBody>
      </p:sp>
    </p:spTree>
    <p:extLst>
      <p:ext uri="{BB962C8B-B14F-4D97-AF65-F5344CB8AC3E}">
        <p14:creationId xmlns:p14="http://schemas.microsoft.com/office/powerpoint/2010/main" val="154069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37A2F921-AEDA-F640-8C53-C8130F9E3854}"/>
              </a:ext>
            </a:extLst>
          </p:cNvPr>
          <p:cNvGrpSpPr/>
          <p:nvPr/>
        </p:nvGrpSpPr>
        <p:grpSpPr>
          <a:xfrm>
            <a:off x="902968" y="1149101"/>
            <a:ext cx="6282195" cy="4979537"/>
            <a:chOff x="5457333" y="420130"/>
            <a:chExt cx="8147552" cy="5736515"/>
          </a:xfrm>
        </p:grpSpPr>
        <p:grpSp>
          <p:nvGrpSpPr>
            <p:cNvPr id="4" name="Group 3">
              <a:extLst>
                <a:ext uri="{FF2B5EF4-FFF2-40B4-BE49-F238E27FC236}">
                  <a16:creationId xmlns:a16="http://schemas.microsoft.com/office/drawing/2014/main" id="{01B957EF-6929-6E40-A624-B77B93260B52}"/>
                </a:ext>
              </a:extLst>
            </p:cNvPr>
            <p:cNvGrpSpPr/>
            <p:nvPr/>
          </p:nvGrpSpPr>
          <p:grpSpPr>
            <a:xfrm>
              <a:off x="5457333" y="420130"/>
              <a:ext cx="8147552" cy="5736515"/>
              <a:chOff x="788630" y="633020"/>
              <a:chExt cx="8147552" cy="5736515"/>
            </a:xfrm>
          </p:grpSpPr>
          <p:pic>
            <p:nvPicPr>
              <p:cNvPr id="5" name="Picture 4">
                <a:extLst>
                  <a:ext uri="{FF2B5EF4-FFF2-40B4-BE49-F238E27FC236}">
                    <a16:creationId xmlns:a16="http://schemas.microsoft.com/office/drawing/2014/main" id="{43815497-7A6B-684B-BF13-CA5F318A6E19}"/>
                  </a:ext>
                </a:extLst>
              </p:cNvPr>
              <p:cNvPicPr>
                <a:picLocks noChangeAspect="1"/>
              </p:cNvPicPr>
              <p:nvPr/>
            </p:nvPicPr>
            <p:blipFill rotWithShape="1">
              <a:blip r:embed="rId2"/>
              <a:srcRect l="10311"/>
              <a:stretch/>
            </p:blipFill>
            <p:spPr>
              <a:xfrm>
                <a:off x="788630" y="633020"/>
                <a:ext cx="6860055" cy="5736515"/>
              </a:xfrm>
              <a:prstGeom prst="rect">
                <a:avLst/>
              </a:prstGeom>
            </p:spPr>
          </p:pic>
          <p:sp>
            <p:nvSpPr>
              <p:cNvPr id="2" name="Freeform 1">
                <a:extLst>
                  <a:ext uri="{FF2B5EF4-FFF2-40B4-BE49-F238E27FC236}">
                    <a16:creationId xmlns:a16="http://schemas.microsoft.com/office/drawing/2014/main" id="{8F7EAE72-8091-2646-B879-DCB4787861A3}"/>
                  </a:ext>
                </a:extLst>
              </p:cNvPr>
              <p:cNvSpPr/>
              <p:nvPr/>
            </p:nvSpPr>
            <p:spPr>
              <a:xfrm>
                <a:off x="7176655" y="1938610"/>
                <a:ext cx="1759527" cy="818445"/>
              </a:xfrm>
              <a:custGeom>
                <a:avLst/>
                <a:gdLst>
                  <a:gd name="connsiteX0" fmla="*/ 0 w 1759527"/>
                  <a:gd name="connsiteY0" fmla="*/ 818445 h 818445"/>
                  <a:gd name="connsiteX1" fmla="*/ 415636 w 1759527"/>
                  <a:gd name="connsiteY1" fmla="*/ 430517 h 818445"/>
                  <a:gd name="connsiteX2" fmla="*/ 651163 w 1759527"/>
                  <a:gd name="connsiteY2" fmla="*/ 236554 h 818445"/>
                  <a:gd name="connsiteX3" fmla="*/ 858981 w 1759527"/>
                  <a:gd name="connsiteY3" fmla="*/ 84154 h 818445"/>
                  <a:gd name="connsiteX4" fmla="*/ 1052945 w 1759527"/>
                  <a:gd name="connsiteY4" fmla="*/ 14881 h 818445"/>
                  <a:gd name="connsiteX5" fmla="*/ 1302327 w 1759527"/>
                  <a:gd name="connsiteY5" fmla="*/ 1026 h 818445"/>
                  <a:gd name="connsiteX6" fmla="*/ 1662545 w 1759527"/>
                  <a:gd name="connsiteY6" fmla="*/ 1026 h 818445"/>
                  <a:gd name="connsiteX7" fmla="*/ 1759527 w 1759527"/>
                  <a:gd name="connsiteY7" fmla="*/ 1026 h 818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9527" h="818445">
                    <a:moveTo>
                      <a:pt x="0" y="818445"/>
                    </a:moveTo>
                    <a:cubicBezTo>
                      <a:pt x="153554" y="672972"/>
                      <a:pt x="307109" y="527499"/>
                      <a:pt x="415636" y="430517"/>
                    </a:cubicBezTo>
                    <a:cubicBezTo>
                      <a:pt x="524163" y="333535"/>
                      <a:pt x="577272" y="294281"/>
                      <a:pt x="651163" y="236554"/>
                    </a:cubicBezTo>
                    <a:cubicBezTo>
                      <a:pt x="725054" y="178827"/>
                      <a:pt x="792017" y="121099"/>
                      <a:pt x="858981" y="84154"/>
                    </a:cubicBezTo>
                    <a:cubicBezTo>
                      <a:pt x="925945" y="47209"/>
                      <a:pt x="979054" y="28736"/>
                      <a:pt x="1052945" y="14881"/>
                    </a:cubicBezTo>
                    <a:cubicBezTo>
                      <a:pt x="1126836" y="1026"/>
                      <a:pt x="1200727" y="3335"/>
                      <a:pt x="1302327" y="1026"/>
                    </a:cubicBezTo>
                    <a:cubicBezTo>
                      <a:pt x="1403927" y="-1283"/>
                      <a:pt x="1662545" y="1026"/>
                      <a:pt x="1662545" y="1026"/>
                    </a:cubicBezTo>
                    <a:lnTo>
                      <a:pt x="1759527" y="1026"/>
                    </a:lnTo>
                  </a:path>
                </a:pathLst>
              </a:custGeom>
              <a:noFill/>
              <a:ln w="127000">
                <a:solidFill>
                  <a:schemeClr val="accent1">
                    <a:shade val="50000"/>
                    <a:alpha val="49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Freeform 2">
              <a:extLst>
                <a:ext uri="{FF2B5EF4-FFF2-40B4-BE49-F238E27FC236}">
                  <a16:creationId xmlns:a16="http://schemas.microsoft.com/office/drawing/2014/main" id="{3C536883-8AEA-654D-AA56-96C2F06B0930}"/>
                </a:ext>
              </a:extLst>
            </p:cNvPr>
            <p:cNvSpPr/>
            <p:nvPr/>
          </p:nvSpPr>
          <p:spPr>
            <a:xfrm>
              <a:off x="6290264" y="2544165"/>
              <a:ext cx="5556739" cy="1688123"/>
            </a:xfrm>
            <a:custGeom>
              <a:avLst/>
              <a:gdLst>
                <a:gd name="connsiteX0" fmla="*/ 5556739 w 5556739"/>
                <a:gd name="connsiteY0" fmla="*/ 0 h 1688123"/>
                <a:gd name="connsiteX1" fmla="*/ 5022166 w 5556739"/>
                <a:gd name="connsiteY1" fmla="*/ 393895 h 1688123"/>
                <a:gd name="connsiteX2" fmla="*/ 4600136 w 5556739"/>
                <a:gd name="connsiteY2" fmla="*/ 703385 h 1688123"/>
                <a:gd name="connsiteX3" fmla="*/ 4023360 w 5556739"/>
                <a:gd name="connsiteY3" fmla="*/ 1012874 h 1688123"/>
                <a:gd name="connsiteX4" fmla="*/ 3601329 w 5556739"/>
                <a:gd name="connsiteY4" fmla="*/ 1209822 h 1688123"/>
                <a:gd name="connsiteX5" fmla="*/ 2982351 w 5556739"/>
                <a:gd name="connsiteY5" fmla="*/ 1350499 h 1688123"/>
                <a:gd name="connsiteX6" fmla="*/ 2363373 w 5556739"/>
                <a:gd name="connsiteY6" fmla="*/ 1420837 h 1688123"/>
                <a:gd name="connsiteX7" fmla="*/ 1336431 w 5556739"/>
                <a:gd name="connsiteY7" fmla="*/ 1448972 h 1688123"/>
                <a:gd name="connsiteX8" fmla="*/ 1026942 w 5556739"/>
                <a:gd name="connsiteY8" fmla="*/ 1448972 h 1688123"/>
                <a:gd name="connsiteX9" fmla="*/ 759656 w 5556739"/>
                <a:gd name="connsiteY9" fmla="*/ 1491175 h 1688123"/>
                <a:gd name="connsiteX10" fmla="*/ 478302 w 5556739"/>
                <a:gd name="connsiteY10" fmla="*/ 1547446 h 1688123"/>
                <a:gd name="connsiteX11" fmla="*/ 196948 w 5556739"/>
                <a:gd name="connsiteY11" fmla="*/ 1631852 h 1688123"/>
                <a:gd name="connsiteX12" fmla="*/ 0 w 5556739"/>
                <a:gd name="connsiteY12" fmla="*/ 1688123 h 168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56739" h="1688123">
                  <a:moveTo>
                    <a:pt x="5556739" y="0"/>
                  </a:moveTo>
                  <a:lnTo>
                    <a:pt x="5022166" y="393895"/>
                  </a:lnTo>
                  <a:cubicBezTo>
                    <a:pt x="4862732" y="511126"/>
                    <a:pt x="4766604" y="600222"/>
                    <a:pt x="4600136" y="703385"/>
                  </a:cubicBezTo>
                  <a:cubicBezTo>
                    <a:pt x="4433668" y="806548"/>
                    <a:pt x="4189828" y="928468"/>
                    <a:pt x="4023360" y="1012874"/>
                  </a:cubicBezTo>
                  <a:cubicBezTo>
                    <a:pt x="3856892" y="1097280"/>
                    <a:pt x="3774830" y="1153551"/>
                    <a:pt x="3601329" y="1209822"/>
                  </a:cubicBezTo>
                  <a:cubicBezTo>
                    <a:pt x="3427827" y="1266093"/>
                    <a:pt x="3188677" y="1315330"/>
                    <a:pt x="2982351" y="1350499"/>
                  </a:cubicBezTo>
                  <a:cubicBezTo>
                    <a:pt x="2776025" y="1385668"/>
                    <a:pt x="2637693" y="1404425"/>
                    <a:pt x="2363373" y="1420837"/>
                  </a:cubicBezTo>
                  <a:cubicBezTo>
                    <a:pt x="2089053" y="1437249"/>
                    <a:pt x="1559169" y="1444283"/>
                    <a:pt x="1336431" y="1448972"/>
                  </a:cubicBezTo>
                  <a:cubicBezTo>
                    <a:pt x="1113693" y="1453661"/>
                    <a:pt x="1123071" y="1441938"/>
                    <a:pt x="1026942" y="1448972"/>
                  </a:cubicBezTo>
                  <a:cubicBezTo>
                    <a:pt x="930813" y="1456006"/>
                    <a:pt x="851096" y="1474763"/>
                    <a:pt x="759656" y="1491175"/>
                  </a:cubicBezTo>
                  <a:cubicBezTo>
                    <a:pt x="668216" y="1507587"/>
                    <a:pt x="572087" y="1524000"/>
                    <a:pt x="478302" y="1547446"/>
                  </a:cubicBezTo>
                  <a:cubicBezTo>
                    <a:pt x="384517" y="1570892"/>
                    <a:pt x="196948" y="1631852"/>
                    <a:pt x="196948" y="1631852"/>
                  </a:cubicBezTo>
                  <a:lnTo>
                    <a:pt x="0" y="1688123"/>
                  </a:lnTo>
                </a:path>
              </a:pathLst>
            </a:custGeom>
            <a:noFill/>
            <a:ln w="127000">
              <a:solidFill>
                <a:schemeClr val="accent1">
                  <a:shade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34E6855-6609-0341-842E-71E36BE9927A}"/>
                  </a:ext>
                </a:extLst>
              </p:cNvPr>
              <p:cNvSpPr txBox="1"/>
              <p:nvPr/>
            </p:nvSpPr>
            <p:spPr>
              <a:xfrm>
                <a:off x="7357847" y="1258501"/>
                <a:ext cx="4752822" cy="1200329"/>
              </a:xfrm>
              <a:prstGeom prst="rect">
                <a:avLst/>
              </a:prstGeom>
              <a:noFill/>
            </p:spPr>
            <p:txBody>
              <a:bodyPr wrap="square" rtlCol="0">
                <a:spAutoFit/>
              </a:bodyPr>
              <a:lstStyle/>
              <a:p>
                <a:r>
                  <a:rPr lang="en-US" sz="2400" b="1" dirty="0"/>
                  <a:t>Heat capacities</a:t>
                </a:r>
                <a:endParaRPr lang="en-US" sz="2400" dirty="0"/>
              </a:p>
              <a:p>
                <a:pPr marL="342900" indent="-342900">
                  <a:buFont typeface="Arial" panose="020B0604020202020204" pitchFamily="34" charset="0"/>
                  <a:buChar char="•"/>
                </a:pPr>
                <a:r>
                  <a:rPr lang="en-US" sz="2400" dirty="0"/>
                  <a:t>What high-temperature (classical) value of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𝐶</m:t>
                        </m:r>
                      </m:e>
                      <m:sub>
                        <m:r>
                          <a:rPr lang="en-US" sz="2400" i="1" dirty="0" smtClean="0">
                            <a:latin typeface="Cambria Math" panose="02040503050406030204" pitchFamily="18" charset="0"/>
                          </a:rPr>
                          <m:t>𝑉</m:t>
                        </m:r>
                      </m:sub>
                    </m:sSub>
                    <m:r>
                      <a:rPr lang="en-US" sz="2400" i="1" dirty="0" smtClean="0">
                        <a:latin typeface="Cambria Math" panose="02040503050406030204" pitchFamily="18" charset="0"/>
                      </a:rPr>
                      <m:t> </m:t>
                    </m:r>
                  </m:oMath>
                </a14:m>
                <a:r>
                  <a:rPr lang="en-US" sz="2400" dirty="0"/>
                  <a:t>is expected for H</a:t>
                </a:r>
                <a:r>
                  <a:rPr lang="en-US" sz="2400" baseline="-25000" dirty="0"/>
                  <a:t>2</a:t>
                </a:r>
                <a:r>
                  <a:rPr lang="en-US" sz="2400" dirty="0"/>
                  <a:t>?</a:t>
                </a:r>
              </a:p>
            </p:txBody>
          </p:sp>
        </mc:Choice>
        <mc:Fallback xmlns="">
          <p:sp>
            <p:nvSpPr>
              <p:cNvPr id="10" name="TextBox 9">
                <a:extLst>
                  <a:ext uri="{FF2B5EF4-FFF2-40B4-BE49-F238E27FC236}">
                    <a16:creationId xmlns:a16="http://schemas.microsoft.com/office/drawing/2014/main" id="{F34E6855-6609-0341-842E-71E36BE9927A}"/>
                  </a:ext>
                </a:extLst>
              </p:cNvPr>
              <p:cNvSpPr txBox="1">
                <a:spLocks noRot="1" noChangeAspect="1" noMove="1" noResize="1" noEditPoints="1" noAdjustHandles="1" noChangeArrowheads="1" noChangeShapeType="1" noTextEdit="1"/>
              </p:cNvSpPr>
              <p:nvPr/>
            </p:nvSpPr>
            <p:spPr>
              <a:xfrm>
                <a:off x="7357847" y="1258501"/>
                <a:ext cx="4752822" cy="1200329"/>
              </a:xfrm>
              <a:prstGeom prst="rect">
                <a:avLst/>
              </a:prstGeom>
              <a:blipFill>
                <a:blip r:embed="rId3"/>
                <a:stretch>
                  <a:fillRect l="-2133" t="-3125" r="-2667" b="-10417"/>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57E69049-E833-8848-8456-53F29EB193A0}"/>
              </a:ext>
            </a:extLst>
          </p:cNvPr>
          <p:cNvSpPr txBox="1">
            <a:spLocks/>
          </p:cNvSpPr>
          <p:nvPr/>
        </p:nvSpPr>
        <p:spPr>
          <a:xfrm>
            <a:off x="0" y="0"/>
            <a:ext cx="12192000" cy="591671"/>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dirty="0">
                <a:latin typeface="+mn-lt"/>
              </a:rPr>
              <a:t>Week 4</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CD9107D-62DE-8045-8CBF-DC5FDF1427EC}"/>
                  </a:ext>
                </a:extLst>
              </p:cNvPr>
              <p:cNvSpPr/>
              <p:nvPr/>
            </p:nvSpPr>
            <p:spPr>
              <a:xfrm>
                <a:off x="413221" y="3059668"/>
                <a:ext cx="5853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𝐶</m:t>
                          </m:r>
                        </m:e>
                        <m:sub>
                          <m:r>
                            <a:rPr lang="en-US" sz="2400" i="1">
                              <a:latin typeface="Cambria Math" panose="02040503050406030204" pitchFamily="18" charset="0"/>
                            </a:rPr>
                            <m:t>𝑉</m:t>
                          </m:r>
                        </m:sub>
                      </m:sSub>
                    </m:oMath>
                  </m:oMathPara>
                </a14:m>
                <a:endParaRPr lang="en-US" sz="2400" dirty="0"/>
              </a:p>
            </p:txBody>
          </p:sp>
        </mc:Choice>
        <mc:Fallback xmlns="">
          <p:sp>
            <p:nvSpPr>
              <p:cNvPr id="14" name="Rectangle 13">
                <a:extLst>
                  <a:ext uri="{FF2B5EF4-FFF2-40B4-BE49-F238E27FC236}">
                    <a16:creationId xmlns:a16="http://schemas.microsoft.com/office/drawing/2014/main" id="{CCD9107D-62DE-8045-8CBF-DC5FDF1427EC}"/>
                  </a:ext>
                </a:extLst>
              </p:cNvPr>
              <p:cNvSpPr>
                <a:spLocks noRot="1" noChangeAspect="1" noMove="1" noResize="1" noEditPoints="1" noAdjustHandles="1" noChangeArrowheads="1" noChangeShapeType="1" noTextEdit="1"/>
              </p:cNvSpPr>
              <p:nvPr/>
            </p:nvSpPr>
            <p:spPr>
              <a:xfrm>
                <a:off x="413221" y="3059668"/>
                <a:ext cx="585353" cy="46166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1366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2E9A30-6526-C641-A80E-2D0980AA81E6}"/>
              </a:ext>
            </a:extLst>
          </p:cNvPr>
          <p:cNvPicPr>
            <a:picLocks noChangeAspect="1"/>
          </p:cNvPicPr>
          <p:nvPr/>
        </p:nvPicPr>
        <p:blipFill>
          <a:blip r:embed="rId2"/>
          <a:stretch>
            <a:fillRect/>
          </a:stretch>
        </p:blipFill>
        <p:spPr>
          <a:xfrm>
            <a:off x="161896" y="907214"/>
            <a:ext cx="6086929" cy="4574649"/>
          </a:xfrm>
          <a:prstGeom prst="rect">
            <a:avLst/>
          </a:prstGeom>
        </p:spPr>
      </p:pic>
      <p:sp>
        <p:nvSpPr>
          <p:cNvPr id="5" name="TextBox 4">
            <a:extLst>
              <a:ext uri="{FF2B5EF4-FFF2-40B4-BE49-F238E27FC236}">
                <a16:creationId xmlns:a16="http://schemas.microsoft.com/office/drawing/2014/main" id="{2FF5580A-5F05-1543-9B99-E227D98FB026}"/>
              </a:ext>
            </a:extLst>
          </p:cNvPr>
          <p:cNvSpPr txBox="1"/>
          <p:nvPr/>
        </p:nvSpPr>
        <p:spPr>
          <a:xfrm>
            <a:off x="6015990" y="1757499"/>
            <a:ext cx="6096000" cy="2308324"/>
          </a:xfrm>
          <a:prstGeom prst="rect">
            <a:avLst/>
          </a:prstGeom>
          <a:noFill/>
        </p:spPr>
        <p:txBody>
          <a:bodyPr wrap="square" rtlCol="0">
            <a:spAutoFit/>
          </a:bodyPr>
          <a:lstStyle/>
          <a:p>
            <a:r>
              <a:rPr lang="en-US" sz="2400" b="1" dirty="0"/>
              <a:t>Interpreting U(T,V)</a:t>
            </a:r>
            <a:endParaRPr lang="en-US" sz="2400" dirty="0"/>
          </a:p>
          <a:p>
            <a:pPr marL="342900" indent="-342900">
              <a:buFont typeface="Arial" panose="020B0604020202020204" pitchFamily="34" charset="0"/>
              <a:buChar char="•"/>
            </a:pPr>
            <a:r>
              <a:rPr lang="en-US" sz="2400" dirty="0"/>
              <a:t>What is responsible for the </a:t>
            </a:r>
            <a:r>
              <a:rPr lang="en-US" sz="2400" b="1" dirty="0"/>
              <a:t>curvature</a:t>
            </a:r>
            <a:r>
              <a:rPr lang="en-US" sz="2400" dirty="0"/>
              <a:t> of the red and green gases (in the temperature direction)? </a:t>
            </a:r>
          </a:p>
          <a:p>
            <a:pPr marL="342900" indent="-342900">
              <a:buFont typeface="Arial" panose="020B0604020202020204" pitchFamily="34" charset="0"/>
              <a:buChar char="•"/>
            </a:pPr>
            <a:r>
              <a:rPr lang="en-US" sz="2400" dirty="0"/>
              <a:t>Which gas(es) could be </a:t>
            </a:r>
            <a:r>
              <a:rPr lang="en-US" sz="2400" b="1" dirty="0"/>
              <a:t>ideal</a:t>
            </a:r>
            <a:r>
              <a:rPr lang="en-US" sz="2400" dirty="0"/>
              <a:t>?</a:t>
            </a:r>
          </a:p>
          <a:p>
            <a:pPr marL="342900" indent="-342900">
              <a:buFont typeface="Arial" panose="020B0604020202020204" pitchFamily="34" charset="0"/>
              <a:buChar char="•"/>
            </a:pPr>
            <a:r>
              <a:rPr lang="en-US" sz="2400" dirty="0"/>
              <a:t>Which is probably a </a:t>
            </a:r>
            <a:r>
              <a:rPr lang="en-US" sz="2400" b="1" dirty="0"/>
              <a:t>monatomic gas</a:t>
            </a:r>
            <a:r>
              <a:rPr lang="en-US" sz="2400" dirty="0"/>
              <a:t>?</a:t>
            </a:r>
          </a:p>
        </p:txBody>
      </p:sp>
      <p:sp>
        <p:nvSpPr>
          <p:cNvPr id="10" name="TextBox 9">
            <a:extLst>
              <a:ext uri="{FF2B5EF4-FFF2-40B4-BE49-F238E27FC236}">
                <a16:creationId xmlns:a16="http://schemas.microsoft.com/office/drawing/2014/main" id="{2C4D51AB-942B-FC45-BC1E-A73EAE9C61BD}"/>
              </a:ext>
            </a:extLst>
          </p:cNvPr>
          <p:cNvSpPr txBox="1"/>
          <p:nvPr/>
        </p:nvSpPr>
        <p:spPr>
          <a:xfrm>
            <a:off x="0" y="46701"/>
            <a:ext cx="11527184" cy="553998"/>
          </a:xfrm>
          <a:prstGeom prst="rect">
            <a:avLst/>
          </a:prstGeom>
          <a:noFill/>
        </p:spPr>
        <p:txBody>
          <a:bodyPr wrap="square" rtlCol="0">
            <a:spAutoFit/>
          </a:bodyPr>
          <a:lstStyle/>
          <a:p>
            <a:r>
              <a:rPr lang="en-US" sz="3000" b="1" dirty="0"/>
              <a:t>Week 4</a:t>
            </a:r>
          </a:p>
        </p:txBody>
      </p:sp>
    </p:spTree>
    <p:extLst>
      <p:ext uri="{BB962C8B-B14F-4D97-AF65-F5344CB8AC3E}">
        <p14:creationId xmlns:p14="http://schemas.microsoft.com/office/powerpoint/2010/main" val="517382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6706AA-EEB3-2E4F-B4FB-66429C2F46E2}"/>
              </a:ext>
            </a:extLst>
          </p:cNvPr>
          <p:cNvSpPr txBox="1"/>
          <p:nvPr/>
        </p:nvSpPr>
        <p:spPr>
          <a:xfrm>
            <a:off x="342900" y="774626"/>
            <a:ext cx="11480800" cy="1200329"/>
          </a:xfrm>
          <a:prstGeom prst="rect">
            <a:avLst/>
          </a:prstGeom>
          <a:noFill/>
        </p:spPr>
        <p:txBody>
          <a:bodyPr wrap="square" rtlCol="0">
            <a:spAutoFit/>
          </a:bodyPr>
          <a:lstStyle/>
          <a:p>
            <a:r>
              <a:rPr lang="en-US" sz="2400" b="1" dirty="0">
                <a:solidFill>
                  <a:schemeClr val="tx1"/>
                </a:solidFill>
              </a:rPr>
              <a:t>Intermolecular potential energy</a:t>
            </a:r>
          </a:p>
          <a:p>
            <a:pPr marL="342900" indent="-342900">
              <a:buFont typeface="Arial" panose="020B0604020202020204" pitchFamily="34" charset="0"/>
              <a:buChar char="•"/>
            </a:pPr>
            <a:r>
              <a:rPr lang="en-US" sz="2400" dirty="0"/>
              <a:t>Describe the meaning of ‘d’ in the figure on the left</a:t>
            </a:r>
          </a:p>
          <a:p>
            <a:pPr marL="342900" indent="-342900">
              <a:buFont typeface="Arial" panose="020B0604020202020204" pitchFamily="34" charset="0"/>
              <a:buChar char="•"/>
            </a:pPr>
            <a:r>
              <a:rPr lang="en-US" sz="2400" dirty="0"/>
              <a:t>Describe what feature of the figure on the right is explained by the figure on the left </a:t>
            </a:r>
            <a:endParaRPr lang="en-US" sz="2400" b="0" dirty="0">
              <a:solidFill>
                <a:schemeClr val="tx1"/>
              </a:solidFill>
            </a:endParaRPr>
          </a:p>
        </p:txBody>
      </p:sp>
      <p:sp>
        <p:nvSpPr>
          <p:cNvPr id="7" name="Title 1">
            <a:extLst>
              <a:ext uri="{FF2B5EF4-FFF2-40B4-BE49-F238E27FC236}">
                <a16:creationId xmlns:a16="http://schemas.microsoft.com/office/drawing/2014/main" id="{353CA85A-06AB-E744-91AE-1D11BC0CC99E}"/>
              </a:ext>
            </a:extLst>
          </p:cNvPr>
          <p:cNvSpPr txBox="1">
            <a:spLocks/>
          </p:cNvSpPr>
          <p:nvPr/>
        </p:nvSpPr>
        <p:spPr>
          <a:xfrm>
            <a:off x="0" y="0"/>
            <a:ext cx="12192000" cy="591671"/>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dirty="0">
                <a:latin typeface="+mn-lt"/>
              </a:rPr>
              <a:t>Week 4</a:t>
            </a:r>
          </a:p>
        </p:txBody>
      </p:sp>
      <p:pic>
        <p:nvPicPr>
          <p:cNvPr id="8" name="Picture 7">
            <a:extLst>
              <a:ext uri="{FF2B5EF4-FFF2-40B4-BE49-F238E27FC236}">
                <a16:creationId xmlns:a16="http://schemas.microsoft.com/office/drawing/2014/main" id="{5E2EC94B-993B-8F4F-B1BB-CDE99A628431}"/>
              </a:ext>
            </a:extLst>
          </p:cNvPr>
          <p:cNvPicPr>
            <a:picLocks noChangeAspect="1"/>
          </p:cNvPicPr>
          <p:nvPr/>
        </p:nvPicPr>
        <p:blipFill>
          <a:blip r:embed="rId2"/>
          <a:stretch>
            <a:fillRect/>
          </a:stretch>
        </p:blipFill>
        <p:spPr>
          <a:xfrm>
            <a:off x="6234496" y="2780074"/>
            <a:ext cx="5592787" cy="3484663"/>
          </a:xfrm>
          <a:prstGeom prst="rect">
            <a:avLst/>
          </a:prstGeom>
        </p:spPr>
      </p:pic>
      <p:sp>
        <p:nvSpPr>
          <p:cNvPr id="23" name="Rectangle 22">
            <a:extLst>
              <a:ext uri="{FF2B5EF4-FFF2-40B4-BE49-F238E27FC236}">
                <a16:creationId xmlns:a16="http://schemas.microsoft.com/office/drawing/2014/main" id="{CCC7244D-231A-F643-83EA-B358FE2E3997}"/>
              </a:ext>
            </a:extLst>
          </p:cNvPr>
          <p:cNvSpPr/>
          <p:nvPr/>
        </p:nvSpPr>
        <p:spPr>
          <a:xfrm>
            <a:off x="1228746" y="3429000"/>
            <a:ext cx="3219407" cy="369332"/>
          </a:xfrm>
          <a:prstGeom prst="rect">
            <a:avLst/>
          </a:prstGeom>
        </p:spPr>
        <p:txBody>
          <a:bodyPr wrap="none">
            <a:spAutoFit/>
          </a:bodyPr>
          <a:lstStyle/>
          <a:p>
            <a:r>
              <a:rPr lang="en-US" b="1" dirty="0"/>
              <a:t>Intermolecular potential energy</a:t>
            </a:r>
          </a:p>
        </p:txBody>
      </p:sp>
      <p:grpSp>
        <p:nvGrpSpPr>
          <p:cNvPr id="3" name="Group 2">
            <a:extLst>
              <a:ext uri="{FF2B5EF4-FFF2-40B4-BE49-F238E27FC236}">
                <a16:creationId xmlns:a16="http://schemas.microsoft.com/office/drawing/2014/main" id="{F4BCC4FB-5155-564A-B1D2-A4BD74DF484C}"/>
              </a:ext>
            </a:extLst>
          </p:cNvPr>
          <p:cNvGrpSpPr/>
          <p:nvPr/>
        </p:nvGrpSpPr>
        <p:grpSpPr>
          <a:xfrm>
            <a:off x="378069" y="2780074"/>
            <a:ext cx="5198123" cy="3579308"/>
            <a:chOff x="378069" y="2780074"/>
            <a:chExt cx="5198123" cy="3579308"/>
          </a:xfrm>
        </p:grpSpPr>
        <p:grpSp>
          <p:nvGrpSpPr>
            <p:cNvPr id="22" name="Group 21">
              <a:extLst>
                <a:ext uri="{FF2B5EF4-FFF2-40B4-BE49-F238E27FC236}">
                  <a16:creationId xmlns:a16="http://schemas.microsoft.com/office/drawing/2014/main" id="{80879B0F-9BBF-A34E-8F28-30BBD1B3AB4C}"/>
                </a:ext>
              </a:extLst>
            </p:cNvPr>
            <p:cNvGrpSpPr/>
            <p:nvPr/>
          </p:nvGrpSpPr>
          <p:grpSpPr>
            <a:xfrm>
              <a:off x="552428" y="2780074"/>
              <a:ext cx="5023764" cy="3579308"/>
              <a:chOff x="5947410" y="2780074"/>
              <a:chExt cx="5023764" cy="3579308"/>
            </a:xfrm>
          </p:grpSpPr>
          <p:sp>
            <p:nvSpPr>
              <p:cNvPr id="16" name="TextBox 15">
                <a:extLst>
                  <a:ext uri="{FF2B5EF4-FFF2-40B4-BE49-F238E27FC236}">
                    <a16:creationId xmlns:a16="http://schemas.microsoft.com/office/drawing/2014/main" id="{5BB3546B-4E3E-C54B-8C49-D02A4D7DCB51}"/>
                  </a:ext>
                </a:extLst>
              </p:cNvPr>
              <p:cNvSpPr txBox="1"/>
              <p:nvPr/>
            </p:nvSpPr>
            <p:spPr>
              <a:xfrm>
                <a:off x="9502399" y="5996655"/>
                <a:ext cx="1143171" cy="362727"/>
              </a:xfrm>
              <a:prstGeom prst="rect">
                <a:avLst/>
              </a:prstGeom>
              <a:noFill/>
            </p:spPr>
            <p:txBody>
              <a:bodyPr wrap="square" rtlCol="0">
                <a:spAutoFit/>
              </a:bodyPr>
              <a:lstStyle/>
              <a:p>
                <a:r>
                  <a:rPr lang="en-US" sz="2400" dirty="0"/>
                  <a:t>d</a:t>
                </a:r>
              </a:p>
            </p:txBody>
          </p:sp>
          <p:pic>
            <p:nvPicPr>
              <p:cNvPr id="19" name="Picture 2" descr="https://upload.wikimedia.org/wikipedia/commons/thumb/5/51/12-6-Lennard-Jones-Potential.svg/512px-12-6-Lennard-Jones-Potential.svg.png">
                <a:extLst>
                  <a:ext uri="{FF2B5EF4-FFF2-40B4-BE49-F238E27FC236}">
                    <a16:creationId xmlns:a16="http://schemas.microsoft.com/office/drawing/2014/main" id="{AEFDE049-E574-CF4C-84A2-A5E38BA5E7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495"/>
              <a:stretch/>
            </p:blipFill>
            <p:spPr bwMode="auto">
              <a:xfrm>
                <a:off x="5947410" y="2780074"/>
                <a:ext cx="5023764" cy="3198520"/>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Picture 1">
              <a:extLst>
                <a:ext uri="{FF2B5EF4-FFF2-40B4-BE49-F238E27FC236}">
                  <a16:creationId xmlns:a16="http://schemas.microsoft.com/office/drawing/2014/main" id="{06037EEB-E63F-1349-AEA1-33C8C86735D1}"/>
                </a:ext>
              </a:extLst>
            </p:cNvPr>
            <p:cNvPicPr>
              <a:picLocks noChangeAspect="1"/>
            </p:cNvPicPr>
            <p:nvPr/>
          </p:nvPicPr>
          <p:blipFill>
            <a:blip r:embed="rId4"/>
            <a:stretch>
              <a:fillRect/>
            </a:stretch>
          </p:blipFill>
          <p:spPr>
            <a:xfrm>
              <a:off x="378069" y="3012831"/>
              <a:ext cx="501162" cy="267676"/>
            </a:xfrm>
            <a:prstGeom prst="rect">
              <a:avLst/>
            </a:prstGeom>
          </p:spPr>
        </p:pic>
      </p:grpSp>
    </p:spTree>
    <p:extLst>
      <p:ext uri="{BB962C8B-B14F-4D97-AF65-F5344CB8AC3E}">
        <p14:creationId xmlns:p14="http://schemas.microsoft.com/office/powerpoint/2010/main" val="3499544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6706AA-EEB3-2E4F-B4FB-66429C2F46E2}"/>
                  </a:ext>
                </a:extLst>
              </p:cNvPr>
              <p:cNvSpPr txBox="1"/>
              <p:nvPr/>
            </p:nvSpPr>
            <p:spPr>
              <a:xfrm>
                <a:off x="0" y="774626"/>
                <a:ext cx="12192000" cy="3154903"/>
              </a:xfrm>
              <a:prstGeom prst="rect">
                <a:avLst/>
              </a:prstGeom>
              <a:noFill/>
            </p:spPr>
            <p:txBody>
              <a:bodyPr wrap="square" rtlCol="0">
                <a:spAutoFit/>
              </a:bodyPr>
              <a:lstStyle/>
              <a:p>
                <a:r>
                  <a:rPr lang="en-US" sz="2400" b="1" dirty="0"/>
                  <a:t>Analytical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𝝅</m:t>
                        </m:r>
                      </m:e>
                      <m:sub>
                        <m:r>
                          <a:rPr lang="en-US" sz="2400" b="1" i="1">
                            <a:latin typeface="Cambria Math" panose="02040503050406030204" pitchFamily="18" charset="0"/>
                          </a:rPr>
                          <m:t>𝑻</m:t>
                        </m:r>
                      </m:sub>
                    </m:sSub>
                  </m:oMath>
                </a14:m>
                <a:endParaRPr lang="en-US" sz="2400" b="0" dirty="0"/>
              </a:p>
              <a:p>
                <a:pPr marL="342900" indent="-342900">
                  <a:buFont typeface="Arial" panose="020B0604020202020204" pitchFamily="34" charset="0"/>
                  <a:buChar char="•"/>
                </a:pPr>
                <a:r>
                  <a:rPr lang="en-US" sz="2400" b="0" dirty="0"/>
                  <a:t>Starting with this general-purpose </a:t>
                </a:r>
                <a:r>
                  <a:rPr lang="en-US" sz="2400" dirty="0"/>
                  <a:t>mathematical representation of </a:t>
                </a:r>
                <a14:m>
                  <m:oMath xmlns:m="http://schemas.openxmlformats.org/officeDocument/2006/math">
                    <m:r>
                      <a:rPr lang="en-US" sz="2400" i="1">
                        <a:latin typeface="Cambria Math" panose="02040503050406030204" pitchFamily="18" charset="0"/>
                      </a:rPr>
                      <m:t>𝑈</m:t>
                    </m:r>
                    <m:r>
                      <a:rPr lang="en-US" sz="2400" i="1">
                        <a:latin typeface="Cambria Math" panose="02040503050406030204" pitchFamily="18" charset="0"/>
                      </a:rPr>
                      <m:t>(</m:t>
                    </m:r>
                    <m:r>
                      <a:rPr lang="en-US" sz="2400" i="1">
                        <a:latin typeface="Cambria Math" panose="02040503050406030204" pitchFamily="18" charset="0"/>
                      </a:rPr>
                      <m:t>𝑇</m:t>
                    </m:r>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i="1">
                        <a:latin typeface="Cambria Math" panose="02040503050406030204" pitchFamily="18" charset="0"/>
                      </a:rPr>
                      <m:t>)</m:t>
                    </m:r>
                  </m:oMath>
                </a14:m>
                <a:r>
                  <a:rPr lang="en-US" sz="2400" dirty="0"/>
                  <a:t>, </a:t>
                </a:r>
              </a:p>
              <a:p>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solidFill>
                            <a:srgbClr val="7030A0"/>
                          </a:solidFill>
                          <a:latin typeface="Cambria Math" panose="02040503050406030204" pitchFamily="18" charset="0"/>
                        </a:rPr>
                        <m:t>𝑈</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𝑇</m:t>
                      </m:r>
                      <m:r>
                        <a:rPr lang="en-US" sz="2400" b="0" i="1" smtClean="0">
                          <a:solidFill>
                            <a:srgbClr val="7030A0"/>
                          </a:solidFill>
                          <a:latin typeface="Cambria Math" panose="02040503050406030204" pitchFamily="18" charset="0"/>
                        </a:rPr>
                        <m:t>,</m:t>
                      </m:r>
                      <m:r>
                        <a:rPr lang="en-US" sz="2400" b="0" i="1" smtClean="0">
                          <a:solidFill>
                            <a:srgbClr val="7030A0"/>
                          </a:solidFill>
                          <a:latin typeface="Cambria Math" panose="02040503050406030204" pitchFamily="18" charset="0"/>
                        </a:rPr>
                        <m:t>𝑉</m:t>
                      </m:r>
                      <m:r>
                        <a:rPr lang="en-US" sz="2400" i="1">
                          <a:solidFill>
                            <a:srgbClr val="7030A0"/>
                          </a:solidFill>
                          <a:latin typeface="Cambria Math" panose="02040503050406030204" pitchFamily="18" charset="0"/>
                        </a:rPr>
                        <m:t>)=[</m:t>
                      </m:r>
                      <m:f>
                        <m:fPr>
                          <m:ctrlPr>
                            <a:rPr lang="en-US" sz="2400" i="1">
                              <a:solidFill>
                                <a:srgbClr val="7030A0"/>
                              </a:solidFill>
                              <a:latin typeface="Cambria Math" panose="02040503050406030204" pitchFamily="18" charset="0"/>
                            </a:rPr>
                          </m:ctrlPr>
                        </m:fPr>
                        <m:num>
                          <m:r>
                            <a:rPr lang="en-US" sz="2400" i="1">
                              <a:solidFill>
                                <a:srgbClr val="7030A0"/>
                              </a:solidFill>
                              <a:latin typeface="Cambria Math" panose="02040503050406030204" pitchFamily="18" charset="0"/>
                            </a:rPr>
                            <m:t>3</m:t>
                          </m:r>
                        </m:num>
                        <m:den>
                          <m:r>
                            <a:rPr lang="en-US" sz="2400" i="1">
                              <a:solidFill>
                                <a:srgbClr val="7030A0"/>
                              </a:solidFill>
                              <a:latin typeface="Cambria Math" panose="02040503050406030204" pitchFamily="18" charset="0"/>
                            </a:rPr>
                            <m:t>2</m:t>
                          </m:r>
                        </m:den>
                      </m:f>
                      <m:r>
                        <a:rPr lang="en-US" sz="2400" i="1">
                          <a:solidFill>
                            <a:srgbClr val="7030A0"/>
                          </a:solidFill>
                          <a:latin typeface="Cambria Math" panose="02040503050406030204" pitchFamily="18" charset="0"/>
                        </a:rPr>
                        <m:t>𝑅𝑇</m:t>
                      </m:r>
                      <m:r>
                        <a:rPr lang="en-US" sz="2400" i="1">
                          <a:solidFill>
                            <a:srgbClr val="7030A0"/>
                          </a:solidFill>
                          <a:latin typeface="Cambria Math" panose="02040503050406030204" pitchFamily="18" charset="0"/>
                        </a:rPr>
                        <m:t>+</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𝑓</m:t>
                          </m:r>
                        </m:e>
                        <m:sub>
                          <m:r>
                            <m:rPr>
                              <m:lit/>
                              <m:nor/>
                            </m:rPr>
                            <a:rPr lang="en-US" sz="2400">
                              <a:solidFill>
                                <a:srgbClr val="7030A0"/>
                              </a:solidFill>
                              <a:latin typeface="Cambria Math" panose="02040503050406030204" pitchFamily="18" charset="0"/>
                            </a:rPr>
                            <m:t>rot</m:t>
                          </m:r>
                        </m:sub>
                      </m:sSub>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𝑇</m:t>
                      </m:r>
                      <m:r>
                        <a:rPr lang="en-US" sz="2400" i="1">
                          <a:solidFill>
                            <a:srgbClr val="7030A0"/>
                          </a:solidFill>
                          <a:latin typeface="Cambria Math" panose="02040503050406030204" pitchFamily="18" charset="0"/>
                        </a:rPr>
                        <m:t>)+</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𝑓</m:t>
                          </m:r>
                        </m:e>
                        <m:sub>
                          <m:r>
                            <m:rPr>
                              <m:lit/>
                              <m:nor/>
                            </m:rPr>
                            <a:rPr lang="en-US" sz="2400">
                              <a:solidFill>
                                <a:srgbClr val="7030A0"/>
                              </a:solidFill>
                            </a:rPr>
                            <m:t>vib</m:t>
                          </m:r>
                        </m:sub>
                      </m:sSub>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𝑇</m:t>
                      </m:r>
                      <m:r>
                        <a:rPr lang="en-US" sz="2400" i="1">
                          <a:solidFill>
                            <a:srgbClr val="7030A0"/>
                          </a:solidFill>
                          <a:latin typeface="Cambria Math" panose="02040503050406030204" pitchFamily="18" charset="0"/>
                        </a:rPr>
                        <m:t>)+</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𝑓</m:t>
                          </m:r>
                        </m:e>
                        <m:sub>
                          <m:r>
                            <m:rPr>
                              <m:lit/>
                              <m:nor/>
                            </m:rPr>
                            <a:rPr lang="en-US" sz="2400">
                              <a:solidFill>
                                <a:srgbClr val="7030A0"/>
                              </a:solidFill>
                            </a:rPr>
                            <m:t>intermol</m:t>
                          </m:r>
                        </m:sub>
                      </m:sSub>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𝑇</m:t>
                      </m:r>
                      <m:r>
                        <a:rPr lang="en-US" sz="2400" b="0" i="1" smtClean="0">
                          <a:solidFill>
                            <a:srgbClr val="7030A0"/>
                          </a:solidFill>
                          <a:latin typeface="Cambria Math" panose="02040503050406030204" pitchFamily="18" charset="0"/>
                        </a:rPr>
                        <m:t>,</m:t>
                      </m:r>
                      <m:r>
                        <a:rPr lang="en-US" sz="2400" b="0" i="1" smtClean="0">
                          <a:solidFill>
                            <a:srgbClr val="7030A0"/>
                          </a:solidFill>
                          <a:latin typeface="Cambria Math" panose="02040503050406030204" pitchFamily="18" charset="0"/>
                        </a:rPr>
                        <m:t>𝑉</m:t>
                      </m:r>
                      <m:r>
                        <a:rPr lang="en-US" sz="2400" i="1">
                          <a:solidFill>
                            <a:srgbClr val="7030A0"/>
                          </a:solidFill>
                          <a:latin typeface="Cambria Math" panose="02040503050406030204" pitchFamily="18" charset="0"/>
                        </a:rPr>
                        <m:t>)]×</m:t>
                      </m:r>
                      <m:r>
                        <a:rPr lang="en-US" sz="2400" i="1">
                          <a:solidFill>
                            <a:srgbClr val="7030A0"/>
                          </a:solidFill>
                          <a:latin typeface="Cambria Math" panose="02040503050406030204" pitchFamily="18" charset="0"/>
                        </a:rPr>
                        <m:t>𝑛</m:t>
                      </m:r>
                    </m:oMath>
                  </m:oMathPara>
                </a14:m>
                <a:endParaRPr lang="en-US" sz="2400" dirty="0">
                  <a:solidFill>
                    <a:srgbClr val="7030A0"/>
                  </a:solidFill>
                </a:endParaRPr>
              </a:p>
              <a:p>
                <a:endParaRPr lang="en-US" sz="2400" dirty="0"/>
              </a:p>
              <a:p>
                <a:pPr lvl="1"/>
                <a:r>
                  <a:rPr lang="en-US" sz="2400" dirty="0"/>
                  <a:t>derive an algebraic expression for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𝜋</m:t>
                        </m:r>
                      </m:e>
                      <m:sub>
                        <m:r>
                          <a:rPr lang="en-US" sz="2400" i="1">
                            <a:latin typeface="Cambria Math" panose="02040503050406030204" pitchFamily="18" charset="0"/>
                          </a:rPr>
                          <m:t>𝑇</m:t>
                        </m:r>
                      </m:sub>
                    </m:sSub>
                  </m:oMath>
                </a14:m>
                <a:r>
                  <a:rPr lang="en-US" sz="2400" dirty="0"/>
                  <a:t> of H</a:t>
                </a:r>
                <a:r>
                  <a:rPr lang="en-US" sz="2400" baseline="-25000" dirty="0"/>
                  <a:t>2</a:t>
                </a:r>
                <a:r>
                  <a:rPr lang="en-US" sz="2400" dirty="0"/>
                  <a:t>(g), assuming </a:t>
                </a:r>
                <a14:m>
                  <m:oMath xmlns:m="http://schemas.openxmlformats.org/officeDocument/2006/math">
                    <m:sSub>
                      <m:sSubPr>
                        <m:ctrlPr>
                          <a:rPr lang="en-US" sz="2400" b="1" i="1" smtClean="0">
                            <a:solidFill>
                              <a:srgbClr val="7030A0"/>
                            </a:solidFill>
                            <a:latin typeface="Cambria Math" panose="02040503050406030204" pitchFamily="18" charset="0"/>
                          </a:rPr>
                        </m:ctrlPr>
                      </m:sSubPr>
                      <m:e>
                        <m:r>
                          <a:rPr lang="en-US" sz="2400" b="1" i="1">
                            <a:solidFill>
                              <a:srgbClr val="7030A0"/>
                            </a:solidFill>
                            <a:latin typeface="Cambria Math" panose="02040503050406030204" pitchFamily="18" charset="0"/>
                          </a:rPr>
                          <m:t>𝒇</m:t>
                        </m:r>
                      </m:e>
                      <m:sub>
                        <m:r>
                          <m:rPr>
                            <m:lit/>
                            <m:nor/>
                          </m:rPr>
                          <a:rPr lang="en-US" sz="2400" b="1">
                            <a:solidFill>
                              <a:srgbClr val="7030A0"/>
                            </a:solidFill>
                          </a:rPr>
                          <m:t>intermol</m:t>
                        </m:r>
                      </m:sub>
                    </m:sSub>
                    <m:r>
                      <a:rPr lang="en-US" sz="2400" b="1" i="1">
                        <a:solidFill>
                          <a:srgbClr val="7030A0"/>
                        </a:solidFill>
                        <a:latin typeface="Cambria Math" panose="02040503050406030204" pitchFamily="18" charset="0"/>
                      </a:rPr>
                      <m:t>=−</m:t>
                    </m:r>
                    <m:f>
                      <m:fPr>
                        <m:ctrlPr>
                          <a:rPr lang="en-US" sz="2400" b="1" i="1">
                            <a:solidFill>
                              <a:srgbClr val="7030A0"/>
                            </a:solidFill>
                            <a:latin typeface="Cambria Math" panose="02040503050406030204" pitchFamily="18" charset="0"/>
                          </a:rPr>
                        </m:ctrlPr>
                      </m:fPr>
                      <m:num>
                        <m:r>
                          <a:rPr lang="en-US" sz="2400" b="1" i="1">
                            <a:solidFill>
                              <a:srgbClr val="7030A0"/>
                            </a:solidFill>
                            <a:latin typeface="Cambria Math" panose="02040503050406030204" pitchFamily="18" charset="0"/>
                          </a:rPr>
                          <m:t>𝟐</m:t>
                        </m:r>
                        <m:r>
                          <a:rPr lang="en-US" sz="2400" b="1" i="1">
                            <a:solidFill>
                              <a:srgbClr val="7030A0"/>
                            </a:solidFill>
                            <a:latin typeface="Cambria Math" panose="02040503050406030204" pitchFamily="18" charset="0"/>
                          </a:rPr>
                          <m:t>𝒂𝒏</m:t>
                        </m:r>
                      </m:num>
                      <m:den>
                        <m:r>
                          <a:rPr lang="en-US" sz="2400" b="1" i="1">
                            <a:solidFill>
                              <a:srgbClr val="7030A0"/>
                            </a:solidFill>
                            <a:latin typeface="Cambria Math" panose="02040503050406030204" pitchFamily="18" charset="0"/>
                          </a:rPr>
                          <m:t>𝑽𝑻</m:t>
                        </m:r>
                      </m:den>
                    </m:f>
                    <m:r>
                      <a:rPr lang="en-US" sz="2400" i="1">
                        <a:latin typeface="Cambria Math" panose="02040503050406030204" pitchFamily="18" charset="0"/>
                      </a:rPr>
                      <m:t> </m:t>
                    </m:r>
                  </m:oMath>
                </a14:m>
                <a:r>
                  <a:rPr lang="en-US" sz="2400" dirty="0"/>
                  <a:t> (this is a </a:t>
                </a:r>
                <a:r>
                  <a:rPr lang="en-US" sz="2400" b="1" dirty="0"/>
                  <a:t>Berthelot</a:t>
                </a:r>
                <a:r>
                  <a:rPr lang="en-US" sz="2400" dirty="0"/>
                  <a:t> gas as opposed to a </a:t>
                </a:r>
                <a:r>
                  <a:rPr lang="en-US" sz="2400" b="1" dirty="0"/>
                  <a:t>van der Waals </a:t>
                </a:r>
                <a:r>
                  <a:rPr lang="en-US" sz="2400" dirty="0"/>
                  <a:t>gas)</a:t>
                </a:r>
              </a:p>
            </p:txBody>
          </p:sp>
        </mc:Choice>
        <mc:Fallback xmlns="">
          <p:sp>
            <p:nvSpPr>
              <p:cNvPr id="6" name="TextBox 5">
                <a:extLst>
                  <a:ext uri="{FF2B5EF4-FFF2-40B4-BE49-F238E27FC236}">
                    <a16:creationId xmlns:a16="http://schemas.microsoft.com/office/drawing/2014/main" id="{8F6706AA-EEB3-2E4F-B4FB-66429C2F46E2}"/>
                  </a:ext>
                </a:extLst>
              </p:cNvPr>
              <p:cNvSpPr txBox="1">
                <a:spLocks noRot="1" noChangeAspect="1" noMove="1" noResize="1" noEditPoints="1" noAdjustHandles="1" noChangeArrowheads="1" noChangeShapeType="1" noTextEdit="1"/>
              </p:cNvSpPr>
              <p:nvPr/>
            </p:nvSpPr>
            <p:spPr>
              <a:xfrm>
                <a:off x="0" y="774626"/>
                <a:ext cx="12192000" cy="3154903"/>
              </a:xfrm>
              <a:prstGeom prst="rect">
                <a:avLst/>
              </a:prstGeom>
              <a:blipFill>
                <a:blip r:embed="rId2"/>
                <a:stretch>
                  <a:fillRect l="-832" t="-800" b="-3600"/>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353CA85A-06AB-E744-91AE-1D11BC0CC99E}"/>
              </a:ext>
            </a:extLst>
          </p:cNvPr>
          <p:cNvSpPr txBox="1">
            <a:spLocks/>
          </p:cNvSpPr>
          <p:nvPr/>
        </p:nvSpPr>
        <p:spPr>
          <a:xfrm>
            <a:off x="0" y="0"/>
            <a:ext cx="12192000" cy="591671"/>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dirty="0">
                <a:latin typeface="+mn-lt"/>
              </a:rPr>
              <a:t>Week 4</a:t>
            </a:r>
          </a:p>
        </p:txBody>
      </p:sp>
    </p:spTree>
    <p:extLst>
      <p:ext uri="{BB962C8B-B14F-4D97-AF65-F5344CB8AC3E}">
        <p14:creationId xmlns:p14="http://schemas.microsoft.com/office/powerpoint/2010/main" val="2326198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6706AA-EEB3-2E4F-B4FB-66429C2F46E2}"/>
                  </a:ext>
                </a:extLst>
              </p:cNvPr>
              <p:cNvSpPr txBox="1"/>
              <p:nvPr/>
            </p:nvSpPr>
            <p:spPr>
              <a:xfrm>
                <a:off x="0" y="774626"/>
                <a:ext cx="12192000" cy="5096523"/>
              </a:xfrm>
              <a:prstGeom prst="rect">
                <a:avLst/>
              </a:prstGeom>
              <a:noFill/>
            </p:spPr>
            <p:txBody>
              <a:bodyPr wrap="square" rtlCol="0">
                <a:spAutoFit/>
              </a:bodyPr>
              <a:lstStyle/>
              <a:p>
                <a:r>
                  <a:rPr lang="en-US" sz="2400" b="1" dirty="0"/>
                  <a:t>Analytical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𝒇</m:t>
                        </m:r>
                      </m:e>
                      <m:sub>
                        <m:r>
                          <a:rPr lang="en-US" sz="2400" b="1" i="1" smtClean="0">
                            <a:latin typeface="Cambria Math" panose="02040503050406030204" pitchFamily="18" charset="0"/>
                          </a:rPr>
                          <m:t>𝑴</m:t>
                        </m:r>
                      </m:sub>
                    </m:sSub>
                  </m:oMath>
                </a14:m>
                <a:endParaRPr lang="en-US" sz="2400" b="0" dirty="0"/>
              </a:p>
              <a:p>
                <a:r>
                  <a:rPr lang="en-US" sz="2400" dirty="0"/>
                  <a:t>It’s sometimes useful to think about what are called “2-dimensional gases”, i.e., gases that are confined to move in a plane, instead of in three dimensions. The probability density as a function of the speed of molecules comprising such gases takes the form</a:t>
                </a:r>
              </a:p>
              <a:p>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𝑓</m:t>
                          </m:r>
                        </m:e>
                        <m:sub>
                          <m:r>
                            <a:rPr lang="en-US" sz="2400" b="0" i="1" smtClean="0">
                              <a:solidFill>
                                <a:srgbClr val="7030A0"/>
                              </a:solidFill>
                              <a:latin typeface="Cambria Math" panose="02040503050406030204" pitchFamily="18" charset="0"/>
                            </a:rPr>
                            <m:t>𝑀</m:t>
                          </m:r>
                        </m:sub>
                      </m:sSub>
                      <m:d>
                        <m:dPr>
                          <m:ctrlPr>
                            <a:rPr lang="en-US" sz="2400" b="0" i="1" smtClean="0">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𝑇</m:t>
                          </m:r>
                          <m:r>
                            <a:rPr lang="en-US" sz="2400" b="0" i="1" smtClean="0">
                              <a:solidFill>
                                <a:srgbClr val="7030A0"/>
                              </a:solidFill>
                              <a:latin typeface="Cambria Math" panose="02040503050406030204" pitchFamily="18" charset="0"/>
                            </a:rPr>
                            <m:t>,</m:t>
                          </m:r>
                          <m:r>
                            <a:rPr lang="en-US" sz="2400" b="0" i="1" smtClean="0">
                              <a:solidFill>
                                <a:srgbClr val="7030A0"/>
                              </a:solidFill>
                              <a:latin typeface="Cambria Math" panose="02040503050406030204" pitchFamily="18" charset="0"/>
                            </a:rPr>
                            <m:t>𝑣</m:t>
                          </m:r>
                        </m:e>
                      </m:d>
                      <m:r>
                        <a:rPr lang="en-US" sz="2400" i="1">
                          <a:solidFill>
                            <a:srgbClr val="7030A0"/>
                          </a:solidFill>
                          <a:latin typeface="Cambria Math" panose="02040503050406030204" pitchFamily="18" charset="0"/>
                        </a:rPr>
                        <m:t>=</m:t>
                      </m:r>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𝑁</m:t>
                          </m:r>
                        </m:e>
                        <m:sub>
                          <m:r>
                            <a:rPr lang="en-US" sz="2400" b="0" i="1" smtClean="0">
                              <a:solidFill>
                                <a:srgbClr val="7030A0"/>
                              </a:solidFill>
                              <a:latin typeface="Cambria Math" panose="02040503050406030204" pitchFamily="18" charset="0"/>
                            </a:rPr>
                            <m:t>𝑀</m:t>
                          </m:r>
                        </m:sub>
                      </m:sSub>
                      <m:r>
                        <a:rPr lang="en-US" sz="2400" b="0" i="1" smtClean="0">
                          <a:solidFill>
                            <a:srgbClr val="7030A0"/>
                          </a:solidFill>
                          <a:latin typeface="Cambria Math" panose="02040503050406030204" pitchFamily="18" charset="0"/>
                        </a:rPr>
                        <m:t> </m:t>
                      </m:r>
                      <m:r>
                        <a:rPr lang="en-US" sz="2400" b="0" i="1" smtClean="0">
                          <a:solidFill>
                            <a:srgbClr val="7030A0"/>
                          </a:solidFill>
                          <a:latin typeface="Cambria Math" panose="02040503050406030204" pitchFamily="18" charset="0"/>
                        </a:rPr>
                        <m:t>𝑣</m:t>
                      </m:r>
                      <m:sSup>
                        <m:sSupPr>
                          <m:ctrlPr>
                            <a:rPr lang="en-US" sz="2400" i="1">
                              <a:solidFill>
                                <a:srgbClr val="7030A0"/>
                              </a:solidFill>
                              <a:latin typeface="Cambria Math" panose="02040503050406030204" pitchFamily="18" charset="0"/>
                            </a:rPr>
                          </m:ctrlPr>
                        </m:sSupPr>
                        <m:e>
                          <m:r>
                            <a:rPr lang="en-US" sz="2400" i="1">
                              <a:solidFill>
                                <a:srgbClr val="7030A0"/>
                              </a:solidFill>
                              <a:latin typeface="Cambria Math" panose="02040503050406030204" pitchFamily="18" charset="0"/>
                            </a:rPr>
                            <m:t>𝑒</m:t>
                          </m:r>
                        </m:e>
                        <m:sup>
                          <m:r>
                            <a:rPr lang="en-US" sz="2400" i="1">
                              <a:solidFill>
                                <a:srgbClr val="7030A0"/>
                              </a:solidFill>
                              <a:latin typeface="Cambria Math" panose="02040503050406030204" pitchFamily="18" charset="0"/>
                            </a:rPr>
                            <m:t>−</m:t>
                          </m:r>
                          <m:sSup>
                            <m:sSupPr>
                              <m:ctrlPr>
                                <a:rPr lang="en-US" sz="2400" i="1">
                                  <a:solidFill>
                                    <a:srgbClr val="7030A0"/>
                                  </a:solidFill>
                                  <a:latin typeface="Cambria Math" panose="02040503050406030204" pitchFamily="18" charset="0"/>
                                </a:rPr>
                              </m:ctrlPr>
                            </m:sSupPr>
                            <m:e>
                              <m:r>
                                <a:rPr lang="en-US" sz="2400" i="1">
                                  <a:solidFill>
                                    <a:srgbClr val="7030A0"/>
                                  </a:solidFill>
                                  <a:latin typeface="Cambria Math" panose="02040503050406030204" pitchFamily="18" charset="0"/>
                                </a:rPr>
                                <m:t>𝐷𝑣</m:t>
                              </m:r>
                            </m:e>
                            <m:sup>
                              <m:r>
                                <a:rPr lang="en-US" sz="2400" i="1">
                                  <a:solidFill>
                                    <a:srgbClr val="7030A0"/>
                                  </a:solidFill>
                                  <a:latin typeface="Cambria Math" panose="02040503050406030204" pitchFamily="18" charset="0"/>
                                </a:rPr>
                                <m:t>2</m:t>
                              </m:r>
                            </m:sup>
                          </m:sSup>
                        </m:sup>
                      </m:sSup>
                    </m:oMath>
                  </m:oMathPara>
                </a14:m>
                <a:endParaRPr lang="en-US" sz="2400" dirty="0">
                  <a:solidFill>
                    <a:srgbClr val="7030A0"/>
                  </a:solidFill>
                </a:endParaRPr>
              </a:p>
              <a:p>
                <a:pPr lvl="1"/>
                <a:endParaRPr lang="en-US" sz="2400" dirty="0"/>
              </a:p>
              <a:p>
                <a:r>
                  <a:rPr lang="en-US" sz="2400" dirty="0"/>
                  <a:t>where </a:t>
                </a:r>
                <a14:m>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𝑁</m:t>
                        </m:r>
                      </m:e>
                      <m:sub>
                        <m:r>
                          <a:rPr lang="en-US" sz="2400" b="0" i="1" smtClean="0">
                            <a:solidFill>
                              <a:srgbClr val="7030A0"/>
                            </a:solidFill>
                            <a:latin typeface="Cambria Math" panose="02040503050406030204" pitchFamily="18" charset="0"/>
                          </a:rPr>
                          <m:t>𝑀</m:t>
                        </m:r>
                      </m:sub>
                    </m:sSub>
                    <m:r>
                      <a:rPr lang="en-US" sz="2400" b="0" i="1" smtClean="0">
                        <a:solidFill>
                          <a:srgbClr val="7030A0"/>
                        </a:solidFill>
                        <a:latin typeface="Cambria Math" panose="02040503050406030204" pitchFamily="18" charset="0"/>
                      </a:rPr>
                      <m:t> </m:t>
                    </m:r>
                  </m:oMath>
                </a14:m>
                <a:r>
                  <a:rPr lang="en-US" sz="2400" dirty="0"/>
                  <a:t>and </a:t>
                </a:r>
                <a14:m>
                  <m:oMath xmlns:m="http://schemas.openxmlformats.org/officeDocument/2006/math">
                    <m:r>
                      <a:rPr lang="en-US" sz="2400" i="1">
                        <a:solidFill>
                          <a:srgbClr val="7030A0"/>
                        </a:solidFill>
                        <a:latin typeface="Cambria Math" panose="02040503050406030204" pitchFamily="18" charset="0"/>
                      </a:rPr>
                      <m:t>𝐷</m:t>
                    </m:r>
                  </m:oMath>
                </a14:m>
                <a:r>
                  <a:rPr lang="en-US" sz="2400" dirty="0"/>
                  <a:t> are constants for a given gas and temperature (as usual). </a:t>
                </a:r>
              </a:p>
              <a:p>
                <a:endParaRPr lang="en-US" sz="2400" dirty="0"/>
              </a:p>
              <a:p>
                <a:r>
                  <a:rPr lang="en-US" sz="2400" dirty="0"/>
                  <a:t>Suppose we want to convert </a:t>
                </a:r>
                <a14:m>
                  <m:oMath xmlns:m="http://schemas.openxmlformats.org/officeDocument/2006/math">
                    <m:sSub>
                      <m:sSubPr>
                        <m:ctrlPr>
                          <a:rPr lang="en-US" sz="2400" b="0" i="1" smtClean="0">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𝑓</m:t>
                        </m:r>
                      </m:e>
                      <m:sub>
                        <m:r>
                          <a:rPr lang="en-US" sz="2400" b="0" i="1" smtClean="0">
                            <a:solidFill>
                              <a:srgbClr val="7030A0"/>
                            </a:solidFill>
                            <a:latin typeface="Cambria Math" panose="02040503050406030204" pitchFamily="18" charset="0"/>
                          </a:rPr>
                          <m:t>𝑀</m:t>
                        </m:r>
                      </m:sub>
                    </m:sSub>
                    <m:d>
                      <m:dPr>
                        <m:ctrlPr>
                          <a:rPr lang="en-US" sz="2400" b="0" i="1" smtClean="0">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𝑇</m:t>
                        </m:r>
                        <m:r>
                          <a:rPr lang="en-US" sz="2400" b="0" i="1" smtClean="0">
                            <a:solidFill>
                              <a:srgbClr val="7030A0"/>
                            </a:solidFill>
                            <a:latin typeface="Cambria Math" panose="02040503050406030204" pitchFamily="18" charset="0"/>
                          </a:rPr>
                          <m:t>,</m:t>
                        </m:r>
                        <m:r>
                          <a:rPr lang="en-US" sz="2400" b="0" i="1" smtClean="0">
                            <a:solidFill>
                              <a:srgbClr val="7030A0"/>
                            </a:solidFill>
                            <a:latin typeface="Cambria Math" panose="02040503050406030204" pitchFamily="18" charset="0"/>
                          </a:rPr>
                          <m:t>𝑣</m:t>
                        </m:r>
                      </m:e>
                    </m:d>
                  </m:oMath>
                </a14:m>
                <a:r>
                  <a:rPr lang="en-US" sz="2400" dirty="0"/>
                  <a:t> into </a:t>
                </a:r>
                <a14:m>
                  <m:oMath xmlns:m="http://schemas.openxmlformats.org/officeDocument/2006/math">
                    <m:sSub>
                      <m:sSubPr>
                        <m:ctrlPr>
                          <a:rPr lang="en-US" sz="2400" i="1">
                            <a:solidFill>
                              <a:srgbClr val="7030A0"/>
                            </a:solidFill>
                            <a:latin typeface="Cambria Math" panose="02040503050406030204" pitchFamily="18" charset="0"/>
                          </a:rPr>
                        </m:ctrlPr>
                      </m:sSubPr>
                      <m:e>
                        <m:r>
                          <a:rPr lang="en-US" sz="2400" b="0" i="1" smtClean="0">
                            <a:solidFill>
                              <a:srgbClr val="7030A0"/>
                            </a:solidFill>
                            <a:latin typeface="Cambria Math" panose="02040503050406030204" pitchFamily="18" charset="0"/>
                          </a:rPr>
                          <m:t>𝑓</m:t>
                        </m:r>
                      </m:e>
                      <m:sub>
                        <m:r>
                          <a:rPr lang="en-US" sz="2400" i="1">
                            <a:solidFill>
                              <a:srgbClr val="7030A0"/>
                            </a:solidFill>
                            <a:latin typeface="Cambria Math" panose="02040503050406030204" pitchFamily="18" charset="0"/>
                          </a:rPr>
                          <m:t>𝑀</m:t>
                        </m:r>
                      </m:sub>
                    </m:sSub>
                    <m:r>
                      <a:rPr lang="en-US" sz="2400" b="0" i="1" smtClean="0">
                        <a:solidFill>
                          <a:srgbClr val="7030A0"/>
                        </a:solidFill>
                        <a:latin typeface="Cambria Math" panose="02040503050406030204" pitchFamily="18" charset="0"/>
                      </a:rPr>
                      <m:t>′</m:t>
                    </m:r>
                    <m:d>
                      <m:dPr>
                        <m:ctrlPr>
                          <a:rPr lang="en-US" sz="2400" i="1">
                            <a:solidFill>
                              <a:srgbClr val="7030A0"/>
                            </a:solidFill>
                            <a:latin typeface="Cambria Math" panose="02040503050406030204" pitchFamily="18" charset="0"/>
                          </a:rPr>
                        </m:ctrlPr>
                      </m:dPr>
                      <m:e>
                        <m:r>
                          <a:rPr lang="en-US" sz="2400" i="1">
                            <a:solidFill>
                              <a:srgbClr val="7030A0"/>
                            </a:solidFill>
                            <a:latin typeface="Cambria Math" panose="02040503050406030204" pitchFamily="18" charset="0"/>
                          </a:rPr>
                          <m:t>𝑇</m:t>
                        </m:r>
                        <m:r>
                          <a:rPr lang="en-US" sz="2400" i="1">
                            <a:solidFill>
                              <a:srgbClr val="7030A0"/>
                            </a:solidFill>
                            <a:latin typeface="Cambria Math" panose="02040503050406030204" pitchFamily="18" charset="0"/>
                          </a:rPr>
                          <m:t>,</m:t>
                        </m:r>
                        <m:r>
                          <a:rPr lang="en-US" sz="2400" i="1" smtClean="0">
                            <a:solidFill>
                              <a:srgbClr val="7030A0"/>
                            </a:solidFill>
                            <a:latin typeface="Cambria Math" panose="02040503050406030204" pitchFamily="18" charset="0"/>
                            <a:ea typeface="Cambria Math" panose="02040503050406030204" pitchFamily="18" charset="0"/>
                          </a:rPr>
                          <m:t>𝜀</m:t>
                        </m:r>
                      </m:e>
                    </m:d>
                  </m:oMath>
                </a14:m>
                <a:r>
                  <a:rPr lang="en-US" sz="2400" dirty="0"/>
                  <a:t>, where </a:t>
                </a:r>
                <a14:m>
                  <m:oMath xmlns:m="http://schemas.openxmlformats.org/officeDocument/2006/math">
                    <m:r>
                      <a:rPr lang="en-US" sz="2400" i="1">
                        <a:solidFill>
                          <a:srgbClr val="7030A0"/>
                        </a:solidFill>
                        <a:latin typeface="Cambria Math" panose="02040503050406030204" pitchFamily="18" charset="0"/>
                        <a:ea typeface="Cambria Math" panose="02040503050406030204" pitchFamily="18" charset="0"/>
                      </a:rPr>
                      <m:t>𝜀</m:t>
                    </m:r>
                    <m:r>
                      <a:rPr lang="en-US" sz="2400" b="0" i="1" smtClean="0">
                        <a:solidFill>
                          <a:srgbClr val="7030A0"/>
                        </a:solidFill>
                        <a:latin typeface="Cambria Math" panose="02040503050406030204" pitchFamily="18" charset="0"/>
                        <a:ea typeface="Cambria Math" panose="02040503050406030204" pitchFamily="18" charset="0"/>
                      </a:rPr>
                      <m:t>=</m:t>
                    </m:r>
                    <m:f>
                      <m:fPr>
                        <m:ctrlPr>
                          <a:rPr lang="en-US" sz="2400" b="0" i="1" smtClean="0">
                            <a:solidFill>
                              <a:srgbClr val="7030A0"/>
                            </a:solidFill>
                            <a:latin typeface="Cambria Math" panose="02040503050406030204" pitchFamily="18" charset="0"/>
                            <a:ea typeface="Cambria Math" panose="02040503050406030204" pitchFamily="18" charset="0"/>
                          </a:rPr>
                        </m:ctrlPr>
                      </m:fPr>
                      <m:num>
                        <m:r>
                          <a:rPr lang="en-US" sz="2400" b="0" i="1" smtClean="0">
                            <a:solidFill>
                              <a:srgbClr val="7030A0"/>
                            </a:solidFill>
                            <a:latin typeface="Cambria Math" panose="02040503050406030204" pitchFamily="18" charset="0"/>
                            <a:ea typeface="Cambria Math" panose="02040503050406030204" pitchFamily="18" charset="0"/>
                          </a:rPr>
                          <m:t>1</m:t>
                        </m:r>
                      </m:num>
                      <m:den>
                        <m:r>
                          <a:rPr lang="en-US" sz="2400" b="0" i="1" smtClean="0">
                            <a:solidFill>
                              <a:srgbClr val="7030A0"/>
                            </a:solidFill>
                            <a:latin typeface="Cambria Math" panose="02040503050406030204" pitchFamily="18" charset="0"/>
                            <a:ea typeface="Cambria Math" panose="02040503050406030204" pitchFamily="18" charset="0"/>
                          </a:rPr>
                          <m:t>2</m:t>
                        </m:r>
                      </m:den>
                    </m:f>
                    <m:r>
                      <a:rPr lang="en-US" sz="2400" b="0" i="1" smtClean="0">
                        <a:solidFill>
                          <a:srgbClr val="7030A0"/>
                        </a:solidFill>
                        <a:latin typeface="Cambria Math" panose="02040503050406030204" pitchFamily="18" charset="0"/>
                        <a:ea typeface="Cambria Math" panose="02040503050406030204" pitchFamily="18" charset="0"/>
                      </a:rPr>
                      <m:t>𝑀</m:t>
                    </m:r>
                    <m:sSup>
                      <m:sSupPr>
                        <m:ctrlPr>
                          <a:rPr lang="en-US" sz="2400" b="0" i="1" smtClean="0">
                            <a:solidFill>
                              <a:srgbClr val="7030A0"/>
                            </a:solidFill>
                            <a:latin typeface="Cambria Math" panose="02040503050406030204" pitchFamily="18" charset="0"/>
                            <a:ea typeface="Cambria Math" panose="02040503050406030204" pitchFamily="18" charset="0"/>
                          </a:rPr>
                        </m:ctrlPr>
                      </m:sSupPr>
                      <m:e>
                        <m:r>
                          <a:rPr lang="en-US" sz="2400" b="0" i="1" smtClean="0">
                            <a:solidFill>
                              <a:srgbClr val="7030A0"/>
                            </a:solidFill>
                            <a:latin typeface="Cambria Math" panose="02040503050406030204" pitchFamily="18" charset="0"/>
                            <a:ea typeface="Cambria Math" panose="02040503050406030204" pitchFamily="18" charset="0"/>
                          </a:rPr>
                          <m:t>𝑣</m:t>
                        </m:r>
                      </m:e>
                      <m:sup>
                        <m:r>
                          <a:rPr lang="en-US" sz="2400" b="0" i="1" smtClean="0">
                            <a:solidFill>
                              <a:srgbClr val="7030A0"/>
                            </a:solidFill>
                            <a:latin typeface="Cambria Math" panose="02040503050406030204" pitchFamily="18" charset="0"/>
                            <a:ea typeface="Cambria Math" panose="02040503050406030204" pitchFamily="18" charset="0"/>
                          </a:rPr>
                          <m:t>2</m:t>
                        </m:r>
                      </m:sup>
                    </m:sSup>
                  </m:oMath>
                </a14:m>
                <a:r>
                  <a:rPr lang="en-US" sz="2400" dirty="0"/>
                  <a:t> is the kinetic energy of a mole of gas molecules.</a:t>
                </a:r>
              </a:p>
              <a:p>
                <a:endParaRPr lang="en-US" sz="2400" dirty="0"/>
              </a:p>
              <a:p>
                <a:r>
                  <a:rPr lang="en-US" sz="2400" dirty="0"/>
                  <a:t>How do we do that?</a:t>
                </a:r>
              </a:p>
            </p:txBody>
          </p:sp>
        </mc:Choice>
        <mc:Fallback xmlns="">
          <p:sp>
            <p:nvSpPr>
              <p:cNvPr id="6" name="TextBox 5">
                <a:extLst>
                  <a:ext uri="{FF2B5EF4-FFF2-40B4-BE49-F238E27FC236}">
                    <a16:creationId xmlns:a16="http://schemas.microsoft.com/office/drawing/2014/main" id="{8F6706AA-EEB3-2E4F-B4FB-66429C2F46E2}"/>
                  </a:ext>
                </a:extLst>
              </p:cNvPr>
              <p:cNvSpPr txBox="1">
                <a:spLocks noRot="1" noChangeAspect="1" noMove="1" noResize="1" noEditPoints="1" noAdjustHandles="1" noChangeArrowheads="1" noChangeShapeType="1" noTextEdit="1"/>
              </p:cNvSpPr>
              <p:nvPr/>
            </p:nvSpPr>
            <p:spPr>
              <a:xfrm>
                <a:off x="0" y="774626"/>
                <a:ext cx="12192000" cy="5096523"/>
              </a:xfrm>
              <a:prstGeom prst="rect">
                <a:avLst/>
              </a:prstGeom>
              <a:blipFill>
                <a:blip r:embed="rId2"/>
                <a:stretch>
                  <a:fillRect l="-832" t="-496" r="-937" b="-1737"/>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353CA85A-06AB-E744-91AE-1D11BC0CC99E}"/>
              </a:ext>
            </a:extLst>
          </p:cNvPr>
          <p:cNvSpPr txBox="1">
            <a:spLocks/>
          </p:cNvSpPr>
          <p:nvPr/>
        </p:nvSpPr>
        <p:spPr>
          <a:xfrm>
            <a:off x="0" y="0"/>
            <a:ext cx="12192000" cy="591671"/>
          </a:xfrm>
          <a:prstGeom prst="rect">
            <a:avLst/>
          </a:prstGeom>
          <a:no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000" b="1" dirty="0">
                <a:latin typeface="+mn-lt"/>
              </a:rPr>
              <a:t>Week 4</a:t>
            </a:r>
          </a:p>
        </p:txBody>
      </p:sp>
    </p:spTree>
    <p:extLst>
      <p:ext uri="{BB962C8B-B14F-4D97-AF65-F5344CB8AC3E}">
        <p14:creationId xmlns:p14="http://schemas.microsoft.com/office/powerpoint/2010/main" val="311069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91671"/>
          </a:xfrm>
          <a:noFill/>
        </p:spPr>
        <p:txBody>
          <a:bodyPr>
            <a:normAutofit/>
          </a:bodyPr>
          <a:lstStyle/>
          <a:p>
            <a:r>
              <a:rPr lang="en-US" sz="3000" b="1" dirty="0">
                <a:latin typeface="+mn-lt"/>
              </a:rPr>
              <a:t>Week 1</a:t>
            </a:r>
          </a:p>
        </p:txBody>
      </p:sp>
      <p:sp>
        <p:nvSpPr>
          <p:cNvPr id="6" name="TextBox 5">
            <a:extLst>
              <a:ext uri="{FF2B5EF4-FFF2-40B4-BE49-F238E27FC236}">
                <a16:creationId xmlns:a16="http://schemas.microsoft.com/office/drawing/2014/main" id="{8F6706AA-EEB3-2E4F-B4FB-66429C2F46E2}"/>
              </a:ext>
            </a:extLst>
          </p:cNvPr>
          <p:cNvSpPr txBox="1"/>
          <p:nvPr/>
        </p:nvSpPr>
        <p:spPr>
          <a:xfrm>
            <a:off x="1025153" y="866180"/>
            <a:ext cx="9657176" cy="1200329"/>
          </a:xfrm>
          <a:prstGeom prst="rect">
            <a:avLst/>
          </a:prstGeom>
          <a:noFill/>
        </p:spPr>
        <p:txBody>
          <a:bodyPr wrap="square" rtlCol="0">
            <a:spAutoFit/>
          </a:bodyPr>
          <a:lstStyle/>
          <a:p>
            <a:r>
              <a:rPr lang="en-US" sz="2400" b="1" dirty="0"/>
              <a:t>The E-format convention</a:t>
            </a:r>
          </a:p>
          <a:p>
            <a:endParaRPr lang="en-US" sz="2400" b="1" dirty="0"/>
          </a:p>
          <a:p>
            <a:pPr marL="342900" indent="-342900">
              <a:buFont typeface="Arial" panose="020B0604020202020204" pitchFamily="34" charset="0"/>
              <a:buChar char="•"/>
            </a:pPr>
            <a:r>
              <a:rPr lang="en-US" sz="2400" dirty="0"/>
              <a:t>Write 1.38 x 10</a:t>
            </a:r>
            <a:r>
              <a:rPr lang="en-US" sz="2400" baseline="30000" dirty="0"/>
              <a:t>-23 </a:t>
            </a:r>
            <a:r>
              <a:rPr lang="en-US" sz="2400" dirty="0"/>
              <a:t> using the E-format convention</a:t>
            </a:r>
          </a:p>
        </p:txBody>
      </p:sp>
    </p:spTree>
    <p:extLst>
      <p:ext uri="{BB962C8B-B14F-4D97-AF65-F5344CB8AC3E}">
        <p14:creationId xmlns:p14="http://schemas.microsoft.com/office/powerpoint/2010/main" val="1029145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91671"/>
          </a:xfrm>
          <a:noFill/>
        </p:spPr>
        <p:txBody>
          <a:bodyPr>
            <a:normAutofit/>
          </a:bodyPr>
          <a:lstStyle/>
          <a:p>
            <a:r>
              <a:rPr lang="en-US" sz="3000" b="1" dirty="0">
                <a:latin typeface="+mn-lt"/>
              </a:rPr>
              <a:t>Week 1</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6706AA-EEB3-2E4F-B4FB-66429C2F46E2}"/>
                  </a:ext>
                </a:extLst>
              </p:cNvPr>
              <p:cNvSpPr txBox="1"/>
              <p:nvPr/>
            </p:nvSpPr>
            <p:spPr>
              <a:xfrm>
                <a:off x="1025153" y="866180"/>
                <a:ext cx="9657176" cy="1200329"/>
              </a:xfrm>
              <a:prstGeom prst="rect">
                <a:avLst/>
              </a:prstGeom>
              <a:noFill/>
            </p:spPr>
            <p:txBody>
              <a:bodyPr wrap="square" rtlCol="0">
                <a:spAutoFit/>
              </a:bodyPr>
              <a:lstStyle/>
              <a:p>
                <a:r>
                  <a:rPr lang="en-US" sz="2400" b="1" dirty="0"/>
                  <a:t>Equations of state</a:t>
                </a:r>
                <a:endParaRPr lang="en-US" sz="2400" dirty="0"/>
              </a:p>
              <a:p>
                <a:pPr marL="457200" indent="-457200">
                  <a:buFont typeface="Arial" panose="020B0604020202020204" pitchFamily="34" charset="0"/>
                  <a:buChar char="•"/>
                </a:pPr>
                <a:r>
                  <a:rPr lang="en-US" sz="2400" dirty="0"/>
                  <a:t>Name this equation of state</a:t>
                </a:r>
              </a:p>
              <a:p>
                <a:pPr marL="457200" indent="-457200">
                  <a:buFont typeface="Arial" panose="020B0604020202020204" pitchFamily="34" charset="0"/>
                  <a:buChar char="•"/>
                </a:pPr>
                <a:r>
                  <a:rPr lang="en-US" sz="2400" dirty="0"/>
                  <a:t>Describe the physical meaning behind </a:t>
                </a:r>
                <a14:m>
                  <m:oMath xmlns:m="http://schemas.openxmlformats.org/officeDocument/2006/math">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endParaRPr lang="en-US" sz="2400" dirty="0"/>
              </a:p>
            </p:txBody>
          </p:sp>
        </mc:Choice>
        <mc:Fallback xmlns="">
          <p:sp>
            <p:nvSpPr>
              <p:cNvPr id="6" name="TextBox 5">
                <a:extLst>
                  <a:ext uri="{FF2B5EF4-FFF2-40B4-BE49-F238E27FC236}">
                    <a16:creationId xmlns:a16="http://schemas.microsoft.com/office/drawing/2014/main" id="{8F6706AA-EEB3-2E4F-B4FB-66429C2F46E2}"/>
                  </a:ext>
                </a:extLst>
              </p:cNvPr>
              <p:cNvSpPr txBox="1">
                <a:spLocks noRot="1" noChangeAspect="1" noMove="1" noResize="1" noEditPoints="1" noAdjustHandles="1" noChangeArrowheads="1" noChangeShapeType="1" noTextEdit="1"/>
              </p:cNvSpPr>
              <p:nvPr/>
            </p:nvSpPr>
            <p:spPr>
              <a:xfrm>
                <a:off x="1025153" y="866180"/>
                <a:ext cx="9657176" cy="1200329"/>
              </a:xfrm>
              <a:prstGeom prst="rect">
                <a:avLst/>
              </a:prstGeom>
              <a:blipFill>
                <a:blip r:embed="rId2"/>
                <a:stretch>
                  <a:fillRect l="-1051" t="-4211" b="-1052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2B2282F-C3B7-8A42-8175-AE32B63D8A5F}"/>
              </a:ext>
            </a:extLst>
          </p:cNvPr>
          <p:cNvPicPr>
            <a:picLocks noChangeAspect="1"/>
          </p:cNvPicPr>
          <p:nvPr/>
        </p:nvPicPr>
        <p:blipFill rotWithShape="1">
          <a:blip r:embed="rId3"/>
          <a:srcRect l="34285" t="19438" r="38582" b="48143"/>
          <a:stretch/>
        </p:blipFill>
        <p:spPr>
          <a:xfrm>
            <a:off x="7744818" y="866180"/>
            <a:ext cx="3028951" cy="992256"/>
          </a:xfrm>
          <a:prstGeom prst="rect">
            <a:avLst/>
          </a:prstGeom>
        </p:spPr>
      </p:pic>
    </p:spTree>
    <p:extLst>
      <p:ext uri="{BB962C8B-B14F-4D97-AF65-F5344CB8AC3E}">
        <p14:creationId xmlns:p14="http://schemas.microsoft.com/office/powerpoint/2010/main" val="186657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91671"/>
          </a:xfrm>
          <a:noFill/>
        </p:spPr>
        <p:txBody>
          <a:bodyPr>
            <a:normAutofit/>
          </a:bodyPr>
          <a:lstStyle/>
          <a:p>
            <a:r>
              <a:rPr lang="en-US" sz="3000" b="1" dirty="0">
                <a:latin typeface="+mn-lt"/>
              </a:rPr>
              <a:t>Week 2</a:t>
            </a:r>
          </a:p>
        </p:txBody>
      </p:sp>
      <p:sp>
        <p:nvSpPr>
          <p:cNvPr id="6" name="TextBox 5">
            <a:extLst>
              <a:ext uri="{FF2B5EF4-FFF2-40B4-BE49-F238E27FC236}">
                <a16:creationId xmlns:a16="http://schemas.microsoft.com/office/drawing/2014/main" id="{8F6706AA-EEB3-2E4F-B4FB-66429C2F46E2}"/>
              </a:ext>
            </a:extLst>
          </p:cNvPr>
          <p:cNvSpPr txBox="1"/>
          <p:nvPr/>
        </p:nvSpPr>
        <p:spPr>
          <a:xfrm>
            <a:off x="922020" y="1002488"/>
            <a:ext cx="3471264" cy="1938992"/>
          </a:xfrm>
          <a:prstGeom prst="rect">
            <a:avLst/>
          </a:prstGeom>
          <a:noFill/>
        </p:spPr>
        <p:txBody>
          <a:bodyPr wrap="square" rtlCol="0">
            <a:spAutoFit/>
          </a:bodyPr>
          <a:lstStyle/>
          <a:p>
            <a:r>
              <a:rPr lang="en-US" sz="2400" b="1" dirty="0"/>
              <a:t>Boyle isotherms</a:t>
            </a:r>
            <a:endParaRPr lang="en-US" sz="2400" dirty="0"/>
          </a:p>
          <a:p>
            <a:pPr lvl="1" algn="ctr"/>
            <a:endParaRPr lang="en-US" sz="2400" dirty="0"/>
          </a:p>
          <a:p>
            <a:pPr marL="342900" indent="-342900">
              <a:buFont typeface="Arial" panose="020B0604020202020204" pitchFamily="34" charset="0"/>
              <a:buChar char="•"/>
            </a:pPr>
            <a:r>
              <a:rPr lang="en-US" sz="2400" dirty="0"/>
              <a:t>Which line is the hotter isotherm? What’s your reasoning?</a:t>
            </a:r>
          </a:p>
        </p:txBody>
      </p:sp>
      <p:pic>
        <p:nvPicPr>
          <p:cNvPr id="1026" name="Picture 2">
            <a:extLst>
              <a:ext uri="{FF2B5EF4-FFF2-40B4-BE49-F238E27FC236}">
                <a16:creationId xmlns:a16="http://schemas.microsoft.com/office/drawing/2014/main" id="{FA569CBB-AD79-ED4C-8C67-555CAEE11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284" y="591671"/>
            <a:ext cx="7429500" cy="5572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66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6A87CB8-C1A6-7B42-8AEC-5EDFCC11B2C0}"/>
              </a:ext>
            </a:extLst>
          </p:cNvPr>
          <p:cNvGrpSpPr/>
          <p:nvPr/>
        </p:nvGrpSpPr>
        <p:grpSpPr>
          <a:xfrm>
            <a:off x="1126156" y="1795479"/>
            <a:ext cx="8306602" cy="3899225"/>
            <a:chOff x="-701281" y="1088136"/>
            <a:chExt cx="11949153" cy="5409910"/>
          </a:xfrm>
        </p:grpSpPr>
        <p:pic>
          <p:nvPicPr>
            <p:cNvPr id="7" name="Picture 2">
              <a:extLst>
                <a:ext uri="{FF2B5EF4-FFF2-40B4-BE49-F238E27FC236}">
                  <a16:creationId xmlns:a16="http://schemas.microsoft.com/office/drawing/2014/main" id="{4A25AC05-D866-E544-9AAE-C372CF28C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281" y="1088136"/>
              <a:ext cx="7147673" cy="536448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350242A4-7C1D-6840-960B-28F8206F49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879"/>
            <a:stretch/>
          </p:blipFill>
          <p:spPr bwMode="auto">
            <a:xfrm>
              <a:off x="5293157" y="1426464"/>
              <a:ext cx="5954715" cy="5071582"/>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a:xfrm>
            <a:off x="0" y="0"/>
            <a:ext cx="12192000" cy="591671"/>
          </a:xfrm>
          <a:noFill/>
        </p:spPr>
        <p:txBody>
          <a:bodyPr>
            <a:normAutofit/>
          </a:bodyPr>
          <a:lstStyle/>
          <a:p>
            <a:r>
              <a:rPr lang="en-US" sz="3000" b="1" dirty="0">
                <a:latin typeface="+mn-lt"/>
              </a:rPr>
              <a:t>Week 2</a:t>
            </a:r>
          </a:p>
        </p:txBody>
      </p:sp>
      <p:sp>
        <p:nvSpPr>
          <p:cNvPr id="6" name="TextBox 5">
            <a:extLst>
              <a:ext uri="{FF2B5EF4-FFF2-40B4-BE49-F238E27FC236}">
                <a16:creationId xmlns:a16="http://schemas.microsoft.com/office/drawing/2014/main" id="{8F6706AA-EEB3-2E4F-B4FB-66429C2F46E2}"/>
              </a:ext>
            </a:extLst>
          </p:cNvPr>
          <p:cNvSpPr txBox="1"/>
          <p:nvPr/>
        </p:nvSpPr>
        <p:spPr>
          <a:xfrm>
            <a:off x="873894" y="736526"/>
            <a:ext cx="10037946" cy="1200329"/>
          </a:xfrm>
          <a:prstGeom prst="rect">
            <a:avLst/>
          </a:prstGeom>
          <a:noFill/>
        </p:spPr>
        <p:txBody>
          <a:bodyPr wrap="square" rtlCol="0">
            <a:spAutoFit/>
          </a:bodyPr>
          <a:lstStyle/>
          <a:p>
            <a:r>
              <a:rPr lang="en-US" sz="2400" b="1" dirty="0"/>
              <a:t>Visualizing derivative thermodynamic surfaces</a:t>
            </a:r>
            <a:endParaRPr lang="en-US" sz="2400" dirty="0"/>
          </a:p>
          <a:p>
            <a:pPr lvl="1" algn="ctr"/>
            <a:endParaRPr lang="en-US" sz="2400" dirty="0"/>
          </a:p>
          <a:p>
            <a:pPr marL="342900" indent="-342900">
              <a:buFont typeface="Arial" panose="020B0604020202020204" pitchFamily="34" charset="0"/>
              <a:buChar char="•"/>
            </a:pPr>
            <a:r>
              <a:rPr lang="en-US" sz="2400" dirty="0"/>
              <a:t>Which thermodynamic surface is the one on the right?</a:t>
            </a:r>
          </a:p>
        </p:txBody>
      </p:sp>
      <p:grpSp>
        <p:nvGrpSpPr>
          <p:cNvPr id="3" name="Group 2">
            <a:extLst>
              <a:ext uri="{FF2B5EF4-FFF2-40B4-BE49-F238E27FC236}">
                <a16:creationId xmlns:a16="http://schemas.microsoft.com/office/drawing/2014/main" id="{4DF0C5D5-C022-924E-8657-AAD4B476518B}"/>
              </a:ext>
            </a:extLst>
          </p:cNvPr>
          <p:cNvGrpSpPr/>
          <p:nvPr/>
        </p:nvGrpSpPr>
        <p:grpSpPr>
          <a:xfrm>
            <a:off x="10328212" y="1682118"/>
            <a:ext cx="1327898" cy="3737613"/>
            <a:chOff x="10406573" y="1936855"/>
            <a:chExt cx="1327898" cy="3737613"/>
          </a:xfrm>
        </p:grpSpPr>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8044095-921D-9640-A170-51AC75A4C7F5}"/>
                    </a:ext>
                  </a:extLst>
                </p:cNvPr>
                <p:cNvSpPr/>
                <p:nvPr/>
              </p:nvSpPr>
              <p:spPr>
                <a:xfrm>
                  <a:off x="10412985" y="1936855"/>
                  <a:ext cx="1317220" cy="693138"/>
                </a:xfrm>
                <a:prstGeom prst="rect">
                  <a:avLst/>
                </a:prstGeom>
              </p:spPr>
              <p:txBody>
                <a:bodyPr wrap="none">
                  <a:spAutoFit/>
                </a:bodyPr>
                <a:lstStyle/>
                <a:p>
                  <a:r>
                    <a:rPr lang="en-US" sz="2400" dirty="0"/>
                    <a:t>1. </a:t>
                  </a:r>
                  <a14:m>
                    <m:oMath xmlns:m="http://schemas.openxmlformats.org/officeDocument/2006/math">
                      <m:sSub>
                        <m:sSubPr>
                          <m:ctrlPr>
                            <a:rPr lang="en-US" sz="2400" i="1" dirty="0">
                              <a:latin typeface="Cambria Math" panose="02040503050406030204" pitchFamily="18" charset="0"/>
                            </a:rPr>
                          </m:ctrlPr>
                        </m:sSubPr>
                        <m:e>
                          <m:d>
                            <m:dPr>
                              <m:ctrlPr>
                                <a:rPr lang="en-US" sz="2400" i="1" dirty="0">
                                  <a:latin typeface="Cambria Math" panose="02040503050406030204" pitchFamily="18" charset="0"/>
                                </a:rPr>
                              </m:ctrlPr>
                            </m:dPr>
                            <m:e>
                              <m:f>
                                <m:fPr>
                                  <m:ctrlPr>
                                    <a:rPr lang="en-US" sz="2400" i="1" dirty="0">
                                      <a:latin typeface="Cambria Math" panose="02040503050406030204" pitchFamily="18" charset="0"/>
                                    </a:rPr>
                                  </m:ctrlPr>
                                </m:fPr>
                                <m:num>
                                  <m:r>
                                    <a:rPr lang="en-US" sz="2400" b="0" i="1" dirty="0">
                                      <a:latin typeface="Cambria Math" panose="02040503050406030204" pitchFamily="18" charset="0"/>
                                      <a:ea typeface="Cambria Math" panose="02040503050406030204" pitchFamily="18" charset="0"/>
                                    </a:rPr>
                                    <m:t>𝜕</m:t>
                                  </m:r>
                                  <m:r>
                                    <a:rPr lang="en-US" sz="2400" b="0" i="1" dirty="0">
                                      <a:latin typeface="Cambria Math" panose="02040503050406030204" pitchFamily="18" charset="0"/>
                                      <a:ea typeface="Cambria Math" panose="02040503050406030204" pitchFamily="18" charset="0"/>
                                    </a:rPr>
                                    <m:t>𝑃</m:t>
                                  </m:r>
                                </m:num>
                                <m:den>
                                  <m:r>
                                    <a:rPr lang="en-US" sz="2400" b="0" i="1" dirty="0">
                                      <a:latin typeface="Cambria Math" panose="02040503050406030204" pitchFamily="18" charset="0"/>
                                      <a:ea typeface="Cambria Math" panose="02040503050406030204" pitchFamily="18" charset="0"/>
                                    </a:rPr>
                                    <m:t>𝜕</m:t>
                                  </m:r>
                                  <m:r>
                                    <a:rPr lang="en-US" sz="2400" b="0" i="1" dirty="0">
                                      <a:latin typeface="Cambria Math" panose="02040503050406030204" pitchFamily="18" charset="0"/>
                                      <a:ea typeface="Cambria Math" panose="02040503050406030204" pitchFamily="18" charset="0"/>
                                    </a:rPr>
                                    <m:t>𝑉</m:t>
                                  </m:r>
                                </m:den>
                              </m:f>
                            </m:e>
                          </m:d>
                        </m:e>
                        <m:sub>
                          <m:r>
                            <a:rPr lang="en-US" sz="2400" b="0" i="1" dirty="0">
                              <a:latin typeface="Cambria Math" panose="02040503050406030204" pitchFamily="18" charset="0"/>
                            </a:rPr>
                            <m:t>𝑇</m:t>
                          </m:r>
                        </m:sub>
                      </m:sSub>
                    </m:oMath>
                  </a14:m>
                  <a:r>
                    <a:rPr lang="en-US" sz="2400" b="1" dirty="0"/>
                    <a:t> </a:t>
                  </a:r>
                  <a:endParaRPr lang="en-US" sz="2400" dirty="0"/>
                </a:p>
              </p:txBody>
            </p:sp>
          </mc:Choice>
          <mc:Fallback xmlns="">
            <p:sp>
              <p:nvSpPr>
                <p:cNvPr id="9" name="Rectangle 8">
                  <a:extLst>
                    <a:ext uri="{FF2B5EF4-FFF2-40B4-BE49-F238E27FC236}">
                      <a16:creationId xmlns:a16="http://schemas.microsoft.com/office/drawing/2014/main" id="{B8044095-921D-9640-A170-51AC75A4C7F5}"/>
                    </a:ext>
                  </a:extLst>
                </p:cNvPr>
                <p:cNvSpPr>
                  <a:spLocks noRot="1" noChangeAspect="1" noMove="1" noResize="1" noEditPoints="1" noAdjustHandles="1" noChangeArrowheads="1" noChangeShapeType="1" noTextEdit="1"/>
                </p:cNvSpPr>
                <p:nvPr/>
              </p:nvSpPr>
              <p:spPr>
                <a:xfrm>
                  <a:off x="10412985" y="1936855"/>
                  <a:ext cx="1317220" cy="693138"/>
                </a:xfrm>
                <a:prstGeom prst="rect">
                  <a:avLst/>
                </a:prstGeom>
                <a:blipFill>
                  <a:blip r:embed="rId4"/>
                  <a:stretch>
                    <a:fillRect l="-6667" b="-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C88C431-E495-1249-B77F-A21AA7A16139}"/>
                    </a:ext>
                  </a:extLst>
                </p:cNvPr>
                <p:cNvSpPr/>
                <p:nvPr/>
              </p:nvSpPr>
              <p:spPr>
                <a:xfrm>
                  <a:off x="10406573" y="2935085"/>
                  <a:ext cx="1302280" cy="693908"/>
                </a:xfrm>
                <a:prstGeom prst="rect">
                  <a:avLst/>
                </a:prstGeom>
              </p:spPr>
              <p:txBody>
                <a:bodyPr wrap="none">
                  <a:spAutoFit/>
                </a:bodyPr>
                <a:lstStyle/>
                <a:p>
                  <a14:m>
                    <m:oMath xmlns:m="http://schemas.openxmlformats.org/officeDocument/2006/math">
                      <m:r>
                        <a:rPr lang="en-US" sz="2400" b="0" i="1" dirty="0" smtClean="0">
                          <a:latin typeface="Cambria Math" panose="02040503050406030204" pitchFamily="18" charset="0"/>
                        </a:rPr>
                        <m:t>2. </m:t>
                      </m:r>
                      <m:sSub>
                        <m:sSubPr>
                          <m:ctrlPr>
                            <a:rPr lang="en-US" sz="2400" i="1" dirty="0" smtClean="0">
                              <a:latin typeface="Cambria Math" panose="02040503050406030204" pitchFamily="18" charset="0"/>
                            </a:rPr>
                          </m:ctrlPr>
                        </m:sSubPr>
                        <m:e>
                          <m:d>
                            <m:dPr>
                              <m:ctrlPr>
                                <a:rPr lang="en-US" sz="2400" i="1" dirty="0">
                                  <a:latin typeface="Cambria Math" panose="02040503050406030204" pitchFamily="18" charset="0"/>
                                </a:rPr>
                              </m:ctrlPr>
                            </m:dPr>
                            <m:e>
                              <m:f>
                                <m:fPr>
                                  <m:ctrlPr>
                                    <a:rPr lang="en-US" sz="2400" i="1" dirty="0">
                                      <a:latin typeface="Cambria Math" panose="02040503050406030204" pitchFamily="18" charset="0"/>
                                    </a:rPr>
                                  </m:ctrlPr>
                                </m:fPr>
                                <m:num>
                                  <m:r>
                                    <a:rPr lang="en-US" sz="2400" b="0" i="1" dirty="0">
                                      <a:latin typeface="Cambria Math" panose="02040503050406030204" pitchFamily="18" charset="0"/>
                                      <a:ea typeface="Cambria Math" panose="02040503050406030204" pitchFamily="18" charset="0"/>
                                    </a:rPr>
                                    <m:t>𝜕</m:t>
                                  </m:r>
                                  <m:r>
                                    <a:rPr lang="en-US" sz="2400" b="0" i="1" dirty="0">
                                      <a:latin typeface="Cambria Math" panose="02040503050406030204" pitchFamily="18" charset="0"/>
                                      <a:ea typeface="Cambria Math" panose="02040503050406030204" pitchFamily="18" charset="0"/>
                                    </a:rPr>
                                    <m:t>𝑃</m:t>
                                  </m:r>
                                </m:num>
                                <m:den>
                                  <m:r>
                                    <a:rPr lang="en-US" sz="2400" b="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𝑇</m:t>
                                  </m:r>
                                </m:den>
                              </m:f>
                            </m:e>
                          </m:d>
                        </m:e>
                        <m:sub>
                          <m:r>
                            <a:rPr lang="en-US" sz="2400" b="0" i="1" dirty="0" smtClean="0">
                              <a:latin typeface="Cambria Math" panose="02040503050406030204" pitchFamily="18" charset="0"/>
                              <a:ea typeface="Cambria Math" panose="02040503050406030204" pitchFamily="18" charset="0"/>
                            </a:rPr>
                            <m:t>𝑉</m:t>
                          </m:r>
                        </m:sub>
                      </m:sSub>
                    </m:oMath>
                  </a14:m>
                  <a:r>
                    <a:rPr lang="en-US" sz="2400" dirty="0"/>
                    <a:t> </a:t>
                  </a:r>
                </a:p>
              </p:txBody>
            </p:sp>
          </mc:Choice>
          <mc:Fallback xmlns="">
            <p:sp>
              <p:nvSpPr>
                <p:cNvPr id="10" name="Rectangle 9">
                  <a:extLst>
                    <a:ext uri="{FF2B5EF4-FFF2-40B4-BE49-F238E27FC236}">
                      <a16:creationId xmlns:a16="http://schemas.microsoft.com/office/drawing/2014/main" id="{6C88C431-E495-1249-B77F-A21AA7A16139}"/>
                    </a:ext>
                  </a:extLst>
                </p:cNvPr>
                <p:cNvSpPr>
                  <a:spLocks noRot="1" noChangeAspect="1" noMove="1" noResize="1" noEditPoints="1" noAdjustHandles="1" noChangeArrowheads="1" noChangeShapeType="1" noTextEdit="1"/>
                </p:cNvSpPr>
                <p:nvPr/>
              </p:nvSpPr>
              <p:spPr>
                <a:xfrm>
                  <a:off x="10406573" y="2935085"/>
                  <a:ext cx="1302280" cy="693908"/>
                </a:xfrm>
                <a:prstGeom prst="rect">
                  <a:avLst/>
                </a:prstGeom>
                <a:blipFill>
                  <a:blip r:embed="rId5"/>
                  <a:stretch>
                    <a:fillRect l="-971"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7D90538-688F-854F-BF2E-F52D87F02414}"/>
                    </a:ext>
                  </a:extLst>
                </p:cNvPr>
                <p:cNvSpPr/>
                <p:nvPr/>
              </p:nvSpPr>
              <p:spPr>
                <a:xfrm>
                  <a:off x="10446618" y="3934085"/>
                  <a:ext cx="1287853" cy="693138"/>
                </a:xfrm>
                <a:prstGeom prst="rect">
                  <a:avLst/>
                </a:prstGeom>
              </p:spPr>
              <p:txBody>
                <a:bodyPr wrap="none">
                  <a:spAutoFit/>
                </a:bodyPr>
                <a:lstStyle/>
                <a:p>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3. </m:t>
                          </m:r>
                          <m:d>
                            <m:dPr>
                              <m:ctrlPr>
                                <a:rPr lang="en-US" sz="2400" i="1" dirty="0">
                                  <a:latin typeface="Cambria Math" panose="02040503050406030204" pitchFamily="18" charset="0"/>
                                </a:rPr>
                              </m:ctrlPr>
                            </m:dPr>
                            <m:e>
                              <m:f>
                                <m:fPr>
                                  <m:ctrlPr>
                                    <a:rPr lang="en-US" sz="2400" i="1" dirty="0">
                                      <a:latin typeface="Cambria Math" panose="02040503050406030204" pitchFamily="18" charset="0"/>
                                    </a:rPr>
                                  </m:ctrlPr>
                                </m:fPr>
                                <m:num>
                                  <m:r>
                                    <a:rPr lang="en-US" sz="2400" b="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𝑇</m:t>
                                  </m:r>
                                </m:num>
                                <m:den>
                                  <m:r>
                                    <a:rPr lang="en-US" sz="2400" b="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𝑉</m:t>
                                  </m:r>
                                </m:den>
                              </m:f>
                            </m:e>
                          </m:d>
                        </m:e>
                        <m:sub>
                          <m:r>
                            <a:rPr lang="en-US" sz="2400" b="0" i="1" dirty="0" smtClean="0">
                              <a:latin typeface="Cambria Math" panose="02040503050406030204" pitchFamily="18" charset="0"/>
                              <a:ea typeface="Cambria Math" panose="02040503050406030204" pitchFamily="18" charset="0"/>
                            </a:rPr>
                            <m:t>𝑇</m:t>
                          </m:r>
                        </m:sub>
                      </m:sSub>
                    </m:oMath>
                  </a14:m>
                  <a:r>
                    <a:rPr lang="en-US" sz="2400" dirty="0"/>
                    <a:t> </a:t>
                  </a:r>
                </a:p>
              </p:txBody>
            </p:sp>
          </mc:Choice>
          <mc:Fallback xmlns="">
            <p:sp>
              <p:nvSpPr>
                <p:cNvPr id="11" name="Rectangle 10">
                  <a:extLst>
                    <a:ext uri="{FF2B5EF4-FFF2-40B4-BE49-F238E27FC236}">
                      <a16:creationId xmlns:a16="http://schemas.microsoft.com/office/drawing/2014/main" id="{27D90538-688F-854F-BF2E-F52D87F02414}"/>
                    </a:ext>
                  </a:extLst>
                </p:cNvPr>
                <p:cNvSpPr>
                  <a:spLocks noRot="1" noChangeAspect="1" noMove="1" noResize="1" noEditPoints="1" noAdjustHandles="1" noChangeArrowheads="1" noChangeShapeType="1" noTextEdit="1"/>
                </p:cNvSpPr>
                <p:nvPr/>
              </p:nvSpPr>
              <p:spPr>
                <a:xfrm>
                  <a:off x="10446618" y="3934085"/>
                  <a:ext cx="1287853" cy="693138"/>
                </a:xfrm>
                <a:prstGeom prst="rect">
                  <a:avLst/>
                </a:prstGeom>
                <a:blipFill>
                  <a:blip r:embed="rId6"/>
                  <a:stretch>
                    <a:fillRect l="-980" b="-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7A988B0-C5AE-ED48-90D8-39C8DDD2764F}"/>
                    </a:ext>
                  </a:extLst>
                </p:cNvPr>
                <p:cNvSpPr/>
                <p:nvPr/>
              </p:nvSpPr>
              <p:spPr>
                <a:xfrm>
                  <a:off x="10446618" y="4980560"/>
                  <a:ext cx="1287853" cy="693908"/>
                </a:xfrm>
                <a:prstGeom prst="rect">
                  <a:avLst/>
                </a:prstGeom>
              </p:spPr>
              <p:txBody>
                <a:bodyPr wrap="none">
                  <a:spAutoFit/>
                </a:bodyPr>
                <a:lstStyle/>
                <a:p>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4. </m:t>
                          </m:r>
                          <m:d>
                            <m:dPr>
                              <m:ctrlPr>
                                <a:rPr lang="en-US" sz="2400" i="1" dirty="0">
                                  <a:latin typeface="Cambria Math" panose="02040503050406030204" pitchFamily="18" charset="0"/>
                                </a:rPr>
                              </m:ctrlPr>
                            </m:dPr>
                            <m:e>
                              <m:f>
                                <m:fPr>
                                  <m:ctrlPr>
                                    <a:rPr lang="en-US" sz="2400" i="1" dirty="0">
                                      <a:latin typeface="Cambria Math" panose="02040503050406030204" pitchFamily="18" charset="0"/>
                                    </a:rPr>
                                  </m:ctrlPr>
                                </m:fPr>
                                <m:num>
                                  <m:r>
                                    <a:rPr lang="en-US" sz="2400" b="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𝑇</m:t>
                                  </m:r>
                                </m:num>
                                <m:den>
                                  <m:r>
                                    <a:rPr lang="en-US" sz="2400" b="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𝑇</m:t>
                                  </m:r>
                                </m:den>
                              </m:f>
                            </m:e>
                          </m:d>
                        </m:e>
                        <m:sub>
                          <m:r>
                            <a:rPr lang="en-US" sz="2400" b="0" i="1" dirty="0" smtClean="0">
                              <a:latin typeface="Cambria Math" panose="02040503050406030204" pitchFamily="18" charset="0"/>
                              <a:ea typeface="Cambria Math" panose="02040503050406030204" pitchFamily="18" charset="0"/>
                            </a:rPr>
                            <m:t>𝑉</m:t>
                          </m:r>
                        </m:sub>
                      </m:sSub>
                    </m:oMath>
                  </a14:m>
                  <a:r>
                    <a:rPr lang="en-US" sz="2400" dirty="0"/>
                    <a:t> </a:t>
                  </a:r>
                </a:p>
              </p:txBody>
            </p:sp>
          </mc:Choice>
          <mc:Fallback xmlns="">
            <p:sp>
              <p:nvSpPr>
                <p:cNvPr id="12" name="Rectangle 11">
                  <a:extLst>
                    <a:ext uri="{FF2B5EF4-FFF2-40B4-BE49-F238E27FC236}">
                      <a16:creationId xmlns:a16="http://schemas.microsoft.com/office/drawing/2014/main" id="{07A988B0-C5AE-ED48-90D8-39C8DDD2764F}"/>
                    </a:ext>
                  </a:extLst>
                </p:cNvPr>
                <p:cNvSpPr>
                  <a:spLocks noRot="1" noChangeAspect="1" noMove="1" noResize="1" noEditPoints="1" noAdjustHandles="1" noChangeArrowheads="1" noChangeShapeType="1" noTextEdit="1"/>
                </p:cNvSpPr>
                <p:nvPr/>
              </p:nvSpPr>
              <p:spPr>
                <a:xfrm>
                  <a:off x="10446618" y="4980560"/>
                  <a:ext cx="1287853" cy="693908"/>
                </a:xfrm>
                <a:prstGeom prst="rect">
                  <a:avLst/>
                </a:prstGeom>
                <a:blipFill>
                  <a:blip r:embed="rId7"/>
                  <a:stretch>
                    <a:fillRect l="-980" b="-363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A0FCA67-6FE7-A34B-9BF9-B1579E0995B0}"/>
                  </a:ext>
                </a:extLst>
              </p:cNvPr>
              <p:cNvSpPr/>
              <p:nvPr/>
            </p:nvSpPr>
            <p:spPr>
              <a:xfrm>
                <a:off x="2813448" y="2495050"/>
                <a:ext cx="9685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𝑃</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𝑇</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𝑉</m:t>
                      </m:r>
                      <m:r>
                        <a:rPr lang="en-US" b="0" i="1" dirty="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 name="Rectangle 3">
                <a:extLst>
                  <a:ext uri="{FF2B5EF4-FFF2-40B4-BE49-F238E27FC236}">
                    <a16:creationId xmlns:a16="http://schemas.microsoft.com/office/drawing/2014/main" id="{7A0FCA67-6FE7-A34B-9BF9-B1579E0995B0}"/>
                  </a:ext>
                </a:extLst>
              </p:cNvPr>
              <p:cNvSpPr>
                <a:spLocks noRot="1" noChangeAspect="1" noMove="1" noResize="1" noEditPoints="1" noAdjustHandles="1" noChangeArrowheads="1" noChangeShapeType="1" noTextEdit="1"/>
              </p:cNvSpPr>
              <p:nvPr/>
            </p:nvSpPr>
            <p:spPr>
              <a:xfrm>
                <a:off x="2813448" y="2495050"/>
                <a:ext cx="968535" cy="369332"/>
              </a:xfrm>
              <a:prstGeom prst="rect">
                <a:avLst/>
              </a:prstGeom>
              <a:blipFill>
                <a:blip r:embed="rId8"/>
                <a:stretch>
                  <a:fillRect b="-13333"/>
                </a:stretch>
              </a:blipFill>
            </p:spPr>
            <p:txBody>
              <a:bodyPr/>
              <a:lstStyle/>
              <a:p>
                <a:r>
                  <a:rPr lang="en-US">
                    <a:noFill/>
                  </a:rPr>
                  <a:t> </a:t>
                </a:r>
              </a:p>
            </p:txBody>
          </p:sp>
        </mc:Fallback>
      </mc:AlternateContent>
      <p:sp>
        <p:nvSpPr>
          <p:cNvPr id="15" name="Curved Left Arrow 14">
            <a:extLst>
              <a:ext uri="{FF2B5EF4-FFF2-40B4-BE49-F238E27FC236}">
                <a16:creationId xmlns:a16="http://schemas.microsoft.com/office/drawing/2014/main" id="{08A252DC-BD10-B641-B8FD-8BEE5959AD7F}"/>
              </a:ext>
            </a:extLst>
          </p:cNvPr>
          <p:cNvSpPr/>
          <p:nvPr/>
        </p:nvSpPr>
        <p:spPr>
          <a:xfrm rot="16200000">
            <a:off x="5206422" y="1601031"/>
            <a:ext cx="525704" cy="1954243"/>
          </a:xfrm>
          <a:prstGeom prst="curved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678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4A25AC05-D866-E544-9AAE-C372CF28C3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156" y="1799004"/>
            <a:ext cx="4968794" cy="386648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12192000" cy="591671"/>
          </a:xfrm>
          <a:noFill/>
        </p:spPr>
        <p:txBody>
          <a:bodyPr>
            <a:normAutofit/>
          </a:bodyPr>
          <a:lstStyle/>
          <a:p>
            <a:r>
              <a:rPr lang="en-US" sz="3000" b="1" dirty="0">
                <a:latin typeface="+mn-lt"/>
              </a:rPr>
              <a:t>Week 2</a:t>
            </a:r>
          </a:p>
        </p:txBody>
      </p:sp>
      <p:sp>
        <p:nvSpPr>
          <p:cNvPr id="6" name="TextBox 5">
            <a:extLst>
              <a:ext uri="{FF2B5EF4-FFF2-40B4-BE49-F238E27FC236}">
                <a16:creationId xmlns:a16="http://schemas.microsoft.com/office/drawing/2014/main" id="{8F6706AA-EEB3-2E4F-B4FB-66429C2F46E2}"/>
              </a:ext>
            </a:extLst>
          </p:cNvPr>
          <p:cNvSpPr txBox="1"/>
          <p:nvPr/>
        </p:nvSpPr>
        <p:spPr>
          <a:xfrm>
            <a:off x="1559945" y="258858"/>
            <a:ext cx="10037946" cy="1938992"/>
          </a:xfrm>
          <a:prstGeom prst="rect">
            <a:avLst/>
          </a:prstGeom>
          <a:noFill/>
        </p:spPr>
        <p:txBody>
          <a:bodyPr wrap="square" rtlCol="0">
            <a:spAutoFit/>
          </a:bodyPr>
          <a:lstStyle/>
          <a:p>
            <a:r>
              <a:rPr lang="en-US" sz="2400" b="1" dirty="0"/>
              <a:t>Slicing</a:t>
            </a:r>
          </a:p>
          <a:p>
            <a:endParaRPr lang="en-US" sz="2400" dirty="0"/>
          </a:p>
          <a:p>
            <a:pPr marL="342900" indent="-342900">
              <a:buFont typeface="Arial" panose="020B0604020202020204" pitchFamily="34" charset="0"/>
              <a:buChar char="•"/>
            </a:pPr>
            <a:r>
              <a:rPr lang="en-US" sz="2400" dirty="0"/>
              <a:t>Assuming grids have been organized in the way we’ve been doing it, which might give you one of the curves shown on the right? (The number “3” is kind of arbitrary.)</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A0FCA67-6FE7-A34B-9BF9-B1579E0995B0}"/>
                  </a:ext>
                </a:extLst>
              </p:cNvPr>
              <p:cNvSpPr/>
              <p:nvPr/>
            </p:nvSpPr>
            <p:spPr>
              <a:xfrm>
                <a:off x="2813448" y="2495050"/>
                <a:ext cx="9685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𝑃</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𝑇</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𝑉</m:t>
                      </m:r>
                      <m:r>
                        <a:rPr lang="en-US" b="0" i="1" dirty="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 name="Rectangle 3">
                <a:extLst>
                  <a:ext uri="{FF2B5EF4-FFF2-40B4-BE49-F238E27FC236}">
                    <a16:creationId xmlns:a16="http://schemas.microsoft.com/office/drawing/2014/main" id="{7A0FCA67-6FE7-A34B-9BF9-B1579E0995B0}"/>
                  </a:ext>
                </a:extLst>
              </p:cNvPr>
              <p:cNvSpPr>
                <a:spLocks noRot="1" noChangeAspect="1" noMove="1" noResize="1" noEditPoints="1" noAdjustHandles="1" noChangeArrowheads="1" noChangeShapeType="1" noTextEdit="1"/>
              </p:cNvSpPr>
              <p:nvPr/>
            </p:nvSpPr>
            <p:spPr>
              <a:xfrm>
                <a:off x="2813448" y="2495050"/>
                <a:ext cx="968535" cy="369332"/>
              </a:xfrm>
              <a:prstGeom prst="rect">
                <a:avLst/>
              </a:prstGeom>
              <a:blipFill>
                <a:blip r:embed="rId5"/>
                <a:stretch>
                  <a:fillRect b="-13333"/>
                </a:stretch>
              </a:blipFill>
            </p:spPr>
            <p:txBody>
              <a:bodyPr/>
              <a:lstStyle/>
              <a:p>
                <a:r>
                  <a:rPr lang="en-US">
                    <a:noFill/>
                  </a:rPr>
                  <a:t> </a:t>
                </a:r>
              </a:p>
            </p:txBody>
          </p:sp>
        </mc:Fallback>
      </mc:AlternateContent>
      <p:sp>
        <p:nvSpPr>
          <p:cNvPr id="3" name="Curved Left Arrow 2">
            <a:extLst>
              <a:ext uri="{FF2B5EF4-FFF2-40B4-BE49-F238E27FC236}">
                <a16:creationId xmlns:a16="http://schemas.microsoft.com/office/drawing/2014/main" id="{137CF4D1-8A87-0088-3FFE-68382DAF17BC}"/>
              </a:ext>
            </a:extLst>
          </p:cNvPr>
          <p:cNvSpPr/>
          <p:nvPr/>
        </p:nvSpPr>
        <p:spPr>
          <a:xfrm rot="16200000">
            <a:off x="5206422" y="1601031"/>
            <a:ext cx="525704" cy="1954243"/>
          </a:xfrm>
          <a:prstGeom prst="curved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9" name="Picture 2">
            <a:extLst>
              <a:ext uri="{FF2B5EF4-FFF2-40B4-BE49-F238E27FC236}">
                <a16:creationId xmlns:a16="http://schemas.microsoft.com/office/drawing/2014/main" id="{353BE60C-31BB-CAD8-56D0-F51FB755BD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9033" y="1939483"/>
            <a:ext cx="4674805" cy="350610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A9D3CF48-1170-3F48-9718-C07679FE507A}"/>
              </a:ext>
            </a:extLst>
          </p:cNvPr>
          <p:cNvSpPr/>
          <p:nvPr/>
        </p:nvSpPr>
        <p:spPr>
          <a:xfrm>
            <a:off x="8343895" y="2602561"/>
            <a:ext cx="1866217" cy="1569660"/>
          </a:xfrm>
          <a:prstGeom prst="rect">
            <a:avLst/>
          </a:prstGeom>
        </p:spPr>
        <p:txBody>
          <a:bodyPr wrap="none">
            <a:spAutoFit/>
          </a:bodyPr>
          <a:lstStyle/>
          <a:p>
            <a:pPr marL="457200" indent="-457200">
              <a:buFont typeface="+mj-lt"/>
              <a:buAutoNum type="arabicPeriod"/>
            </a:pPr>
            <a:r>
              <a:rPr lang="en-US" sz="2400" dirty="0" err="1"/>
              <a:t>Pgrid</a:t>
            </a:r>
            <a:r>
              <a:rPr lang="en-US" sz="2400" dirty="0"/>
              <a:t>[:,3]</a:t>
            </a:r>
          </a:p>
          <a:p>
            <a:pPr marL="457200" indent="-457200">
              <a:buFont typeface="+mj-lt"/>
              <a:buAutoNum type="arabicPeriod"/>
            </a:pPr>
            <a:r>
              <a:rPr lang="en-US" sz="2400" dirty="0" err="1"/>
              <a:t>Pgrid</a:t>
            </a:r>
            <a:r>
              <a:rPr lang="en-US" sz="2400" dirty="0"/>
              <a:t>[3,:]</a:t>
            </a:r>
          </a:p>
          <a:p>
            <a:pPr marL="457200" indent="-457200">
              <a:buFont typeface="+mj-lt"/>
              <a:buAutoNum type="arabicPeriod"/>
            </a:pPr>
            <a:r>
              <a:rPr lang="en-US" sz="2400" dirty="0" err="1"/>
              <a:t>Pgrid</a:t>
            </a:r>
            <a:r>
              <a:rPr lang="en-US" sz="2400" dirty="0"/>
              <a:t>[3,3]</a:t>
            </a:r>
          </a:p>
          <a:p>
            <a:pPr marL="457200" indent="-457200">
              <a:buFont typeface="+mj-lt"/>
              <a:buAutoNum type="arabicPeriod"/>
            </a:pPr>
            <a:r>
              <a:rPr lang="en-US" sz="2400" dirty="0" err="1"/>
              <a:t>Pgrid</a:t>
            </a:r>
            <a:r>
              <a:rPr lang="en-US" sz="2400" dirty="0"/>
              <a:t>[:,:]</a:t>
            </a:r>
          </a:p>
        </p:txBody>
      </p:sp>
    </p:spTree>
    <p:extLst>
      <p:ext uri="{BB962C8B-B14F-4D97-AF65-F5344CB8AC3E}">
        <p14:creationId xmlns:p14="http://schemas.microsoft.com/office/powerpoint/2010/main" val="2290084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472ABED-3FFD-8143-A49E-7A81BD851F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136"/>
          <a:stretch/>
        </p:blipFill>
        <p:spPr bwMode="auto">
          <a:xfrm>
            <a:off x="1822710" y="948897"/>
            <a:ext cx="6470390" cy="54609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12192000" cy="591671"/>
          </a:xfrm>
          <a:noFill/>
        </p:spPr>
        <p:txBody>
          <a:bodyPr>
            <a:normAutofit/>
          </a:bodyPr>
          <a:lstStyle/>
          <a:p>
            <a:r>
              <a:rPr lang="en-US" sz="3000" b="1" dirty="0">
                <a:latin typeface="+mn-lt"/>
              </a:rPr>
              <a:t>Week 2</a:t>
            </a:r>
          </a:p>
        </p:txBody>
      </p:sp>
      <p:sp>
        <p:nvSpPr>
          <p:cNvPr id="6" name="TextBox 5">
            <a:extLst>
              <a:ext uri="{FF2B5EF4-FFF2-40B4-BE49-F238E27FC236}">
                <a16:creationId xmlns:a16="http://schemas.microsoft.com/office/drawing/2014/main" id="{8F6706AA-EEB3-2E4F-B4FB-66429C2F46E2}"/>
              </a:ext>
            </a:extLst>
          </p:cNvPr>
          <p:cNvSpPr txBox="1"/>
          <p:nvPr/>
        </p:nvSpPr>
        <p:spPr>
          <a:xfrm>
            <a:off x="873894" y="736526"/>
            <a:ext cx="10037946" cy="830997"/>
          </a:xfrm>
          <a:prstGeom prst="rect">
            <a:avLst/>
          </a:prstGeom>
          <a:noFill/>
        </p:spPr>
        <p:txBody>
          <a:bodyPr wrap="square" rtlCol="0">
            <a:spAutoFit/>
          </a:bodyPr>
          <a:lstStyle/>
          <a:p>
            <a:r>
              <a:rPr lang="en-US" sz="2400" b="1" dirty="0"/>
              <a:t>No-brainers</a:t>
            </a:r>
            <a:endParaRPr lang="en-US" sz="2400" dirty="0"/>
          </a:p>
          <a:p>
            <a:pPr marL="342900" indent="-342900">
              <a:buFont typeface="Arial" panose="020B0604020202020204" pitchFamily="34" charset="0"/>
              <a:buChar char="•"/>
            </a:pPr>
            <a:r>
              <a:rPr lang="en-US" sz="2400" dirty="0"/>
              <a:t>Which surface could we be looking at now?</a:t>
            </a:r>
          </a:p>
        </p:txBody>
      </p:sp>
      <p:grpSp>
        <p:nvGrpSpPr>
          <p:cNvPr id="23" name="Group 22">
            <a:extLst>
              <a:ext uri="{FF2B5EF4-FFF2-40B4-BE49-F238E27FC236}">
                <a16:creationId xmlns:a16="http://schemas.microsoft.com/office/drawing/2014/main" id="{258F7CB7-A3F7-404E-B8F7-6C75EC682DF8}"/>
              </a:ext>
            </a:extLst>
          </p:cNvPr>
          <p:cNvGrpSpPr/>
          <p:nvPr/>
        </p:nvGrpSpPr>
        <p:grpSpPr>
          <a:xfrm>
            <a:off x="10328212" y="1682118"/>
            <a:ext cx="1327898" cy="3737613"/>
            <a:chOff x="10406573" y="1936855"/>
            <a:chExt cx="1327898" cy="3737613"/>
          </a:xfrm>
        </p:grpSpPr>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FB80B1A1-624A-3748-A484-A04D69E168F1}"/>
                    </a:ext>
                  </a:extLst>
                </p:cNvPr>
                <p:cNvSpPr/>
                <p:nvPr/>
              </p:nvSpPr>
              <p:spPr>
                <a:xfrm>
                  <a:off x="10412985" y="1936855"/>
                  <a:ext cx="1317220" cy="693138"/>
                </a:xfrm>
                <a:prstGeom prst="rect">
                  <a:avLst/>
                </a:prstGeom>
              </p:spPr>
              <p:txBody>
                <a:bodyPr wrap="none">
                  <a:spAutoFit/>
                </a:bodyPr>
                <a:lstStyle/>
                <a:p>
                  <a:r>
                    <a:rPr lang="en-US" sz="2400" dirty="0"/>
                    <a:t>1. </a:t>
                  </a:r>
                  <a14:m>
                    <m:oMath xmlns:m="http://schemas.openxmlformats.org/officeDocument/2006/math">
                      <m:sSub>
                        <m:sSubPr>
                          <m:ctrlPr>
                            <a:rPr lang="en-US" sz="2400" i="1" dirty="0">
                              <a:latin typeface="Cambria Math" panose="02040503050406030204" pitchFamily="18" charset="0"/>
                            </a:rPr>
                          </m:ctrlPr>
                        </m:sSubPr>
                        <m:e>
                          <m:d>
                            <m:dPr>
                              <m:ctrlPr>
                                <a:rPr lang="en-US" sz="2400" i="1" dirty="0">
                                  <a:latin typeface="Cambria Math" panose="02040503050406030204" pitchFamily="18" charset="0"/>
                                </a:rPr>
                              </m:ctrlPr>
                            </m:dPr>
                            <m:e>
                              <m:f>
                                <m:fPr>
                                  <m:ctrlPr>
                                    <a:rPr lang="en-US" sz="2400" i="1" dirty="0">
                                      <a:latin typeface="Cambria Math" panose="02040503050406030204" pitchFamily="18" charset="0"/>
                                    </a:rPr>
                                  </m:ctrlPr>
                                </m:fPr>
                                <m:num>
                                  <m:r>
                                    <a:rPr lang="en-US" sz="2400" b="0" i="1" dirty="0">
                                      <a:latin typeface="Cambria Math" panose="02040503050406030204" pitchFamily="18" charset="0"/>
                                      <a:ea typeface="Cambria Math" panose="02040503050406030204" pitchFamily="18" charset="0"/>
                                    </a:rPr>
                                    <m:t>𝜕</m:t>
                                  </m:r>
                                  <m:r>
                                    <a:rPr lang="en-US" sz="2400" b="0" i="1" dirty="0">
                                      <a:latin typeface="Cambria Math" panose="02040503050406030204" pitchFamily="18" charset="0"/>
                                      <a:ea typeface="Cambria Math" panose="02040503050406030204" pitchFamily="18" charset="0"/>
                                    </a:rPr>
                                    <m:t>𝑃</m:t>
                                  </m:r>
                                </m:num>
                                <m:den>
                                  <m:r>
                                    <a:rPr lang="en-US" sz="2400" b="0" i="1" dirty="0">
                                      <a:latin typeface="Cambria Math" panose="02040503050406030204" pitchFamily="18" charset="0"/>
                                      <a:ea typeface="Cambria Math" panose="02040503050406030204" pitchFamily="18" charset="0"/>
                                    </a:rPr>
                                    <m:t>𝜕</m:t>
                                  </m:r>
                                  <m:r>
                                    <a:rPr lang="en-US" sz="2400" b="0" i="1" dirty="0">
                                      <a:latin typeface="Cambria Math" panose="02040503050406030204" pitchFamily="18" charset="0"/>
                                      <a:ea typeface="Cambria Math" panose="02040503050406030204" pitchFamily="18" charset="0"/>
                                    </a:rPr>
                                    <m:t>𝑉</m:t>
                                  </m:r>
                                </m:den>
                              </m:f>
                            </m:e>
                          </m:d>
                        </m:e>
                        <m:sub>
                          <m:r>
                            <a:rPr lang="en-US" sz="2400" b="0" i="1" dirty="0">
                              <a:latin typeface="Cambria Math" panose="02040503050406030204" pitchFamily="18" charset="0"/>
                            </a:rPr>
                            <m:t>𝑇</m:t>
                          </m:r>
                        </m:sub>
                      </m:sSub>
                    </m:oMath>
                  </a14:m>
                  <a:r>
                    <a:rPr lang="en-US" sz="2400" b="1" dirty="0"/>
                    <a:t> </a:t>
                  </a:r>
                  <a:endParaRPr lang="en-US" sz="2400" dirty="0"/>
                </a:p>
              </p:txBody>
            </p:sp>
          </mc:Choice>
          <mc:Fallback xmlns="">
            <p:sp>
              <p:nvSpPr>
                <p:cNvPr id="24" name="Rectangle 23">
                  <a:extLst>
                    <a:ext uri="{FF2B5EF4-FFF2-40B4-BE49-F238E27FC236}">
                      <a16:creationId xmlns:a16="http://schemas.microsoft.com/office/drawing/2014/main" id="{FB80B1A1-624A-3748-A484-A04D69E168F1}"/>
                    </a:ext>
                  </a:extLst>
                </p:cNvPr>
                <p:cNvSpPr>
                  <a:spLocks noRot="1" noChangeAspect="1" noMove="1" noResize="1" noEditPoints="1" noAdjustHandles="1" noChangeArrowheads="1" noChangeShapeType="1" noTextEdit="1"/>
                </p:cNvSpPr>
                <p:nvPr/>
              </p:nvSpPr>
              <p:spPr>
                <a:xfrm>
                  <a:off x="10412985" y="1936855"/>
                  <a:ext cx="1317220" cy="693138"/>
                </a:xfrm>
                <a:prstGeom prst="rect">
                  <a:avLst/>
                </a:prstGeom>
                <a:blipFill>
                  <a:blip r:embed="rId3"/>
                  <a:stretch>
                    <a:fillRect l="-6667" b="-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6F668CE-4928-F74A-9656-355A5740E6D8}"/>
                    </a:ext>
                  </a:extLst>
                </p:cNvPr>
                <p:cNvSpPr/>
                <p:nvPr/>
              </p:nvSpPr>
              <p:spPr>
                <a:xfrm>
                  <a:off x="10406573" y="2935085"/>
                  <a:ext cx="1302280" cy="693908"/>
                </a:xfrm>
                <a:prstGeom prst="rect">
                  <a:avLst/>
                </a:prstGeom>
              </p:spPr>
              <p:txBody>
                <a:bodyPr wrap="none">
                  <a:spAutoFit/>
                </a:bodyPr>
                <a:lstStyle/>
                <a:p>
                  <a14:m>
                    <m:oMath xmlns:m="http://schemas.openxmlformats.org/officeDocument/2006/math">
                      <m:r>
                        <a:rPr lang="en-US" sz="2400" b="0" i="1" dirty="0" smtClean="0">
                          <a:latin typeface="Cambria Math" panose="02040503050406030204" pitchFamily="18" charset="0"/>
                        </a:rPr>
                        <m:t>2. </m:t>
                      </m:r>
                      <m:sSub>
                        <m:sSubPr>
                          <m:ctrlPr>
                            <a:rPr lang="en-US" sz="2400" i="1" dirty="0" smtClean="0">
                              <a:latin typeface="Cambria Math" panose="02040503050406030204" pitchFamily="18" charset="0"/>
                            </a:rPr>
                          </m:ctrlPr>
                        </m:sSubPr>
                        <m:e>
                          <m:d>
                            <m:dPr>
                              <m:ctrlPr>
                                <a:rPr lang="en-US" sz="2400" i="1" dirty="0">
                                  <a:latin typeface="Cambria Math" panose="02040503050406030204" pitchFamily="18" charset="0"/>
                                </a:rPr>
                              </m:ctrlPr>
                            </m:dPr>
                            <m:e>
                              <m:f>
                                <m:fPr>
                                  <m:ctrlPr>
                                    <a:rPr lang="en-US" sz="2400" i="1" dirty="0">
                                      <a:latin typeface="Cambria Math" panose="02040503050406030204" pitchFamily="18" charset="0"/>
                                    </a:rPr>
                                  </m:ctrlPr>
                                </m:fPr>
                                <m:num>
                                  <m:r>
                                    <a:rPr lang="en-US" sz="2400" b="0" i="1" dirty="0">
                                      <a:latin typeface="Cambria Math" panose="02040503050406030204" pitchFamily="18" charset="0"/>
                                      <a:ea typeface="Cambria Math" panose="02040503050406030204" pitchFamily="18" charset="0"/>
                                    </a:rPr>
                                    <m:t>𝜕</m:t>
                                  </m:r>
                                  <m:r>
                                    <a:rPr lang="en-US" sz="2400" b="0" i="1" dirty="0">
                                      <a:latin typeface="Cambria Math" panose="02040503050406030204" pitchFamily="18" charset="0"/>
                                      <a:ea typeface="Cambria Math" panose="02040503050406030204" pitchFamily="18" charset="0"/>
                                    </a:rPr>
                                    <m:t>𝑃</m:t>
                                  </m:r>
                                </m:num>
                                <m:den>
                                  <m:r>
                                    <a:rPr lang="en-US" sz="2400" b="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𝑇</m:t>
                                  </m:r>
                                </m:den>
                              </m:f>
                            </m:e>
                          </m:d>
                        </m:e>
                        <m:sub>
                          <m:r>
                            <a:rPr lang="en-US" sz="2400" b="0" i="1" dirty="0" smtClean="0">
                              <a:latin typeface="Cambria Math" panose="02040503050406030204" pitchFamily="18" charset="0"/>
                              <a:ea typeface="Cambria Math" panose="02040503050406030204" pitchFamily="18" charset="0"/>
                            </a:rPr>
                            <m:t>𝑉</m:t>
                          </m:r>
                        </m:sub>
                      </m:sSub>
                    </m:oMath>
                  </a14:m>
                  <a:r>
                    <a:rPr lang="en-US" sz="2400" dirty="0"/>
                    <a:t> </a:t>
                  </a:r>
                </a:p>
              </p:txBody>
            </p:sp>
          </mc:Choice>
          <mc:Fallback xmlns="">
            <p:sp>
              <p:nvSpPr>
                <p:cNvPr id="25" name="Rectangle 24">
                  <a:extLst>
                    <a:ext uri="{FF2B5EF4-FFF2-40B4-BE49-F238E27FC236}">
                      <a16:creationId xmlns:a16="http://schemas.microsoft.com/office/drawing/2014/main" id="{16F668CE-4928-F74A-9656-355A5740E6D8}"/>
                    </a:ext>
                  </a:extLst>
                </p:cNvPr>
                <p:cNvSpPr>
                  <a:spLocks noRot="1" noChangeAspect="1" noMove="1" noResize="1" noEditPoints="1" noAdjustHandles="1" noChangeArrowheads="1" noChangeShapeType="1" noTextEdit="1"/>
                </p:cNvSpPr>
                <p:nvPr/>
              </p:nvSpPr>
              <p:spPr>
                <a:xfrm>
                  <a:off x="10406573" y="2935085"/>
                  <a:ext cx="1302280" cy="693908"/>
                </a:xfrm>
                <a:prstGeom prst="rect">
                  <a:avLst/>
                </a:prstGeom>
                <a:blipFill>
                  <a:blip r:embed="rId4"/>
                  <a:stretch>
                    <a:fillRect l="-971" b="-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44FD28F7-2A5E-0B4F-8B6E-D5756F525195}"/>
                    </a:ext>
                  </a:extLst>
                </p:cNvPr>
                <p:cNvSpPr/>
                <p:nvPr/>
              </p:nvSpPr>
              <p:spPr>
                <a:xfrm>
                  <a:off x="10446618" y="3934085"/>
                  <a:ext cx="1287853" cy="693138"/>
                </a:xfrm>
                <a:prstGeom prst="rect">
                  <a:avLst/>
                </a:prstGeom>
              </p:spPr>
              <p:txBody>
                <a:bodyPr wrap="none">
                  <a:spAutoFit/>
                </a:bodyPr>
                <a:lstStyle/>
                <a:p>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3. </m:t>
                          </m:r>
                          <m:d>
                            <m:dPr>
                              <m:ctrlPr>
                                <a:rPr lang="en-US" sz="2400" i="1" dirty="0">
                                  <a:latin typeface="Cambria Math" panose="02040503050406030204" pitchFamily="18" charset="0"/>
                                </a:rPr>
                              </m:ctrlPr>
                            </m:dPr>
                            <m:e>
                              <m:f>
                                <m:fPr>
                                  <m:ctrlPr>
                                    <a:rPr lang="en-US" sz="2400" i="1" dirty="0">
                                      <a:latin typeface="Cambria Math" panose="02040503050406030204" pitchFamily="18" charset="0"/>
                                    </a:rPr>
                                  </m:ctrlPr>
                                </m:fPr>
                                <m:num>
                                  <m:r>
                                    <a:rPr lang="en-US" sz="2400" b="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𝑇</m:t>
                                  </m:r>
                                </m:num>
                                <m:den>
                                  <m:r>
                                    <a:rPr lang="en-US" sz="2400" b="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𝑉</m:t>
                                  </m:r>
                                </m:den>
                              </m:f>
                            </m:e>
                          </m:d>
                        </m:e>
                        <m:sub>
                          <m:r>
                            <a:rPr lang="en-US" sz="2400" b="0" i="1" dirty="0" smtClean="0">
                              <a:latin typeface="Cambria Math" panose="02040503050406030204" pitchFamily="18" charset="0"/>
                              <a:ea typeface="Cambria Math" panose="02040503050406030204" pitchFamily="18" charset="0"/>
                            </a:rPr>
                            <m:t>𝑇</m:t>
                          </m:r>
                        </m:sub>
                      </m:sSub>
                    </m:oMath>
                  </a14:m>
                  <a:r>
                    <a:rPr lang="en-US" sz="2400" dirty="0"/>
                    <a:t> </a:t>
                  </a:r>
                </a:p>
              </p:txBody>
            </p:sp>
          </mc:Choice>
          <mc:Fallback xmlns="">
            <p:sp>
              <p:nvSpPr>
                <p:cNvPr id="26" name="Rectangle 25">
                  <a:extLst>
                    <a:ext uri="{FF2B5EF4-FFF2-40B4-BE49-F238E27FC236}">
                      <a16:creationId xmlns:a16="http://schemas.microsoft.com/office/drawing/2014/main" id="{44FD28F7-2A5E-0B4F-8B6E-D5756F525195}"/>
                    </a:ext>
                  </a:extLst>
                </p:cNvPr>
                <p:cNvSpPr>
                  <a:spLocks noRot="1" noChangeAspect="1" noMove="1" noResize="1" noEditPoints="1" noAdjustHandles="1" noChangeArrowheads="1" noChangeShapeType="1" noTextEdit="1"/>
                </p:cNvSpPr>
                <p:nvPr/>
              </p:nvSpPr>
              <p:spPr>
                <a:xfrm>
                  <a:off x="10446618" y="3934085"/>
                  <a:ext cx="1287853" cy="693138"/>
                </a:xfrm>
                <a:prstGeom prst="rect">
                  <a:avLst/>
                </a:prstGeom>
                <a:blipFill>
                  <a:blip r:embed="rId5"/>
                  <a:stretch>
                    <a:fillRect l="-980" b="-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567B61E2-555E-C142-9E14-471CE6E54235}"/>
                    </a:ext>
                  </a:extLst>
                </p:cNvPr>
                <p:cNvSpPr/>
                <p:nvPr/>
              </p:nvSpPr>
              <p:spPr>
                <a:xfrm>
                  <a:off x="10446618" y="4980560"/>
                  <a:ext cx="1287853" cy="693908"/>
                </a:xfrm>
                <a:prstGeom prst="rect">
                  <a:avLst/>
                </a:prstGeom>
              </p:spPr>
              <p:txBody>
                <a:bodyPr wrap="none">
                  <a:spAutoFit/>
                </a:bodyPr>
                <a:lstStyle/>
                <a:p>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4. </m:t>
                          </m:r>
                          <m:d>
                            <m:dPr>
                              <m:ctrlPr>
                                <a:rPr lang="en-US" sz="2400" i="1" dirty="0">
                                  <a:latin typeface="Cambria Math" panose="02040503050406030204" pitchFamily="18" charset="0"/>
                                </a:rPr>
                              </m:ctrlPr>
                            </m:dPr>
                            <m:e>
                              <m:f>
                                <m:fPr>
                                  <m:ctrlPr>
                                    <a:rPr lang="en-US" sz="2400" i="1" dirty="0">
                                      <a:latin typeface="Cambria Math" panose="02040503050406030204" pitchFamily="18" charset="0"/>
                                    </a:rPr>
                                  </m:ctrlPr>
                                </m:fPr>
                                <m:num>
                                  <m:r>
                                    <a:rPr lang="en-US" sz="2400" b="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𝑇</m:t>
                                  </m:r>
                                </m:num>
                                <m:den>
                                  <m:r>
                                    <a:rPr lang="en-US" sz="2400" b="0" i="1" dirty="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𝑇</m:t>
                                  </m:r>
                                </m:den>
                              </m:f>
                            </m:e>
                          </m:d>
                        </m:e>
                        <m:sub>
                          <m:r>
                            <a:rPr lang="en-US" sz="2400" b="0" i="1" dirty="0" smtClean="0">
                              <a:latin typeface="Cambria Math" panose="02040503050406030204" pitchFamily="18" charset="0"/>
                              <a:ea typeface="Cambria Math" panose="02040503050406030204" pitchFamily="18" charset="0"/>
                            </a:rPr>
                            <m:t>𝑉</m:t>
                          </m:r>
                        </m:sub>
                      </m:sSub>
                    </m:oMath>
                  </a14:m>
                  <a:r>
                    <a:rPr lang="en-US" sz="2400" dirty="0"/>
                    <a:t> </a:t>
                  </a:r>
                </a:p>
              </p:txBody>
            </p:sp>
          </mc:Choice>
          <mc:Fallback xmlns="">
            <p:sp>
              <p:nvSpPr>
                <p:cNvPr id="27" name="Rectangle 26">
                  <a:extLst>
                    <a:ext uri="{FF2B5EF4-FFF2-40B4-BE49-F238E27FC236}">
                      <a16:creationId xmlns:a16="http://schemas.microsoft.com/office/drawing/2014/main" id="{567B61E2-555E-C142-9E14-471CE6E54235}"/>
                    </a:ext>
                  </a:extLst>
                </p:cNvPr>
                <p:cNvSpPr>
                  <a:spLocks noRot="1" noChangeAspect="1" noMove="1" noResize="1" noEditPoints="1" noAdjustHandles="1" noChangeArrowheads="1" noChangeShapeType="1" noTextEdit="1"/>
                </p:cNvSpPr>
                <p:nvPr/>
              </p:nvSpPr>
              <p:spPr>
                <a:xfrm>
                  <a:off x="10446618" y="4980560"/>
                  <a:ext cx="1287853" cy="693908"/>
                </a:xfrm>
                <a:prstGeom prst="rect">
                  <a:avLst/>
                </a:prstGeom>
                <a:blipFill>
                  <a:blip r:embed="rId6"/>
                  <a:stretch>
                    <a:fillRect l="-980" b="-3636"/>
                  </a:stretch>
                </a:blipFill>
              </p:spPr>
              <p:txBody>
                <a:bodyPr/>
                <a:lstStyle/>
                <a:p>
                  <a:r>
                    <a:rPr lang="en-US">
                      <a:noFill/>
                    </a:rPr>
                    <a:t> </a:t>
                  </a:r>
                </a:p>
              </p:txBody>
            </p:sp>
          </mc:Fallback>
        </mc:AlternateContent>
      </p:grpSp>
    </p:spTree>
    <p:extLst>
      <p:ext uri="{BB962C8B-B14F-4D97-AF65-F5344CB8AC3E}">
        <p14:creationId xmlns:p14="http://schemas.microsoft.com/office/powerpoint/2010/main" val="1389251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91671"/>
          </a:xfrm>
          <a:noFill/>
        </p:spPr>
        <p:txBody>
          <a:bodyPr>
            <a:normAutofit/>
          </a:bodyPr>
          <a:lstStyle/>
          <a:p>
            <a:r>
              <a:rPr lang="en-US" sz="3000" b="1" dirty="0">
                <a:latin typeface="+mn-lt"/>
              </a:rPr>
              <a:t>Week 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F6706AA-EEB3-2E4F-B4FB-66429C2F46E2}"/>
                  </a:ext>
                </a:extLst>
              </p:cNvPr>
              <p:cNvSpPr txBox="1"/>
              <p:nvPr/>
            </p:nvSpPr>
            <p:spPr>
              <a:xfrm>
                <a:off x="645294" y="774626"/>
                <a:ext cx="11178406" cy="1686167"/>
              </a:xfrm>
              <a:prstGeom prst="rect">
                <a:avLst/>
              </a:prstGeom>
              <a:noFill/>
            </p:spPr>
            <p:txBody>
              <a:bodyPr wrap="square" rtlCol="0">
                <a:spAutoFit/>
              </a:bodyPr>
              <a:lstStyle/>
              <a:p>
                <a:r>
                  <a:rPr lang="en-US" sz="2400" b="1" dirty="0"/>
                  <a:t>Analytical partial derivatives</a:t>
                </a:r>
                <a:endParaRPr lang="en-US" sz="2400" dirty="0"/>
              </a:p>
              <a:p>
                <a:r>
                  <a:rPr lang="en-US" sz="2400" b="0" dirty="0"/>
                  <a:t>Suppose </a:t>
                </a:r>
                <a14:m>
                  <m:oMath xmlns:m="http://schemas.openxmlformats.org/officeDocument/2006/math">
                    <m:r>
                      <a:rPr lang="en-US" sz="2400" b="0" i="1" smtClean="0">
                        <a:solidFill>
                          <a:srgbClr val="7030A0"/>
                        </a:solidFill>
                        <a:latin typeface="Cambria Math" panose="02040503050406030204" pitchFamily="18" charset="0"/>
                      </a:rPr>
                      <m:t>𝑃</m:t>
                    </m:r>
                    <m:r>
                      <a:rPr lang="en-US" sz="2400" b="0" i="1" smtClean="0">
                        <a:solidFill>
                          <a:srgbClr val="7030A0"/>
                        </a:solidFill>
                        <a:latin typeface="Cambria Math" panose="02040503050406030204" pitchFamily="18" charset="0"/>
                      </a:rPr>
                      <m:t>=</m:t>
                    </m:r>
                    <m:f>
                      <m:fPr>
                        <m:ctrlPr>
                          <a:rPr lang="en-US" sz="2400" b="0" i="1" smtClean="0">
                            <a:solidFill>
                              <a:srgbClr val="7030A0"/>
                            </a:solidFill>
                            <a:latin typeface="Cambria Math" panose="02040503050406030204" pitchFamily="18" charset="0"/>
                          </a:rPr>
                        </m:ctrlPr>
                      </m:fPr>
                      <m:num>
                        <m:r>
                          <a:rPr lang="en-US" sz="2400" b="0" i="1" smtClean="0">
                            <a:solidFill>
                              <a:srgbClr val="7030A0"/>
                            </a:solidFill>
                            <a:latin typeface="Cambria Math" panose="02040503050406030204" pitchFamily="18" charset="0"/>
                          </a:rPr>
                          <m:t>𝑛𝑅𝑇</m:t>
                        </m:r>
                      </m:num>
                      <m:den>
                        <m:r>
                          <a:rPr lang="en-US" sz="2400" b="0" i="1" smtClean="0">
                            <a:solidFill>
                              <a:srgbClr val="7030A0"/>
                            </a:solidFill>
                            <a:latin typeface="Cambria Math" panose="02040503050406030204" pitchFamily="18" charset="0"/>
                          </a:rPr>
                          <m:t>𝑉</m:t>
                        </m:r>
                        <m:r>
                          <a:rPr lang="en-US" sz="2400" b="0" i="1" smtClean="0">
                            <a:solidFill>
                              <a:srgbClr val="7030A0"/>
                            </a:solidFill>
                            <a:latin typeface="Cambria Math" panose="02040503050406030204" pitchFamily="18" charset="0"/>
                          </a:rPr>
                          <m:t>−</m:t>
                        </m:r>
                        <m:r>
                          <a:rPr lang="en-US" sz="2400" b="0" i="1" smtClean="0">
                            <a:solidFill>
                              <a:srgbClr val="7030A0"/>
                            </a:solidFill>
                            <a:latin typeface="Cambria Math" panose="02040503050406030204" pitchFamily="18" charset="0"/>
                          </a:rPr>
                          <m:t>𝑛𝑏</m:t>
                        </m:r>
                      </m:den>
                    </m:f>
                    <m:r>
                      <a:rPr lang="en-US" sz="2400" b="0" i="1" smtClean="0">
                        <a:solidFill>
                          <a:srgbClr val="7030A0"/>
                        </a:solidFill>
                        <a:latin typeface="Cambria Math" panose="02040503050406030204" pitchFamily="18" charset="0"/>
                      </a:rPr>
                      <m:t> −</m:t>
                    </m:r>
                    <m:f>
                      <m:fPr>
                        <m:ctrlPr>
                          <a:rPr lang="en-US" sz="2400" b="0" i="1" smtClean="0">
                            <a:solidFill>
                              <a:srgbClr val="7030A0"/>
                            </a:solidFill>
                            <a:latin typeface="Cambria Math" panose="02040503050406030204" pitchFamily="18" charset="0"/>
                          </a:rPr>
                        </m:ctrlPr>
                      </m:fPr>
                      <m:num>
                        <m:sSup>
                          <m:sSupPr>
                            <m:ctrlPr>
                              <a:rPr lang="en-US" sz="2400" b="0" i="1" smtClean="0">
                                <a:solidFill>
                                  <a:srgbClr val="7030A0"/>
                                </a:solidFill>
                                <a:latin typeface="Cambria Math" panose="02040503050406030204" pitchFamily="18" charset="0"/>
                              </a:rPr>
                            </m:ctrlPr>
                          </m:sSupPr>
                          <m:e>
                            <m:r>
                              <a:rPr lang="en-US" sz="2400" b="0" i="1" smtClean="0">
                                <a:solidFill>
                                  <a:srgbClr val="7030A0"/>
                                </a:solidFill>
                                <a:latin typeface="Cambria Math" panose="02040503050406030204" pitchFamily="18" charset="0"/>
                              </a:rPr>
                              <m:t>𝑛</m:t>
                            </m:r>
                          </m:e>
                          <m:sup>
                            <m:r>
                              <a:rPr lang="en-US" sz="2400" b="0" i="1" smtClean="0">
                                <a:solidFill>
                                  <a:srgbClr val="7030A0"/>
                                </a:solidFill>
                                <a:latin typeface="Cambria Math" panose="02040503050406030204" pitchFamily="18" charset="0"/>
                              </a:rPr>
                              <m:t>2</m:t>
                            </m:r>
                          </m:sup>
                        </m:sSup>
                        <m:r>
                          <a:rPr lang="en-US" sz="2400" b="0" i="1" smtClean="0">
                            <a:solidFill>
                              <a:srgbClr val="7030A0"/>
                            </a:solidFill>
                            <a:latin typeface="Cambria Math" panose="02040503050406030204" pitchFamily="18" charset="0"/>
                          </a:rPr>
                          <m:t>𝑎</m:t>
                        </m:r>
                      </m:num>
                      <m:den>
                        <m:r>
                          <a:rPr lang="en-US" sz="2400" b="0" i="1" smtClean="0">
                            <a:solidFill>
                              <a:srgbClr val="7030A0"/>
                            </a:solidFill>
                            <a:latin typeface="Cambria Math" panose="02040503050406030204" pitchFamily="18" charset="0"/>
                          </a:rPr>
                          <m:t>𝑉</m:t>
                        </m:r>
                        <m:r>
                          <a:rPr lang="en-US" sz="2400" b="0" i="1" smtClean="0">
                            <a:solidFill>
                              <a:srgbClr val="7030A0"/>
                            </a:solidFill>
                            <a:latin typeface="Cambria Math" panose="02040503050406030204" pitchFamily="18" charset="0"/>
                            <a:ea typeface="Cambria Math" panose="02040503050406030204" pitchFamily="18" charset="0"/>
                          </a:rPr>
                          <m:t>×(</m:t>
                        </m:r>
                        <m:r>
                          <a:rPr lang="en-US" sz="2400" b="0" i="1" smtClean="0">
                            <a:solidFill>
                              <a:srgbClr val="7030A0"/>
                            </a:solidFill>
                            <a:latin typeface="Cambria Math" panose="02040503050406030204" pitchFamily="18" charset="0"/>
                            <a:ea typeface="Cambria Math" panose="02040503050406030204" pitchFamily="18" charset="0"/>
                          </a:rPr>
                          <m:t>𝑉</m:t>
                        </m:r>
                        <m:r>
                          <a:rPr lang="en-US" sz="2400" b="0" i="1" smtClean="0">
                            <a:solidFill>
                              <a:srgbClr val="7030A0"/>
                            </a:solidFill>
                            <a:latin typeface="Cambria Math" panose="02040503050406030204" pitchFamily="18" charset="0"/>
                            <a:ea typeface="Cambria Math" panose="02040503050406030204" pitchFamily="18" charset="0"/>
                          </a:rPr>
                          <m:t>−</m:t>
                        </m:r>
                        <m:r>
                          <a:rPr lang="en-US" sz="2400" b="0" i="1" smtClean="0">
                            <a:solidFill>
                              <a:srgbClr val="7030A0"/>
                            </a:solidFill>
                            <a:latin typeface="Cambria Math" panose="02040503050406030204" pitchFamily="18" charset="0"/>
                            <a:ea typeface="Cambria Math" panose="02040503050406030204" pitchFamily="18" charset="0"/>
                          </a:rPr>
                          <m:t>𝑛𝑏</m:t>
                        </m:r>
                        <m:r>
                          <a:rPr lang="en-US" sz="2400" b="0" i="1" smtClean="0">
                            <a:solidFill>
                              <a:srgbClr val="7030A0"/>
                            </a:solidFill>
                            <a:latin typeface="Cambria Math" panose="02040503050406030204" pitchFamily="18" charset="0"/>
                            <a:ea typeface="Cambria Math" panose="02040503050406030204" pitchFamily="18" charset="0"/>
                          </a:rPr>
                          <m:t>)</m:t>
                        </m:r>
                      </m:den>
                    </m:f>
                  </m:oMath>
                </a14:m>
                <a:r>
                  <a:rPr lang="en-US" sz="2400" dirty="0"/>
                  <a:t>. Find the corresponding algebraic expression for </a:t>
                </a:r>
                <a14:m>
                  <m:oMath xmlns:m="http://schemas.openxmlformats.org/officeDocument/2006/math">
                    <m:sSub>
                      <m:sSubPr>
                        <m:ctrlPr>
                          <a:rPr lang="en-US" sz="2400" i="1" dirty="0" smtClean="0">
                            <a:solidFill>
                              <a:srgbClr val="FF0000"/>
                            </a:solidFill>
                            <a:latin typeface="Cambria Math" panose="02040503050406030204" pitchFamily="18" charset="0"/>
                          </a:rPr>
                        </m:ctrlPr>
                      </m:sSubPr>
                      <m:e>
                        <m:d>
                          <m:dPr>
                            <m:ctrlPr>
                              <a:rPr lang="en-US" sz="2400" i="1" dirty="0">
                                <a:solidFill>
                                  <a:srgbClr val="FF0000"/>
                                </a:solidFill>
                                <a:latin typeface="Cambria Math" panose="02040503050406030204" pitchFamily="18" charset="0"/>
                              </a:rPr>
                            </m:ctrlPr>
                          </m:dPr>
                          <m:e>
                            <m:f>
                              <m:fPr>
                                <m:ctrlPr>
                                  <a:rPr lang="en-US" sz="2400" i="1" dirty="0">
                                    <a:solidFill>
                                      <a:srgbClr val="FF0000"/>
                                    </a:solidFill>
                                    <a:latin typeface="Cambria Math" panose="02040503050406030204" pitchFamily="18" charset="0"/>
                                  </a:rPr>
                                </m:ctrlPr>
                              </m:fPr>
                              <m:num>
                                <m:r>
                                  <a:rPr lang="en-US" sz="2400" i="1" dirty="0">
                                    <a:solidFill>
                                      <a:srgbClr val="FF0000"/>
                                    </a:solidFill>
                                    <a:latin typeface="Cambria Math" panose="02040503050406030204" pitchFamily="18" charset="0"/>
                                    <a:ea typeface="Cambria Math" panose="02040503050406030204" pitchFamily="18" charset="0"/>
                                  </a:rPr>
                                  <m:t>𝜕</m:t>
                                </m:r>
                                <m:r>
                                  <a:rPr lang="en-US" sz="2400" i="1" dirty="0">
                                    <a:solidFill>
                                      <a:srgbClr val="FF0000"/>
                                    </a:solidFill>
                                    <a:latin typeface="Cambria Math" panose="02040503050406030204" pitchFamily="18" charset="0"/>
                                    <a:ea typeface="Cambria Math" panose="02040503050406030204" pitchFamily="18" charset="0"/>
                                  </a:rPr>
                                  <m:t>𝑃</m:t>
                                </m:r>
                              </m:num>
                              <m:den>
                                <m:r>
                                  <a:rPr lang="en-US" sz="2400" i="1" dirty="0">
                                    <a:solidFill>
                                      <a:srgbClr val="FF0000"/>
                                    </a:solidFill>
                                    <a:latin typeface="Cambria Math" panose="02040503050406030204" pitchFamily="18" charset="0"/>
                                    <a:ea typeface="Cambria Math" panose="02040503050406030204" pitchFamily="18" charset="0"/>
                                  </a:rPr>
                                  <m:t>𝜕</m:t>
                                </m:r>
                                <m:r>
                                  <a:rPr lang="en-US" sz="2400" i="1" dirty="0">
                                    <a:solidFill>
                                      <a:srgbClr val="FF0000"/>
                                    </a:solidFill>
                                    <a:latin typeface="Cambria Math" panose="02040503050406030204" pitchFamily="18" charset="0"/>
                                    <a:ea typeface="Cambria Math" panose="02040503050406030204" pitchFamily="18" charset="0"/>
                                  </a:rPr>
                                  <m:t>𝑉</m:t>
                                </m:r>
                              </m:den>
                            </m:f>
                          </m:e>
                        </m:d>
                      </m:e>
                      <m:sub>
                        <m:r>
                          <a:rPr lang="en-US" sz="2400" i="1" dirty="0">
                            <a:solidFill>
                              <a:srgbClr val="FF0000"/>
                            </a:solidFill>
                            <a:latin typeface="Cambria Math" panose="02040503050406030204" pitchFamily="18" charset="0"/>
                          </a:rPr>
                          <m:t>𝑇</m:t>
                        </m:r>
                      </m:sub>
                    </m:sSub>
                  </m:oMath>
                </a14:m>
                <a:r>
                  <a:rPr lang="en-US" sz="2400" dirty="0"/>
                  <a:t> or </a:t>
                </a:r>
                <a14:m>
                  <m:oMath xmlns:m="http://schemas.openxmlformats.org/officeDocument/2006/math">
                    <m:sSub>
                      <m:sSubPr>
                        <m:ctrlPr>
                          <a:rPr lang="en-US" sz="2400" i="1" dirty="0" smtClean="0">
                            <a:solidFill>
                              <a:srgbClr val="00B050"/>
                            </a:solidFill>
                            <a:latin typeface="Cambria Math" panose="02040503050406030204" pitchFamily="18" charset="0"/>
                          </a:rPr>
                        </m:ctrlPr>
                      </m:sSubPr>
                      <m:e>
                        <m:d>
                          <m:dPr>
                            <m:ctrlPr>
                              <a:rPr lang="en-US" sz="2400" i="1" dirty="0">
                                <a:solidFill>
                                  <a:srgbClr val="00B050"/>
                                </a:solidFill>
                                <a:latin typeface="Cambria Math" panose="02040503050406030204" pitchFamily="18" charset="0"/>
                              </a:rPr>
                            </m:ctrlPr>
                          </m:dPr>
                          <m:e>
                            <m:f>
                              <m:fPr>
                                <m:ctrlPr>
                                  <a:rPr lang="en-US" sz="2400" i="1" dirty="0">
                                    <a:solidFill>
                                      <a:srgbClr val="00B050"/>
                                    </a:solidFill>
                                    <a:latin typeface="Cambria Math" panose="02040503050406030204" pitchFamily="18" charset="0"/>
                                  </a:rPr>
                                </m:ctrlPr>
                              </m:fPr>
                              <m:num>
                                <m:r>
                                  <a:rPr lang="en-US" sz="2400" i="1" dirty="0">
                                    <a:solidFill>
                                      <a:srgbClr val="00B050"/>
                                    </a:solidFill>
                                    <a:latin typeface="Cambria Math" panose="02040503050406030204" pitchFamily="18" charset="0"/>
                                    <a:ea typeface="Cambria Math" panose="02040503050406030204" pitchFamily="18" charset="0"/>
                                  </a:rPr>
                                  <m:t>𝜕</m:t>
                                </m:r>
                                <m:r>
                                  <a:rPr lang="en-US" sz="2400" i="1" dirty="0">
                                    <a:solidFill>
                                      <a:srgbClr val="00B050"/>
                                    </a:solidFill>
                                    <a:latin typeface="Cambria Math" panose="02040503050406030204" pitchFamily="18" charset="0"/>
                                    <a:ea typeface="Cambria Math" panose="02040503050406030204" pitchFamily="18" charset="0"/>
                                  </a:rPr>
                                  <m:t>𝑃</m:t>
                                </m:r>
                              </m:num>
                              <m:den>
                                <m:r>
                                  <a:rPr lang="en-US" sz="2400" i="1" dirty="0">
                                    <a:solidFill>
                                      <a:srgbClr val="00B050"/>
                                    </a:solidFill>
                                    <a:latin typeface="Cambria Math" panose="02040503050406030204" pitchFamily="18" charset="0"/>
                                    <a:ea typeface="Cambria Math" panose="02040503050406030204" pitchFamily="18" charset="0"/>
                                  </a:rPr>
                                  <m:t>𝜕</m:t>
                                </m:r>
                                <m:r>
                                  <a:rPr lang="en-US" sz="2400" b="0" i="1" dirty="0" smtClean="0">
                                    <a:solidFill>
                                      <a:srgbClr val="00B050"/>
                                    </a:solidFill>
                                    <a:latin typeface="Cambria Math" panose="02040503050406030204" pitchFamily="18" charset="0"/>
                                    <a:ea typeface="Cambria Math" panose="02040503050406030204" pitchFamily="18" charset="0"/>
                                  </a:rPr>
                                  <m:t>𝑇</m:t>
                                </m:r>
                              </m:den>
                            </m:f>
                          </m:e>
                        </m:d>
                      </m:e>
                      <m:sub>
                        <m:r>
                          <a:rPr lang="en-US" sz="2400" b="0" i="1" dirty="0" smtClean="0">
                            <a:solidFill>
                              <a:srgbClr val="00B050"/>
                            </a:solidFill>
                            <a:latin typeface="Cambria Math" panose="02040503050406030204" pitchFamily="18" charset="0"/>
                            <a:ea typeface="Cambria Math" panose="02040503050406030204" pitchFamily="18" charset="0"/>
                          </a:rPr>
                          <m:t>𝑉</m:t>
                        </m:r>
                      </m:sub>
                    </m:sSub>
                  </m:oMath>
                </a14:m>
                <a:r>
                  <a:rPr lang="en-US" sz="2400" dirty="0"/>
                  <a:t>(your choice).</a:t>
                </a:r>
              </a:p>
            </p:txBody>
          </p:sp>
        </mc:Choice>
        <mc:Fallback xmlns="">
          <p:sp>
            <p:nvSpPr>
              <p:cNvPr id="6" name="TextBox 5">
                <a:extLst>
                  <a:ext uri="{FF2B5EF4-FFF2-40B4-BE49-F238E27FC236}">
                    <a16:creationId xmlns:a16="http://schemas.microsoft.com/office/drawing/2014/main" id="{8F6706AA-EEB3-2E4F-B4FB-66429C2F46E2}"/>
                  </a:ext>
                </a:extLst>
              </p:cNvPr>
              <p:cNvSpPr txBox="1">
                <a:spLocks noRot="1" noChangeAspect="1" noMove="1" noResize="1" noEditPoints="1" noAdjustHandles="1" noChangeArrowheads="1" noChangeShapeType="1" noTextEdit="1"/>
              </p:cNvSpPr>
              <p:nvPr/>
            </p:nvSpPr>
            <p:spPr>
              <a:xfrm>
                <a:off x="645294" y="774626"/>
                <a:ext cx="11178406" cy="1686167"/>
              </a:xfrm>
              <a:prstGeom prst="rect">
                <a:avLst/>
              </a:prstGeom>
              <a:blipFill>
                <a:blip r:embed="rId2"/>
                <a:stretch>
                  <a:fillRect l="-794" t="-2239" r="-1361" b="-746"/>
                </a:stretch>
              </a:blipFill>
            </p:spPr>
            <p:txBody>
              <a:bodyPr/>
              <a:lstStyle/>
              <a:p>
                <a:r>
                  <a:rPr lang="en-US">
                    <a:noFill/>
                  </a:rPr>
                  <a:t> </a:t>
                </a:r>
              </a:p>
            </p:txBody>
          </p:sp>
        </mc:Fallback>
      </mc:AlternateContent>
    </p:spTree>
    <p:extLst>
      <p:ext uri="{BB962C8B-B14F-4D97-AF65-F5344CB8AC3E}">
        <p14:creationId xmlns:p14="http://schemas.microsoft.com/office/powerpoint/2010/main" val="411259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FF6A11-034C-C84D-BA89-044A91736232}"/>
              </a:ext>
            </a:extLst>
          </p:cNvPr>
          <p:cNvPicPr>
            <a:picLocks noChangeAspect="1"/>
          </p:cNvPicPr>
          <p:nvPr/>
        </p:nvPicPr>
        <p:blipFill rotWithShape="1">
          <a:blip r:embed="rId2"/>
          <a:srcRect t="44449" b="12399"/>
          <a:stretch/>
        </p:blipFill>
        <p:spPr>
          <a:xfrm>
            <a:off x="3255264" y="0"/>
            <a:ext cx="8936736" cy="2603500"/>
          </a:xfrm>
          <a:prstGeom prst="rect">
            <a:avLst/>
          </a:prstGeom>
        </p:spPr>
      </p:pic>
      <p:sp>
        <p:nvSpPr>
          <p:cNvPr id="2" name="Title 1"/>
          <p:cNvSpPr>
            <a:spLocks noGrp="1"/>
          </p:cNvSpPr>
          <p:nvPr>
            <p:ph type="title"/>
          </p:nvPr>
        </p:nvSpPr>
        <p:spPr>
          <a:xfrm>
            <a:off x="0" y="0"/>
            <a:ext cx="12192000" cy="591671"/>
          </a:xfrm>
          <a:noFill/>
        </p:spPr>
        <p:txBody>
          <a:bodyPr>
            <a:normAutofit/>
          </a:bodyPr>
          <a:lstStyle/>
          <a:p>
            <a:r>
              <a:rPr lang="en-US" sz="3000" b="1" dirty="0">
                <a:latin typeface="+mn-lt"/>
              </a:rPr>
              <a:t>Week 3</a:t>
            </a:r>
          </a:p>
        </p:txBody>
      </p:sp>
      <p:sp>
        <p:nvSpPr>
          <p:cNvPr id="6" name="TextBox 5">
            <a:extLst>
              <a:ext uri="{FF2B5EF4-FFF2-40B4-BE49-F238E27FC236}">
                <a16:creationId xmlns:a16="http://schemas.microsoft.com/office/drawing/2014/main" id="{8F6706AA-EEB3-2E4F-B4FB-66429C2F46E2}"/>
              </a:ext>
            </a:extLst>
          </p:cNvPr>
          <p:cNvSpPr txBox="1"/>
          <p:nvPr/>
        </p:nvSpPr>
        <p:spPr>
          <a:xfrm>
            <a:off x="873894" y="736526"/>
            <a:ext cx="5561630" cy="1569660"/>
          </a:xfrm>
          <a:prstGeom prst="rect">
            <a:avLst/>
          </a:prstGeom>
          <a:noFill/>
        </p:spPr>
        <p:txBody>
          <a:bodyPr wrap="square" rtlCol="0">
            <a:spAutoFit/>
          </a:bodyPr>
          <a:lstStyle/>
          <a:p>
            <a:r>
              <a:rPr lang="en-US" sz="2400" b="1" dirty="0"/>
              <a:t>The kinetic-molecular theory of gases </a:t>
            </a:r>
          </a:p>
          <a:p>
            <a:pPr marL="342900" indent="-342900">
              <a:buFont typeface="Arial" panose="020B0604020202020204" pitchFamily="34" charset="0"/>
              <a:buChar char="•"/>
            </a:pPr>
            <a:r>
              <a:rPr lang="en-US" sz="2400" dirty="0"/>
              <a:t>Describe a few key assumptions of the kinetic-molecular theory of gases and/or the theory behind the ideal gas law.</a:t>
            </a:r>
          </a:p>
        </p:txBody>
      </p:sp>
    </p:spTree>
    <p:extLst>
      <p:ext uri="{BB962C8B-B14F-4D97-AF65-F5344CB8AC3E}">
        <p14:creationId xmlns:p14="http://schemas.microsoft.com/office/powerpoint/2010/main" val="1315967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3717</TotalTime>
  <Words>728</Words>
  <Application>Microsoft Macintosh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Week 1</vt:lpstr>
      <vt:lpstr>Week 1</vt:lpstr>
      <vt:lpstr>Week 1</vt:lpstr>
      <vt:lpstr>Week 2</vt:lpstr>
      <vt:lpstr>Week 2</vt:lpstr>
      <vt:lpstr>Week 2</vt:lpstr>
      <vt:lpstr>Week 2</vt:lpstr>
      <vt:lpstr>Week 2</vt:lpstr>
      <vt:lpstr>Week 3</vt:lpstr>
      <vt:lpstr>Week 3</vt:lpstr>
      <vt:lpstr>Week 3</vt:lpstr>
      <vt:lpstr>Week 3</vt:lpstr>
      <vt:lpstr>Week 3</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Steven</dc:creator>
  <cp:lastModifiedBy>Steven</cp:lastModifiedBy>
  <cp:revision>75</cp:revision>
  <dcterms:created xsi:type="dcterms:W3CDTF">2021-09-27T08:57:52Z</dcterms:created>
  <dcterms:modified xsi:type="dcterms:W3CDTF">2022-09-30T16:42:07Z</dcterms:modified>
</cp:coreProperties>
</file>