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315" r:id="rId3"/>
    <p:sldId id="330" r:id="rId4"/>
    <p:sldId id="352" r:id="rId5"/>
    <p:sldId id="303" r:id="rId6"/>
    <p:sldId id="279" r:id="rId7"/>
    <p:sldId id="305" r:id="rId8"/>
    <p:sldId id="331" r:id="rId9"/>
    <p:sldId id="306" r:id="rId10"/>
    <p:sldId id="310" r:id="rId11"/>
    <p:sldId id="311" r:id="rId12"/>
    <p:sldId id="329" r:id="rId13"/>
    <p:sldId id="356" r:id="rId14"/>
    <p:sldId id="312" r:id="rId15"/>
    <p:sldId id="357" r:id="rId16"/>
    <p:sldId id="321" r:id="rId17"/>
    <p:sldId id="358" r:id="rId18"/>
    <p:sldId id="332" r:id="rId19"/>
    <p:sldId id="337" r:id="rId20"/>
    <p:sldId id="338" r:id="rId21"/>
    <p:sldId id="339" r:id="rId22"/>
    <p:sldId id="340" r:id="rId23"/>
    <p:sldId id="353" r:id="rId24"/>
    <p:sldId id="354" r:id="rId25"/>
    <p:sldId id="359" r:id="rId26"/>
    <p:sldId id="360" r:id="rId27"/>
    <p:sldId id="316" r:id="rId28"/>
    <p:sldId id="346" r:id="rId29"/>
    <p:sldId id="347" r:id="rId30"/>
    <p:sldId id="348" r:id="rId31"/>
    <p:sldId id="361" r:id="rId32"/>
    <p:sldId id="364" r:id="rId33"/>
    <p:sldId id="365" r:id="rId34"/>
    <p:sldId id="317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68"/>
    <p:restoredTop sz="95940"/>
  </p:normalViewPr>
  <p:slideViewPr>
    <p:cSldViewPr snapToGrid="0" snapToObjects="1">
      <p:cViewPr varScale="1">
        <p:scale>
          <a:sx n="107" d="100"/>
          <a:sy n="107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0315-9D8C-ED4A-BD68-1DA4F20DC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80FBA-56E2-B44D-A7E5-700E8F4A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C3ED-2D99-6943-9197-1F04A07A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0044-461C-1442-8DC3-2FF75EAE4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6C80-A320-064D-A99B-5579DF5C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1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CDC0A-DC98-8949-8054-C964C83E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01F91-89CA-5246-9B17-5789961B1A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BAD1C-983B-3546-A921-A2FA97B6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02A6F-237C-9F4D-996C-17AF78CE8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63FC-EEFC-A440-9B2E-CE75AAB6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AC21F3-4E37-2641-91B0-9B4EBEB1C9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6208E5-1BC3-8B42-8A8A-F9F3E7F4F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F0E41-BB13-FA42-9EC1-8F131A42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1AB12-BF8E-BC4B-BC9C-A5C35582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11ADC-9967-DF44-BB78-994C486F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9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C499-852F-754F-B266-AA27E879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A8BF-B336-F448-B31B-C9702FB62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EBB61-CEDC-9347-8A42-629D533D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62DB-006B-1E4D-92AA-4AAA94A14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53663-55DC-6F48-AF82-3303B798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55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F6A0-8449-1840-BC1E-CD80BEE2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70830-67CB-9D47-BE6D-4AFA8DDA0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2461-6328-D446-9C06-7B44BB98E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511C9-0A44-8E45-92E5-CBCA3D4A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550A0-840C-C547-AF18-089CFA3C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D58E-84A8-254D-BE14-48AB620B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1489E-26D5-4E4B-84CD-76C6726900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1AC48-5EEF-6141-8035-414EF3E4A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2BAF8-2E37-A14F-A36B-FD121F2D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35FF5-1518-F94F-ACFE-A03AA8684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BE086-42C8-AD4F-B091-007A6C71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1A6F-9843-6D48-AF3E-F0ADFEED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61F9B-0E1B-B34A-8066-C48FEBB6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643E6-87DA-C943-98BC-7C32F3647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D9330-7D1D-4049-B726-78721573D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C7B5E-B0D0-9F40-938A-40C1E1753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4E8120-EF8E-6C4E-B52F-67CABBFB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0E6C9-9B5B-9940-B9F1-B6010F2AC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C9D9E-DC5C-DF4E-89C9-8CC3E149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0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E1305-6FE5-9B43-AB27-E4BE26C5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191C8-08EF-D94D-9B2F-269F4FCB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57804-2283-6840-8B0C-972BBE42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CA36E-338D-EA4A-97ED-27615943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4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09F046-D275-DA4D-AA41-789536C6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B91C1-BA87-1743-8011-D9F7E518D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8EA24-EFBB-9C47-8F35-5F48B649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8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6A6C-9FCD-DE4E-B5E6-626A9EED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EF01-365D-F04F-9DBD-3813D348C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52908-8098-8042-A12E-F9FA7BEC8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22BBD-05B6-2F47-A858-725D96A2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D4362-4870-2A40-8AC7-1CBCD4A4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0C44-ED95-014F-9F71-867C366D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27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1EB84-9E17-6240-98E7-CBCEC4EED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939600-6898-EB4B-BC6A-25F09926A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2F62C-DC7C-DE40-87C7-DF0DB5362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03AE0-D679-8544-8932-CDF7DA3F1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7391-3DAF-044B-A6F6-6C2160D1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10894-1CB2-5140-95AB-7DEC4BE24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0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27226-44E6-034F-81A0-FD30EA4A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98D29-6A1F-D147-84F8-227DAE05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DCC87-9F14-1546-8960-56EEF2410D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A450-A08E-964A-B33E-218690139A7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F0883-BC43-104E-BFF4-0142F89F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1F892-157B-4D42-943C-B9523E08C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7322-0D23-C246-9A3C-0C4B766BC1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3" Type="http://schemas.openxmlformats.org/officeDocument/2006/relationships/image" Target="../media/image520.png"/><Relationship Id="rId7" Type="http://schemas.openxmlformats.org/officeDocument/2006/relationships/image" Target="../media/image47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530.png"/><Relationship Id="rId10" Type="http://schemas.openxmlformats.org/officeDocument/2006/relationships/image" Target="../media/image510.png"/><Relationship Id="rId4" Type="http://schemas.openxmlformats.org/officeDocument/2006/relationships/image" Target="../media/image330.png"/><Relationship Id="rId9" Type="http://schemas.openxmlformats.org/officeDocument/2006/relationships/image" Target="../media/image5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21.png"/><Relationship Id="rId5" Type="http://schemas.openxmlformats.org/officeDocument/2006/relationships/image" Target="../media/image64.png"/><Relationship Id="rId10" Type="http://schemas.openxmlformats.org/officeDocument/2006/relationships/image" Target="../media/image110.png"/><Relationship Id="rId4" Type="http://schemas.openxmlformats.org/officeDocument/2006/relationships/image" Target="../media/image59.png"/><Relationship Id="rId9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8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36.png"/><Relationship Id="rId12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3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3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3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4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1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5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43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55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12" Type="http://schemas.openxmlformats.org/officeDocument/2006/relationships/image" Target="../media/image6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55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20.png"/><Relationship Id="rId7" Type="http://schemas.openxmlformats.org/officeDocument/2006/relationships/image" Target="../media/image60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0.png"/><Relationship Id="rId11" Type="http://schemas.openxmlformats.org/officeDocument/2006/relationships/image" Target="../media/image65.png"/><Relationship Id="rId5" Type="http://schemas.openxmlformats.org/officeDocument/2006/relationships/image" Target="../media/image530.png"/><Relationship Id="rId10" Type="http://schemas.openxmlformats.org/officeDocument/2006/relationships/image" Target="../media/image63.png"/><Relationship Id="rId4" Type="http://schemas.openxmlformats.org/officeDocument/2006/relationships/image" Target="../media/image330.png"/><Relationship Id="rId9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66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67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68.png"/><Relationship Id="rId5" Type="http://schemas.openxmlformats.org/officeDocument/2006/relationships/image" Target="../media/image13.png"/><Relationship Id="rId10" Type="http://schemas.openxmlformats.org/officeDocument/2006/relationships/image" Target="../media/image26.png"/><Relationship Id="rId4" Type="http://schemas.openxmlformats.org/officeDocument/2006/relationships/image" Target="../media/image12.png"/><Relationship Id="rId9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70.png"/><Relationship Id="rId7" Type="http://schemas.openxmlformats.org/officeDocument/2006/relationships/image" Target="../media/image4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180.png"/><Relationship Id="rId10" Type="http://schemas.openxmlformats.org/officeDocument/2006/relationships/image" Target="../media/image51.png"/><Relationship Id="rId4" Type="http://schemas.openxmlformats.org/officeDocument/2006/relationships/image" Target="../media/image80.png"/><Relationship Id="rId9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10" Type="http://schemas.openxmlformats.org/officeDocument/2006/relationships/image" Target="../media/image19.png"/><Relationship Id="rId4" Type="http://schemas.openxmlformats.org/officeDocument/2006/relationships/image" Target="../media/image12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3.png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0"/>
            <a:ext cx="2078182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Last time …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687950" y="156379"/>
            <a:ext cx="7048500" cy="2879344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CCE29B-F740-4602-0B4C-EBD90F6A6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04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446701"/>
                <a:ext cx="3692615" cy="2631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for this: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3692615" cy="2631554"/>
              </a:xfrm>
              <a:prstGeom prst="rect">
                <a:avLst/>
              </a:prstGeom>
              <a:blipFill>
                <a:blip r:embed="rId6"/>
                <a:stretch>
                  <a:fillRect l="-2397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2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50" y="446701"/>
                <a:ext cx="3524114" cy="1586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Solve for this: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50" y="446701"/>
                <a:ext cx="3524114" cy="1586075"/>
              </a:xfrm>
              <a:prstGeom prst="rect">
                <a:avLst/>
              </a:prstGeom>
              <a:blipFill>
                <a:blip r:embed="rId6"/>
                <a:stretch>
                  <a:fillRect l="-2509" t="-3200" b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9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Some interpretation …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𝒅𝑻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𝒏𝑹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𝒅𝑽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dirty="0"/>
                  <a:t> is the fractional change in volume. Multiply that by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to get the fractional change in temperature! Works with % too.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50" y="446701"/>
                <a:ext cx="3524114" cy="4541564"/>
              </a:xfrm>
              <a:prstGeom prst="rect">
                <a:avLst/>
              </a:prstGeom>
              <a:blipFill>
                <a:blip r:embed="rId6"/>
                <a:stretch>
                  <a:fillRect l="-2509" t="-1117" b="-2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rame 66">
            <a:extLst>
              <a:ext uri="{FF2B5EF4-FFF2-40B4-BE49-F238E27FC236}">
                <a16:creationId xmlns:a16="http://schemas.microsoft.com/office/drawing/2014/main" id="{124C7E06-4D4D-7D43-904D-5C94135B7C53}"/>
              </a:ext>
            </a:extLst>
          </p:cNvPr>
          <p:cNvSpPr/>
          <p:nvPr/>
        </p:nvSpPr>
        <p:spPr>
          <a:xfrm>
            <a:off x="3824476" y="927505"/>
            <a:ext cx="2946432" cy="1274536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8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61621-E4DB-EDCD-742F-975FF050E284}"/>
              </a:ext>
            </a:extLst>
          </p:cNvPr>
          <p:cNvSpPr txBox="1"/>
          <p:nvPr/>
        </p:nvSpPr>
        <p:spPr>
          <a:xfrm>
            <a:off x="0" y="12032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Algebra will get you the rest of the way (Friday)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515C9BC0-761D-F13C-75EB-E1BA2335E344}"/>
              </a:ext>
            </a:extLst>
          </p:cNvPr>
          <p:cNvSpPr/>
          <p:nvPr/>
        </p:nvSpPr>
        <p:spPr>
          <a:xfrm>
            <a:off x="10434219" y="1515031"/>
            <a:ext cx="988275" cy="3033217"/>
          </a:xfrm>
          <a:prstGeom prst="arc">
            <a:avLst>
              <a:gd name="adj1" fmla="val 16200000"/>
              <a:gd name="adj2" fmla="val 5243845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C06C4-A90D-9CDD-EBEC-5B2BCA3013A5}"/>
              </a:ext>
            </a:extLst>
          </p:cNvPr>
          <p:cNvSpPr txBox="1"/>
          <p:nvPr/>
        </p:nvSpPr>
        <p:spPr>
          <a:xfrm>
            <a:off x="6605916" y="2558809"/>
            <a:ext cx="157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1st Law +adiabatic +ideal gas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A8EB0DB9-5B4B-438B-6E47-66F71FE5A502}"/>
              </a:ext>
            </a:extLst>
          </p:cNvPr>
          <p:cNvSpPr/>
          <p:nvPr/>
        </p:nvSpPr>
        <p:spPr>
          <a:xfrm>
            <a:off x="10592701" y="344384"/>
            <a:ext cx="242076" cy="1626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732638" y="141859"/>
            <a:ext cx="7048500" cy="4833901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FA012-F9C0-AD05-40B9-A5E47382A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6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79652" y="399201"/>
                <a:ext cx="4902471" cy="58744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Example: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Say V increases from 10 -&gt; 11 L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If an ideal diatomic gas,</a:t>
                </a:r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𝒏𝑹</m:t>
                        </m:r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den>
                    </m:f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says </a:t>
                </a:r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10%=3%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Like 300 K -&gt; 291 K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652" y="399201"/>
                <a:ext cx="4902471" cy="5874429"/>
              </a:xfrm>
              <a:prstGeom prst="rect">
                <a:avLst/>
              </a:prstGeom>
              <a:blipFill>
                <a:blip r:embed="rId6"/>
                <a:stretch>
                  <a:fillRect l="-2067" t="-864" b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84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61621-E4DB-EDCD-742F-975FF050E284}"/>
              </a:ext>
            </a:extLst>
          </p:cNvPr>
          <p:cNvSpPr txBox="1"/>
          <p:nvPr/>
        </p:nvSpPr>
        <p:spPr>
          <a:xfrm>
            <a:off x="0" y="12032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Algebra will get you the rest of the way (Friday)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C06C4-A90D-9CDD-EBEC-5B2BCA3013A5}"/>
              </a:ext>
            </a:extLst>
          </p:cNvPr>
          <p:cNvSpPr txBox="1"/>
          <p:nvPr/>
        </p:nvSpPr>
        <p:spPr>
          <a:xfrm>
            <a:off x="11369813" y="4863538"/>
            <a:ext cx="157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F7CB3B6-0987-A97F-3715-4E74C847A7E9}"/>
              </a:ext>
            </a:extLst>
          </p:cNvPr>
          <p:cNvSpPr/>
          <p:nvPr/>
        </p:nvSpPr>
        <p:spPr>
          <a:xfrm>
            <a:off x="10529222" y="4697288"/>
            <a:ext cx="859215" cy="789110"/>
          </a:xfrm>
          <a:prstGeom prst="arc">
            <a:avLst>
              <a:gd name="adj1" fmla="val 16200000"/>
              <a:gd name="adj2" fmla="val 5243845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732638" y="141859"/>
            <a:ext cx="7048500" cy="5700801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64DBE0-CB9F-27DA-661B-F6DCF0C72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17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8013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our result for one step: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2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801327"/>
              </a:xfrm>
              <a:prstGeom prst="rect">
                <a:avLst/>
              </a:prstGeom>
              <a:blipFill>
                <a:blip r:embed="rId11"/>
                <a:stretch>
                  <a:fillRect l="-1116" t="-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589432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the result for a lot of steps: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sz="2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𝑛𝑅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01070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Assuming </a:t>
                </a:r>
                <a:r>
                  <a:rPr lang="en-US" sz="2200" dirty="0">
                    <a:solidFill>
                      <a:schemeClr val="tx1"/>
                    </a:solidFill>
                  </a:rPr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(and no leaks)</a:t>
                </a:r>
                <a:endParaRPr lang="en-US" sz="2200" i="1" dirty="0">
                  <a:solidFill>
                    <a:schemeClr val="tx1"/>
                  </a:solidFill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74113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calculus …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969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>
            <a:grpSpLocks noChangeAspect="1"/>
          </p:cNvGrpSpPr>
          <p:nvPr/>
        </p:nvGrpSpPr>
        <p:grpSpPr>
          <a:xfrm>
            <a:off x="837461" y="944186"/>
            <a:ext cx="2318845" cy="2652784"/>
            <a:chOff x="539611" y="1868557"/>
            <a:chExt cx="2880695" cy="32955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539611" y="1868557"/>
              <a:ext cx="2880695" cy="3295547"/>
              <a:chOff x="3094597" y="2252870"/>
              <a:chExt cx="4053467" cy="348532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094597" y="2252870"/>
                <a:ext cx="1558124" cy="3485321"/>
                <a:chOff x="3094597" y="2252870"/>
                <a:chExt cx="1558124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376116" y="3176319"/>
                  <a:ext cx="874865" cy="896696"/>
                  <a:chOff x="3760431" y="3958198"/>
                  <a:chExt cx="874865" cy="896696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60431" y="3958198"/>
                        <a:ext cx="874865" cy="60655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60431" y="3958198"/>
                        <a:ext cx="874865" cy="606551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439" r="-487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94597" y="4689443"/>
                      <a:ext cx="1558124" cy="60655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94597" y="4689443"/>
                      <a:ext cx="1558124" cy="60655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589943" y="2252870"/>
                <a:ext cx="1558121" cy="3485321"/>
                <a:chOff x="3065404" y="2252870"/>
                <a:chExt cx="1558121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250303" y="2501912"/>
                  <a:ext cx="1217877" cy="855486"/>
                  <a:chOff x="3634618" y="3283791"/>
                  <a:chExt cx="1217877" cy="855486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34618" y="3283791"/>
                        <a:ext cx="1217877" cy="60655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634618" y="3283791"/>
                        <a:ext cx="1217877" cy="60655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5404" y="4389240"/>
                      <a:ext cx="1558121" cy="60655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65404" y="4389240"/>
                      <a:ext cx="1558121" cy="60655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408" b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DEC74-FB16-9C42-AE8B-0D4E108FB17D}"/>
              </a:ext>
            </a:extLst>
          </p:cNvPr>
          <p:cNvGrpSpPr/>
          <p:nvPr/>
        </p:nvGrpSpPr>
        <p:grpSpPr>
          <a:xfrm>
            <a:off x="4829301" y="-2813522"/>
            <a:ext cx="8230960" cy="6872157"/>
            <a:chOff x="5498293" y="-1205948"/>
            <a:chExt cx="8230960" cy="68721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/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4D51AB-942B-FC45-BC1E-A73EAE9C6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93" y="2863659"/>
                  <a:ext cx="553081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554E467-193F-F94C-A4DC-CE6D093D76A1}"/>
                </a:ext>
              </a:extLst>
            </p:cNvPr>
            <p:cNvCxnSpPr>
              <a:cxnSpLocks/>
            </p:cNvCxnSpPr>
            <p:nvPr/>
          </p:nvCxnSpPr>
          <p:spPr>
            <a:xfrm>
              <a:off x="6308035" y="2415475"/>
              <a:ext cx="0" cy="2732792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092CFE-E316-0C4C-B9C6-FB307D96D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8035" y="5121763"/>
              <a:ext cx="3313043" cy="0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/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4704EF62-C43B-814F-BCD6-A9CBD506BD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058" y="5194678"/>
                  <a:ext cx="5405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/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A6C043F6-4AC9-1D42-8E88-FBADBC1B94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8756" y="5204544"/>
                  <a:ext cx="547714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2CD1A006-E385-B348-9E52-130BAEAD6649}"/>
                </a:ext>
              </a:extLst>
            </p:cNvPr>
            <p:cNvSpPr/>
            <p:nvPr/>
          </p:nvSpPr>
          <p:spPr>
            <a:xfrm>
              <a:off x="6559827" y="-1205948"/>
              <a:ext cx="7169426" cy="6056244"/>
            </a:xfrm>
            <a:prstGeom prst="arc">
              <a:avLst>
                <a:gd name="adj1" fmla="val 6171250"/>
                <a:gd name="adj2" fmla="val 10117375"/>
              </a:avLst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30831-F260-8D40-A0AB-04B5B4E25464}"/>
                </a:ext>
              </a:extLst>
            </p:cNvPr>
            <p:cNvSpPr/>
            <p:nvPr/>
          </p:nvSpPr>
          <p:spPr>
            <a:xfrm>
              <a:off x="6745357" y="3151676"/>
              <a:ext cx="225287" cy="194358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6EA764-C3EE-BF40-8FC3-A28D67E78280}"/>
                </a:ext>
              </a:extLst>
            </p:cNvPr>
            <p:cNvSpPr/>
            <p:nvPr/>
          </p:nvSpPr>
          <p:spPr>
            <a:xfrm>
              <a:off x="6990521" y="3532372"/>
              <a:ext cx="218662" cy="1556264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707FDB-7C07-DC43-9D17-66801AFD749E}"/>
                </a:ext>
              </a:extLst>
            </p:cNvPr>
            <p:cNvSpPr/>
            <p:nvPr/>
          </p:nvSpPr>
          <p:spPr>
            <a:xfrm>
              <a:off x="7209183" y="3809796"/>
              <a:ext cx="238539" cy="1285468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30D84D2-E7CF-8E47-A8E0-CB02A048E9AC}"/>
                </a:ext>
              </a:extLst>
            </p:cNvPr>
            <p:cNvSpPr/>
            <p:nvPr/>
          </p:nvSpPr>
          <p:spPr>
            <a:xfrm>
              <a:off x="7466005" y="4030256"/>
              <a:ext cx="220255" cy="1058380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218F236-9ED7-7047-B18D-E5685DA48CC6}"/>
                </a:ext>
              </a:extLst>
            </p:cNvPr>
            <p:cNvSpPr/>
            <p:nvPr/>
          </p:nvSpPr>
          <p:spPr>
            <a:xfrm>
              <a:off x="7685382" y="4157400"/>
              <a:ext cx="239417" cy="931231"/>
            </a:xfrm>
            <a:prstGeom prst="rect">
              <a:avLst/>
            </a:prstGeom>
            <a:pattFill prst="ltDnDiag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83BD629-36CE-A64D-B4FC-31278FF28C7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755" y="3151676"/>
              <a:ext cx="763043" cy="0"/>
            </a:xfrm>
            <a:prstGeom prst="line">
              <a:avLst/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/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𝐼𝑑𝑒𝑎𝑙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𝑛𝑅𝑇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32C9E83-EFD5-D044-B498-2D26C64B1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0278" y="4033446"/>
                  <a:ext cx="2951652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427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7FB6EBC-7B11-C4B8-DE35-C49865808D63}"/>
              </a:ext>
            </a:extLst>
          </p:cNvPr>
          <p:cNvSpPr txBox="1"/>
          <p:nvPr/>
        </p:nvSpPr>
        <p:spPr>
          <a:xfrm>
            <a:off x="0" y="12032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q for an isothermal expansion of an ideal gas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68E707-7FC1-08B3-9403-A79204D65302}"/>
              </a:ext>
            </a:extLst>
          </p:cNvPr>
          <p:cNvGrpSpPr/>
          <p:nvPr/>
        </p:nvGrpSpPr>
        <p:grpSpPr>
          <a:xfrm>
            <a:off x="-2884637" y="5865732"/>
            <a:ext cx="9226891" cy="3819047"/>
            <a:chOff x="-2927580" y="-2519032"/>
            <a:chExt cx="17025401" cy="727375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5D606D-5A90-CDB1-E009-3DB8B665A501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FA8808A-B239-C5A4-9B1C-F59E57859C50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072023ED-5E80-9372-AF24-1BA6847C21E1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45" name="Frame 44">
                    <a:extLst>
                      <a:ext uri="{FF2B5EF4-FFF2-40B4-BE49-F238E27FC236}">
                        <a16:creationId xmlns:a16="http://schemas.microsoft.com/office/drawing/2014/main" id="{E30BDC1F-6E81-FF36-30AE-54F5EBD67691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Frame 46">
                    <a:extLst>
                      <a:ext uri="{FF2B5EF4-FFF2-40B4-BE49-F238E27FC236}">
                        <a16:creationId xmlns:a16="http://schemas.microsoft.com/office/drawing/2014/main" id="{4E98F06C-8C1B-A8EA-3961-08FDD14CC5D3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F5E6DCC6-91D0-141E-EA9F-EE869C00A95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0B4384C4-828E-0661-A404-C17481D711C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B16A5B3A-7CF1-8F74-8C1E-B8736FBB1FF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730DDD74-F059-CD2A-31D7-FC8CF1083BA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1C6A3B24-9A65-33AF-22F6-3FA3C16292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E43DEF79-5739-FE4D-9F9C-39DEF0228D5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b="-157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07F8A70E-C9C5-827D-030C-24E423638B22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1BF1A5E2-21BA-F01E-5973-1F006E06856A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6DD8657E-783E-F7B6-873A-85BB647394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DE4BD10C-6D51-D157-414E-3C7FAE5AFFA7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C1F30868-C883-D2C7-F719-C6DD954CA0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AEA91532-ACBE-94DD-5B46-7B6770C5E221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Arc 38">
                <a:extLst>
                  <a:ext uri="{FF2B5EF4-FFF2-40B4-BE49-F238E27FC236}">
                    <a16:creationId xmlns:a16="http://schemas.microsoft.com/office/drawing/2014/main" id="{7DB7527F-4D35-CB2B-0AB7-20EC5C07AF95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D18761D-F633-7FD4-D1D7-DCF2AE2024DC}"/>
                </a:ext>
              </a:extLst>
            </p:cNvPr>
            <p:cNvSpPr/>
            <p:nvPr/>
          </p:nvSpPr>
          <p:spPr>
            <a:xfrm>
              <a:off x="9971634" y="2506287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F5698ED-6B4A-8708-1B6C-D5D335DDB4C6}"/>
                </a:ext>
              </a:extLst>
            </p:cNvPr>
            <p:cNvSpPr/>
            <p:nvPr/>
          </p:nvSpPr>
          <p:spPr>
            <a:xfrm>
              <a:off x="9525381" y="2908258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719058" y="4070468"/>
                <a:ext cx="8457995" cy="14183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=+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58" y="4070468"/>
                <a:ext cx="8457995" cy="1418337"/>
              </a:xfrm>
              <a:prstGeom prst="rect">
                <a:avLst/>
              </a:prstGeom>
              <a:blipFill>
                <a:blip r:embed="rId11"/>
                <a:stretch>
                  <a:fillRect l="-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ight Arrow 56">
            <a:extLst>
              <a:ext uri="{FF2B5EF4-FFF2-40B4-BE49-F238E27FC236}">
                <a16:creationId xmlns:a16="http://schemas.microsoft.com/office/drawing/2014/main" id="{8B42B15C-0DB6-CE30-D037-D663870684E5}"/>
              </a:ext>
            </a:extLst>
          </p:cNvPr>
          <p:cNvSpPr/>
          <p:nvPr/>
        </p:nvSpPr>
        <p:spPr>
          <a:xfrm>
            <a:off x="4049486" y="2117648"/>
            <a:ext cx="653143" cy="33873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82377B06-91F5-9417-AD3B-B5998ADEDCAB}"/>
              </a:ext>
            </a:extLst>
          </p:cNvPr>
          <p:cNvSpPr/>
          <p:nvPr/>
        </p:nvSpPr>
        <p:spPr>
          <a:xfrm rot="5400000">
            <a:off x="8084645" y="3828788"/>
            <a:ext cx="653143" cy="338730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68804185-E494-58F3-3394-B8DA32D60E1D}"/>
              </a:ext>
            </a:extLst>
          </p:cNvPr>
          <p:cNvSpPr/>
          <p:nvPr/>
        </p:nvSpPr>
        <p:spPr>
          <a:xfrm rot="10800000">
            <a:off x="4049486" y="4684814"/>
            <a:ext cx="3139882" cy="283534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EDA67B-D363-3CC8-8724-42C1AD5FB82B}"/>
                  </a:ext>
                </a:extLst>
              </p:cNvPr>
              <p:cNvSpPr txBox="1"/>
              <p:nvPr/>
            </p:nvSpPr>
            <p:spPr>
              <a:xfrm>
                <a:off x="7534087" y="4448607"/>
                <a:ext cx="6145480" cy="679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𝒏𝑹𝑻𝒍𝒏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sz="2400" b="1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1CEDA67B-D363-3CC8-8724-42C1AD5FB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87" y="4448607"/>
                <a:ext cx="6145480" cy="679673"/>
              </a:xfrm>
              <a:prstGeom prst="rect">
                <a:avLst/>
              </a:prstGeom>
              <a:blipFill>
                <a:blip r:embed="rId12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440FA2-F5C5-4B45-CE44-62394CBE8F80}"/>
                  </a:ext>
                </a:extLst>
              </p:cNvPr>
              <p:cNvSpPr txBox="1"/>
              <p:nvPr/>
            </p:nvSpPr>
            <p:spPr>
              <a:xfrm>
                <a:off x="4286018" y="4973762"/>
                <a:ext cx="307571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2400" dirty="0"/>
                  <a:t>if isothermal (ideal gas),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sz="2400" b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5440FA2-F5C5-4B45-CE44-62394CBE8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018" y="4973762"/>
                <a:ext cx="3075710" cy="1200329"/>
              </a:xfrm>
              <a:prstGeom prst="rect">
                <a:avLst/>
              </a:prstGeom>
              <a:blipFill>
                <a:blip r:embed="rId13"/>
                <a:stretch>
                  <a:fillRect l="-3292" t="-4167" r="-411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A56112B-F40F-C630-7E0A-E4BBA5DB440A}"/>
              </a:ext>
            </a:extLst>
          </p:cNvPr>
          <p:cNvSpPr/>
          <p:nvPr/>
        </p:nvSpPr>
        <p:spPr>
          <a:xfrm>
            <a:off x="7546587" y="4429314"/>
            <a:ext cx="2606816" cy="700644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3AAC365C-9496-52B4-C167-A9F8C9B6A63B}"/>
              </a:ext>
            </a:extLst>
          </p:cNvPr>
          <p:cNvSpPr/>
          <p:nvPr/>
        </p:nvSpPr>
        <p:spPr>
          <a:xfrm>
            <a:off x="619282" y="4797036"/>
            <a:ext cx="2606816" cy="700644"/>
          </a:xfrm>
          <a:prstGeom prst="round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57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calculus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121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more calculus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1049005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0D2480-5B14-B4FE-1810-B281FD0AB873}"/>
              </a:ext>
            </a:extLst>
          </p:cNvPr>
          <p:cNvCxnSpPr/>
          <p:nvPr/>
        </p:nvCxnSpPr>
        <p:spPr>
          <a:xfrm>
            <a:off x="5947558" y="2055790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330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more calculus …</a:t>
                </a:r>
                <a:endParaRPr lang="en-US" sz="2200" i="1" dirty="0"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882B99D-7CD6-A2A3-407F-D8B2CF17DF8A}"/>
              </a:ext>
            </a:extLst>
          </p:cNvPr>
          <p:cNvCxnSpPr/>
          <p:nvPr/>
        </p:nvCxnSpPr>
        <p:spPr>
          <a:xfrm>
            <a:off x="4251366" y="2082507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1051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1051057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0D2480-5B14-B4FE-1810-B281FD0AB873}"/>
              </a:ext>
            </a:extLst>
          </p:cNvPr>
          <p:cNvCxnSpPr/>
          <p:nvPr/>
        </p:nvCxnSpPr>
        <p:spPr>
          <a:xfrm>
            <a:off x="5947558" y="2055790"/>
            <a:ext cx="0" cy="95757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683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a fancy log thing</a:t>
                </a:r>
                <a:endParaRPr lang="en-US" sz="22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2193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2193229"/>
              </a:xfrm>
              <a:prstGeom prst="rect">
                <a:avLst/>
              </a:prstGeom>
              <a:blipFill>
                <a:blip r:embed="rId1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382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Here’s some more algebra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=&gt;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blipFill>
                <a:blip r:embed="rId12"/>
                <a:stretch>
                  <a:fillRect l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9771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We are just so clever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blipFill>
                <a:blip r:embed="rId12"/>
                <a:stretch>
                  <a:fillRect l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76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200" dirty="0"/>
                  <a:t>We are just so clever</a:t>
                </a:r>
                <a:endParaRPr lang="en-US" sz="22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sz="22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2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2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22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sz="2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22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en-US" sz="2200" dirty="0">
                  <a:solidFill>
                    <a:srgbClr val="7030A0"/>
                  </a:solidFill>
                </a:endParaRPr>
              </a:p>
              <a:p>
                <a:endParaRPr lang="en-US" sz="2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5" y="446701"/>
                <a:ext cx="5677000" cy="1909369"/>
              </a:xfrm>
              <a:prstGeom prst="rect">
                <a:avLst/>
              </a:prstGeom>
              <a:blipFill>
                <a:blip r:embed="rId11"/>
                <a:stretch>
                  <a:fillRect l="-19196" t="-35099" b="-83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E3A5CB6-3F85-23EF-D377-1DFC7FAE2EBD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/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  <m:sub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solidFill>
                      <a:srgbClr val="7030A0"/>
                    </a:solidFill>
                  </a:rPr>
                  <a:t>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021A-3778-8DFA-ECDB-0E45AAEFD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12" y="3187876"/>
                <a:ext cx="4182050" cy="2966068"/>
              </a:xfrm>
              <a:prstGeom prst="rect">
                <a:avLst/>
              </a:prstGeom>
              <a:blipFill>
                <a:blip r:embed="rId12"/>
                <a:stretch>
                  <a:fillRect l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BB54CBA-ADE0-D039-BB85-41527F6B73CE}"/>
              </a:ext>
            </a:extLst>
          </p:cNvPr>
          <p:cNvGrpSpPr/>
          <p:nvPr/>
        </p:nvGrpSpPr>
        <p:grpSpPr>
          <a:xfrm>
            <a:off x="4251366" y="2055790"/>
            <a:ext cx="1696192" cy="984293"/>
            <a:chOff x="4251366" y="2055790"/>
            <a:chExt cx="1696192" cy="984293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882B99D-7CD6-A2A3-407F-D8B2CF17DF8A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30D2480-5B14-B4FE-1810-B281FD0AB873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7FC8DA4-E7BF-0158-5DA5-CFFA08EE1CCB}"/>
              </a:ext>
            </a:extLst>
          </p:cNvPr>
          <p:cNvGrpSpPr/>
          <p:nvPr/>
        </p:nvGrpSpPr>
        <p:grpSpPr>
          <a:xfrm>
            <a:off x="4249387" y="4009869"/>
            <a:ext cx="1696192" cy="548275"/>
            <a:chOff x="4251366" y="2055790"/>
            <a:chExt cx="1696192" cy="98429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012D9D-B3E2-7DF0-B32F-723D6E6C315D}"/>
                </a:ext>
              </a:extLst>
            </p:cNvPr>
            <p:cNvCxnSpPr/>
            <p:nvPr/>
          </p:nvCxnSpPr>
          <p:spPr>
            <a:xfrm>
              <a:off x="4251366" y="2082507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AD34065-202E-6763-32E5-09F58EB9F2BE}"/>
                </a:ext>
              </a:extLst>
            </p:cNvPr>
            <p:cNvCxnSpPr/>
            <p:nvPr/>
          </p:nvCxnSpPr>
          <p:spPr>
            <a:xfrm>
              <a:off x="5947558" y="2055790"/>
              <a:ext cx="0" cy="95757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Frame 26">
            <a:extLst>
              <a:ext uri="{FF2B5EF4-FFF2-40B4-BE49-F238E27FC236}">
                <a16:creationId xmlns:a16="http://schemas.microsoft.com/office/drawing/2014/main" id="{BA52B456-7DCF-7E04-1684-4A6D24CAA378}"/>
              </a:ext>
            </a:extLst>
          </p:cNvPr>
          <p:cNvSpPr/>
          <p:nvPr/>
        </p:nvSpPr>
        <p:spPr>
          <a:xfrm>
            <a:off x="4153213" y="5205472"/>
            <a:ext cx="2311389" cy="1096266"/>
          </a:xfrm>
          <a:prstGeom prst="frame">
            <a:avLst>
              <a:gd name="adj1" fmla="val 7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662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339125"/>
                <a:ext cx="4411831" cy="5430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Example: </a:t>
                </a:r>
                <a:r>
                  <a:rPr lang="en-US" sz="2400" dirty="0"/>
                  <a:t>Before, we said V increased from 10 -&gt; 11 L, and the temperature dropped 9 degrees (from 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300 K to 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291 K).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let’s say 10 -&gt; 20 L.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339125"/>
                <a:ext cx="4411831" cy="5430141"/>
              </a:xfrm>
              <a:prstGeom prst="rect">
                <a:avLst/>
              </a:prstGeom>
              <a:blipFill>
                <a:blip r:embed="rId11"/>
                <a:stretch>
                  <a:fillRect l="-2006" t="-699" r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288243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339125"/>
                <a:ext cx="4411831" cy="54301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Example: </a:t>
                </a:r>
                <a:r>
                  <a:rPr lang="en-US" sz="2400" dirty="0"/>
                  <a:t>Before, we said V increased from 10 -&gt; 11 L, and the temperature dropped 9 degrees (from 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300 K to 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291 K).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let’s say 10 -&gt; 20 L.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339125"/>
                <a:ext cx="4411831" cy="5430141"/>
              </a:xfrm>
              <a:prstGeom prst="rect">
                <a:avLst/>
              </a:prstGeom>
              <a:blipFill>
                <a:blip r:embed="rId11"/>
                <a:stretch>
                  <a:fillRect l="-2006" t="-699" r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1498941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339125"/>
                <a:ext cx="4411831" cy="5293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Example: </a:t>
                </a:r>
                <a:r>
                  <a:rPr lang="en-US" sz="2400" dirty="0"/>
                  <a:t>Before, we said V increased from 10 -&gt; 11 L, and the temperature dropped 9 degrees (from 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300 K to 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291 K).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let’s say 10 -&gt; 20 L.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339125"/>
                <a:ext cx="4411831" cy="5293629"/>
              </a:xfrm>
              <a:prstGeom prst="rect">
                <a:avLst/>
              </a:prstGeom>
              <a:blipFill>
                <a:blip r:embed="rId11"/>
                <a:stretch>
                  <a:fillRect l="-2006" t="-718" r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04472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446498D5-1E1E-43AA-B0DF-0495451DA1EA}"/>
              </a:ext>
            </a:extLst>
          </p:cNvPr>
          <p:cNvSpPr/>
          <p:nvPr/>
        </p:nvSpPr>
        <p:spPr>
          <a:xfrm flipH="1">
            <a:off x="7861465" y="2551350"/>
            <a:ext cx="1165318" cy="700644"/>
          </a:xfrm>
          <a:prstGeom prst="arc">
            <a:avLst>
              <a:gd name="adj1" fmla="val 16200000"/>
              <a:gd name="adj2" fmla="val 5243845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612A5-EAF8-13C0-59C5-AF53C3A88F7C}"/>
              </a:ext>
            </a:extLst>
          </p:cNvPr>
          <p:cNvSpPr txBox="1"/>
          <p:nvPr/>
        </p:nvSpPr>
        <p:spPr>
          <a:xfrm>
            <a:off x="5798467" y="2420997"/>
            <a:ext cx="15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1st Law</a:t>
            </a:r>
          </a:p>
          <a:p>
            <a:r>
              <a:rPr lang="en-US" sz="2400" dirty="0"/>
              <a:t>+ideal gas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6C85F-F567-5771-6ED6-BEFA601EA616}"/>
              </a:ext>
            </a:extLst>
          </p:cNvPr>
          <p:cNvSpPr txBox="1"/>
          <p:nvPr/>
        </p:nvSpPr>
        <p:spPr>
          <a:xfrm>
            <a:off x="0" y="12032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q for an isothermal expansion of an ideal gas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732638" y="141860"/>
            <a:ext cx="7048500" cy="3385112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6B7003-CB47-DA47-2DE0-701D8AA55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485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8A1DCC-F7F8-4945-AF78-DF6DC9AE497F}"/>
              </a:ext>
            </a:extLst>
          </p:cNvPr>
          <p:cNvGrpSpPr/>
          <p:nvPr/>
        </p:nvGrpSpPr>
        <p:grpSpPr>
          <a:xfrm>
            <a:off x="7465602" y="1182817"/>
            <a:ext cx="6741046" cy="5637876"/>
            <a:chOff x="6001877" y="-86139"/>
            <a:chExt cx="8303847" cy="6958292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40183D0F-68E9-1342-AD84-8BDC6B9846F5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0C978-CB45-BA4B-9222-3308A12CC42C}"/>
                </a:ext>
              </a:extLst>
            </p:cNvPr>
            <p:cNvGrpSpPr/>
            <p:nvPr/>
          </p:nvGrpSpPr>
          <p:grpSpPr>
            <a:xfrm>
              <a:off x="6001877" y="-13256"/>
              <a:ext cx="8230960" cy="6885409"/>
              <a:chOff x="6001877" y="-92767"/>
              <a:chExt cx="8230960" cy="6885409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4E3EAC7-6E99-0D42-967B-8DCD2E2777C3}"/>
                  </a:ext>
                </a:extLst>
              </p:cNvPr>
              <p:cNvGrpSpPr/>
              <p:nvPr/>
            </p:nvGrpSpPr>
            <p:grpSpPr>
              <a:xfrm>
                <a:off x="6001877" y="-92767"/>
                <a:ext cx="8230960" cy="6885409"/>
                <a:chOff x="5498293" y="-1219200"/>
                <a:chExt cx="8230960" cy="68854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A8FAC938-A9A5-6A4D-B25D-30477A85F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98293" y="2969675"/>
                      <a:ext cx="553081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778" r="-16667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387D4E3-599C-B843-813B-DB041613A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08035" y="2388971"/>
                  <a:ext cx="0" cy="273279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251DDA82-8D20-B943-94D3-BCBB417F5E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8035" y="5121763"/>
                  <a:ext cx="3313043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C443AE38-44DA-E64D-91D2-031A38D55EA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75058" y="5194678"/>
                      <a:ext cx="540597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b="-258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76" name="Rectangle 75">
                      <a:extLst>
                        <a:ext uri="{FF2B5EF4-FFF2-40B4-BE49-F238E27FC236}">
                          <a16:creationId xmlns:a16="http://schemas.microsoft.com/office/drawing/2014/main" id="{446B560D-D93B-9645-AF5D-A49E8108C4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8756" y="5204544"/>
                      <a:ext cx="547714" cy="46166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778" b="-2258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7" name="Arc 76">
                  <a:extLst>
                    <a:ext uri="{FF2B5EF4-FFF2-40B4-BE49-F238E27FC236}">
                      <a16:creationId xmlns:a16="http://schemas.microsoft.com/office/drawing/2014/main" id="{5C0AD07D-CDB9-4449-9BC5-0F49C4B7AF30}"/>
                    </a:ext>
                  </a:extLst>
                </p:cNvPr>
                <p:cNvSpPr/>
                <p:nvPr/>
              </p:nvSpPr>
              <p:spPr>
                <a:xfrm>
                  <a:off x="6559827" y="-1219200"/>
                  <a:ext cx="7169426" cy="6056244"/>
                </a:xfrm>
                <a:prstGeom prst="arc">
                  <a:avLst>
                    <a:gd name="adj1" fmla="val 6171250"/>
                    <a:gd name="adj2" fmla="val 10117375"/>
                  </a:avLst>
                </a:prstGeom>
                <a:ln w="63500">
                  <a:solidFill>
                    <a:schemeClr val="tx1">
                      <a:alpha val="28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536A03-7AB7-B847-BB2D-3A068ABACCB4}"/>
                    </a:ext>
                  </a:extLst>
                </p:cNvPr>
                <p:cNvSpPr/>
                <p:nvPr/>
              </p:nvSpPr>
              <p:spPr>
                <a:xfrm>
                  <a:off x="6745357" y="3325324"/>
                  <a:ext cx="225451" cy="176993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3375D27C-C978-014C-B80F-4EC30343DE28}"/>
                    </a:ext>
                  </a:extLst>
                </p:cNvPr>
                <p:cNvSpPr/>
                <p:nvPr/>
              </p:nvSpPr>
              <p:spPr>
                <a:xfrm>
                  <a:off x="6990521" y="3903528"/>
                  <a:ext cx="218662" cy="118510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964DE7E0-F868-704D-BAB3-1B509591F0A1}"/>
                    </a:ext>
                  </a:extLst>
                </p:cNvPr>
                <p:cNvSpPr/>
                <p:nvPr/>
              </p:nvSpPr>
              <p:spPr>
                <a:xfrm>
                  <a:off x="7209183" y="4181004"/>
                  <a:ext cx="237824" cy="914260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1CC7899D-7F72-4C45-9449-3E1B045463EF}"/>
                    </a:ext>
                  </a:extLst>
                </p:cNvPr>
                <p:cNvSpPr/>
                <p:nvPr/>
              </p:nvSpPr>
              <p:spPr>
                <a:xfrm>
                  <a:off x="7466005" y="4492488"/>
                  <a:ext cx="200379" cy="596148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4CA30D7-71BB-E64D-841C-43AFC382F8E4}"/>
                    </a:ext>
                  </a:extLst>
                </p:cNvPr>
                <p:cNvSpPr/>
                <p:nvPr/>
              </p:nvSpPr>
              <p:spPr>
                <a:xfrm>
                  <a:off x="7685382" y="4690865"/>
                  <a:ext cx="252669" cy="397766"/>
                </a:xfrm>
                <a:prstGeom prst="rect">
                  <a:avLst/>
                </a:prstGeom>
                <a:pattFill prst="ltDnDiag">
                  <a:fgClr>
                    <a:schemeClr val="accent1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0E8523A3-E41B-C746-A92B-BB2D8DC0B9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86755" y="3284196"/>
                  <a:ext cx="763043" cy="0"/>
                </a:xfrm>
                <a:prstGeom prst="line">
                  <a:avLst/>
                </a:prstGeom>
                <a:ln w="635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𝐼𝑑𝑒𝑎𝑙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𝑛𝑅𝑇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EB52B31E-321A-1F4E-800A-609587E243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601" y="4799128"/>
                    <a:ext cx="2951652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529" b="-4193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339125"/>
                <a:ext cx="4411831" cy="64016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Example: </a:t>
                </a:r>
                <a:r>
                  <a:rPr lang="en-US" sz="2400" dirty="0"/>
                  <a:t>Before, we said V increased from 10 -&gt; 11 L, and the temperature dropped 9 degrees (from 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300 K to 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</a:t>
                </a:r>
                <a:r>
                  <a:rPr lang="en-US" sz="2400" b="1" dirty="0"/>
                  <a:t>291 K</a:t>
                </a:r>
                <a:r>
                  <a:rPr lang="en-US" sz="2400" dirty="0"/>
                  <a:t>).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Now, let’s say 10 -&gt; 20 L.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This more accurate prediction: </a:t>
                </a:r>
              </a:p>
              <a:p>
                <a:r>
                  <a:rPr lang="en-US" sz="2400" dirty="0"/>
                  <a:t>When V increases from </a:t>
                </a:r>
              </a:p>
              <a:p>
                <a:r>
                  <a:rPr lang="en-US" sz="2400" dirty="0"/>
                  <a:t>10 -&gt; 11 L, 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</a:t>
                </a:r>
                <a:r>
                  <a:rPr lang="en-US" sz="2400" b="1" dirty="0"/>
                  <a:t>240 K</a:t>
                </a:r>
                <a:r>
                  <a:rPr lang="en-US" sz="2400" dirty="0"/>
                  <a:t> (a lot less)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339125"/>
                <a:ext cx="4411831" cy="6401624"/>
              </a:xfrm>
              <a:prstGeom prst="rect">
                <a:avLst/>
              </a:prstGeom>
              <a:blipFill>
                <a:blip r:embed="rId11"/>
                <a:stretch>
                  <a:fillRect l="-2006" t="-594" r="-3438" b="-1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302D4C5-99FF-1962-BEC8-F1480E0D1D60}"/>
              </a:ext>
            </a:extLst>
          </p:cNvPr>
          <p:cNvSpPr txBox="1"/>
          <p:nvPr/>
        </p:nvSpPr>
        <p:spPr>
          <a:xfrm>
            <a:off x="-27284" y="0"/>
            <a:ext cx="3390081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Multi-step adiabatic expansion of an ideal gas</a:t>
            </a:r>
          </a:p>
        </p:txBody>
      </p:sp>
    </p:spTree>
    <p:extLst>
      <p:ext uri="{BB962C8B-B14F-4D97-AF65-F5344CB8AC3E}">
        <p14:creationId xmlns:p14="http://schemas.microsoft.com/office/powerpoint/2010/main" val="2555924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61621-E4DB-EDCD-742F-975FF050E284}"/>
              </a:ext>
            </a:extLst>
          </p:cNvPr>
          <p:cNvSpPr txBox="1"/>
          <p:nvPr/>
        </p:nvSpPr>
        <p:spPr>
          <a:xfrm>
            <a:off x="0" y="12032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Algebra will get you the rest of the way (Friday)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C06C4-A90D-9CDD-EBEC-5B2BCA3013A5}"/>
              </a:ext>
            </a:extLst>
          </p:cNvPr>
          <p:cNvSpPr txBox="1"/>
          <p:nvPr/>
        </p:nvSpPr>
        <p:spPr>
          <a:xfrm>
            <a:off x="7664712" y="4699815"/>
            <a:ext cx="1574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F7CB3B6-0987-A97F-3715-4E74C847A7E9}"/>
              </a:ext>
            </a:extLst>
          </p:cNvPr>
          <p:cNvSpPr/>
          <p:nvPr/>
        </p:nvSpPr>
        <p:spPr>
          <a:xfrm flipH="1">
            <a:off x="8180732" y="4699815"/>
            <a:ext cx="910209" cy="789110"/>
          </a:xfrm>
          <a:prstGeom prst="arc">
            <a:avLst>
              <a:gd name="adj1" fmla="val 16200000"/>
              <a:gd name="adj2" fmla="val 5243845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732638" y="141859"/>
            <a:ext cx="7048500" cy="5700801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1638B4-B05B-9F36-1143-D0DDCFD7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92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61621-E4DB-EDCD-742F-975FF050E284}"/>
              </a:ext>
            </a:extLst>
          </p:cNvPr>
          <p:cNvSpPr txBox="1"/>
          <p:nvPr/>
        </p:nvSpPr>
        <p:spPr>
          <a:xfrm>
            <a:off x="0" y="12032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Algebra will get you the rest of the way (Friday)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F7CB3B6-0987-A97F-3715-4E74C847A7E9}"/>
              </a:ext>
            </a:extLst>
          </p:cNvPr>
          <p:cNvSpPr/>
          <p:nvPr/>
        </p:nvSpPr>
        <p:spPr>
          <a:xfrm flipH="1">
            <a:off x="8180732" y="4699815"/>
            <a:ext cx="910209" cy="789110"/>
          </a:xfrm>
          <a:prstGeom prst="arc">
            <a:avLst>
              <a:gd name="adj1" fmla="val 16200000"/>
              <a:gd name="adj2" fmla="val 5243845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BF7EF-83AF-B7F2-38C8-9C23A56E0D91}"/>
              </a:ext>
            </a:extLst>
          </p:cNvPr>
          <p:cNvSpPr txBox="1"/>
          <p:nvPr/>
        </p:nvSpPr>
        <p:spPr>
          <a:xfrm>
            <a:off x="5041050" y="4284316"/>
            <a:ext cx="404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Calculus, algebra, general cleverness 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732638" y="141859"/>
            <a:ext cx="7048500" cy="5700801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0A4BF-CD1D-44E6-020E-3E788BF56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829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61621-E4DB-EDCD-742F-975FF050E284}"/>
              </a:ext>
            </a:extLst>
          </p:cNvPr>
          <p:cNvSpPr txBox="1"/>
          <p:nvPr/>
        </p:nvSpPr>
        <p:spPr>
          <a:xfrm>
            <a:off x="0" y="12032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Algebra will get you the rest of the way (Friday)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EF7CB3B6-0987-A97F-3715-4E74C847A7E9}"/>
              </a:ext>
            </a:extLst>
          </p:cNvPr>
          <p:cNvSpPr/>
          <p:nvPr/>
        </p:nvSpPr>
        <p:spPr>
          <a:xfrm flipH="1">
            <a:off x="8180732" y="4699815"/>
            <a:ext cx="910209" cy="789110"/>
          </a:xfrm>
          <a:prstGeom prst="arc">
            <a:avLst>
              <a:gd name="adj1" fmla="val 16200000"/>
              <a:gd name="adj2" fmla="val 5243845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BF7EF-83AF-B7F2-38C8-9C23A56E0D91}"/>
              </a:ext>
            </a:extLst>
          </p:cNvPr>
          <p:cNvSpPr txBox="1"/>
          <p:nvPr/>
        </p:nvSpPr>
        <p:spPr>
          <a:xfrm>
            <a:off x="5041050" y="4284316"/>
            <a:ext cx="4049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Calculus, algebra, general cleverness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AD20F9-9E91-9D81-AF1D-A0EDF1DC8150}"/>
              </a:ext>
            </a:extLst>
          </p:cNvPr>
          <p:cNvGrpSpPr/>
          <p:nvPr/>
        </p:nvGrpSpPr>
        <p:grpSpPr>
          <a:xfrm>
            <a:off x="4580327" y="5628818"/>
            <a:ext cx="4778568" cy="1072803"/>
            <a:chOff x="4580327" y="5628818"/>
            <a:chExt cx="4778568" cy="1072803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6D697F0A-BD75-EE10-9258-E3CB63B208D8}"/>
                </a:ext>
              </a:extLst>
            </p:cNvPr>
            <p:cNvSpPr/>
            <p:nvPr/>
          </p:nvSpPr>
          <p:spPr>
            <a:xfrm flipH="1">
              <a:off x="8007020" y="5628818"/>
              <a:ext cx="980372" cy="724482"/>
            </a:xfrm>
            <a:prstGeom prst="arc">
              <a:avLst>
                <a:gd name="adj1" fmla="val 16200000"/>
                <a:gd name="adj2" fmla="val 5243845"/>
              </a:avLst>
            </a:prstGeom>
            <a:ln w="635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36B68-2540-5D2F-636D-C44E778132C1}"/>
                </a:ext>
              </a:extLst>
            </p:cNvPr>
            <p:cNvSpPr txBox="1"/>
            <p:nvPr/>
          </p:nvSpPr>
          <p:spPr>
            <a:xfrm>
              <a:off x="4580327" y="6239956"/>
              <a:ext cx="47785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More algebra (yeah, Friday)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685138" y="106234"/>
            <a:ext cx="7048500" cy="6559762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717D5D-9814-1461-279D-6665A46AC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173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51BA70-865E-C241-B97C-1BFF3622FFEF}"/>
              </a:ext>
            </a:extLst>
          </p:cNvPr>
          <p:cNvGrpSpPr/>
          <p:nvPr/>
        </p:nvGrpSpPr>
        <p:grpSpPr>
          <a:xfrm>
            <a:off x="6096000" y="580333"/>
            <a:ext cx="4495460" cy="3323451"/>
            <a:chOff x="4340386" y="2098806"/>
            <a:chExt cx="6071782" cy="445869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45C2FC8-5936-0A43-81B8-98F12DC31E54}"/>
                </a:ext>
              </a:extLst>
            </p:cNvPr>
            <p:cNvGrpSpPr/>
            <p:nvPr/>
          </p:nvGrpSpPr>
          <p:grpSpPr>
            <a:xfrm>
              <a:off x="4864608" y="2098806"/>
              <a:ext cx="5547560" cy="4458691"/>
              <a:chOff x="5556904" y="1334126"/>
              <a:chExt cx="6135424" cy="4961744"/>
            </a:xfrm>
          </p:grpSpPr>
          <p:sp>
            <p:nvSpPr>
              <p:cNvPr id="43" name="Frame 42">
                <a:extLst>
                  <a:ext uri="{FF2B5EF4-FFF2-40B4-BE49-F238E27FC236}">
                    <a16:creationId xmlns:a16="http://schemas.microsoft.com/office/drawing/2014/main" id="{FDBB59FE-6FF1-1842-B776-7C23274411F4}"/>
                  </a:ext>
                </a:extLst>
              </p:cNvPr>
              <p:cNvSpPr/>
              <p:nvPr/>
            </p:nvSpPr>
            <p:spPr>
              <a:xfrm>
                <a:off x="5556904" y="1334126"/>
                <a:ext cx="6135424" cy="4961744"/>
              </a:xfrm>
              <a:prstGeom prst="frame">
                <a:avLst>
                  <a:gd name="adj1" fmla="val 19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FDBB7274-7F10-8D46-8786-3EE2A753431E}"/>
                  </a:ext>
                </a:extLst>
              </p:cNvPr>
              <p:cNvGrpSpPr/>
              <p:nvPr/>
            </p:nvGrpSpPr>
            <p:grpSpPr>
              <a:xfrm>
                <a:off x="6016053" y="2083631"/>
                <a:ext cx="4994223" cy="3667594"/>
                <a:chOff x="6016053" y="2083631"/>
                <a:chExt cx="4994223" cy="3667594"/>
              </a:xfrm>
              <a:solidFill>
                <a:srgbClr val="7030A0"/>
              </a:solidFill>
            </p:grpSpPr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2BA2CD8-1EA8-A344-AF63-92E476265DB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DB323461-6559-C044-B14A-A8A5F59ED031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8910A7CE-7E37-FF48-BB3A-06E88F2ABDC0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CB83A278-C54F-A746-A3C4-B6D42099AA45}"/>
                    </a:ext>
                  </a:extLst>
                </p:cNvPr>
                <p:cNvSpPr/>
                <p:nvPr/>
              </p:nvSpPr>
              <p:spPr>
                <a:xfrm>
                  <a:off x="7490085" y="3629480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4E386B2-C90A-0741-8962-A1CA9D647598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CAD76CC2-6B2E-1248-B931-41398D99FDBF}"/>
                    </a:ext>
                  </a:extLst>
                </p:cNvPr>
                <p:cNvSpPr/>
                <p:nvPr/>
              </p:nvSpPr>
              <p:spPr>
                <a:xfrm>
                  <a:off x="10298243" y="2083631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F7C570C-5FEF-514E-898A-563C3F9DEF8A}"/>
                    </a:ext>
                  </a:extLst>
                </p:cNvPr>
                <p:cNvSpPr/>
                <p:nvPr/>
              </p:nvSpPr>
              <p:spPr>
                <a:xfrm>
                  <a:off x="8446957" y="4774366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7ABC16B-BF0C-E040-B6ED-DEE57062114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2EE5DAC-78E0-AE45-944A-03563605E901}"/>
                    </a:ext>
                  </a:extLst>
                </p:cNvPr>
                <p:cNvSpPr/>
                <p:nvPr/>
              </p:nvSpPr>
              <p:spPr>
                <a:xfrm>
                  <a:off x="10860374" y="46244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3F757F11-ABE5-1748-A2C4-10829816090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0ACCBB9-2E2A-6F4E-BF7A-BC0F4F29264F}"/>
                  </a:ext>
                </a:extLst>
              </p:cNvPr>
              <p:cNvGrpSpPr/>
              <p:nvPr/>
            </p:nvGrpSpPr>
            <p:grpSpPr>
              <a:xfrm>
                <a:off x="6212174" y="1656413"/>
                <a:ext cx="4910528" cy="4094812"/>
                <a:chOff x="6016053" y="2263514"/>
                <a:chExt cx="4087318" cy="3487711"/>
              </a:xfrm>
              <a:solidFill>
                <a:srgbClr val="FF0000"/>
              </a:solidFill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D87A42C9-A420-374E-9E7A-582487750D08}"/>
                    </a:ext>
                  </a:extLst>
                </p:cNvPr>
                <p:cNvSpPr/>
                <p:nvPr/>
              </p:nvSpPr>
              <p:spPr>
                <a:xfrm>
                  <a:off x="6625653" y="226351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E6AB123-8CBA-3B40-B3CD-3AEA9B89EF46}"/>
                    </a:ext>
                  </a:extLst>
                </p:cNvPr>
                <p:cNvSpPr/>
                <p:nvPr/>
              </p:nvSpPr>
              <p:spPr>
                <a:xfrm>
                  <a:off x="7182787" y="51441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3C5E64E1-1C29-024A-9D39-6D2EC44007DD}"/>
                    </a:ext>
                  </a:extLst>
                </p:cNvPr>
                <p:cNvSpPr/>
                <p:nvPr/>
              </p:nvSpPr>
              <p:spPr>
                <a:xfrm>
                  <a:off x="8521908" y="2913087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50ED84D3-4977-C94D-8E78-28E8B97FFE7F}"/>
                    </a:ext>
                  </a:extLst>
                </p:cNvPr>
                <p:cNvSpPr/>
                <p:nvPr/>
              </p:nvSpPr>
              <p:spPr>
                <a:xfrm>
                  <a:off x="6864246" y="3244729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C489B30-8F1A-9846-9D0E-44F8290B6773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CDDF3AE4-0079-914E-A2BE-D92682D40411}"/>
                    </a:ext>
                  </a:extLst>
                </p:cNvPr>
                <p:cNvSpPr/>
                <p:nvPr/>
              </p:nvSpPr>
              <p:spPr>
                <a:xfrm>
                  <a:off x="9927236" y="263826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466E45F-9310-534F-BCEA-E11BC301C187}"/>
                    </a:ext>
                  </a:extLst>
                </p:cNvPr>
                <p:cNvSpPr/>
                <p:nvPr/>
              </p:nvSpPr>
              <p:spPr>
                <a:xfrm>
                  <a:off x="8446957" y="4102945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662A3846-EB2F-FA4B-B728-FCCF037F2BCC}"/>
                    </a:ext>
                  </a:extLst>
                </p:cNvPr>
                <p:cNvSpPr/>
                <p:nvPr/>
              </p:nvSpPr>
              <p:spPr>
                <a:xfrm>
                  <a:off x="6016053" y="381499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3DC340C-3C0A-7743-9C08-35C6494A0E5B}"/>
                    </a:ext>
                  </a:extLst>
                </p:cNvPr>
                <p:cNvSpPr/>
                <p:nvPr/>
              </p:nvSpPr>
              <p:spPr>
                <a:xfrm>
                  <a:off x="9953469" y="4423108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48C3723-0BE2-0A4E-8CFD-C2D7D7FF3AB5}"/>
                    </a:ext>
                  </a:extLst>
                </p:cNvPr>
                <p:cNvSpPr/>
                <p:nvPr/>
              </p:nvSpPr>
              <p:spPr>
                <a:xfrm>
                  <a:off x="7639987" y="5601324"/>
                  <a:ext cx="149902" cy="149901"/>
                </a:xfrm>
                <a:prstGeom prst="ellipse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45E93D3-6353-644A-B089-35406CEF00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26243" y="2413415"/>
                <a:ext cx="839450" cy="469962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8E451C6-03F1-BA45-913C-67078C026BA8}"/>
                </a:ext>
              </a:extLst>
            </p:cNvPr>
            <p:cNvCxnSpPr>
              <a:cxnSpLocks/>
            </p:cNvCxnSpPr>
            <p:nvPr/>
          </p:nvCxnSpPr>
          <p:spPr>
            <a:xfrm>
              <a:off x="5062817" y="3580243"/>
              <a:ext cx="557114" cy="187085"/>
            </a:xfrm>
            <a:prstGeom prst="straightConnector1">
              <a:avLst/>
            </a:prstGeom>
            <a:ln w="635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Left Arrow 3">
              <a:extLst>
                <a:ext uri="{FF2B5EF4-FFF2-40B4-BE49-F238E27FC236}">
                  <a16:creationId xmlns:a16="http://schemas.microsoft.com/office/drawing/2014/main" id="{6219A385-E132-1D4A-B625-FC7900D5F63C}"/>
                </a:ext>
              </a:extLst>
            </p:cNvPr>
            <p:cNvSpPr/>
            <p:nvPr/>
          </p:nvSpPr>
          <p:spPr>
            <a:xfrm>
              <a:off x="4340386" y="4183438"/>
              <a:ext cx="609566" cy="48342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625E871-337B-EB4D-9333-B0744E07EA2E}"/>
              </a:ext>
            </a:extLst>
          </p:cNvPr>
          <p:cNvSpPr txBox="1"/>
          <p:nvPr/>
        </p:nvSpPr>
        <p:spPr>
          <a:xfrm>
            <a:off x="72371" y="818539"/>
            <a:ext cx="58688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when a molecule hits a </a:t>
            </a:r>
            <a:r>
              <a:rPr lang="en-US" sz="2400" i="1" dirty="0"/>
              <a:t>receding wall</a:t>
            </a:r>
            <a:r>
              <a:rPr lang="en-US" sz="2400" dirty="0"/>
              <a:t>, it bounces back more </a:t>
            </a:r>
            <a:r>
              <a:rPr lang="en-US" sz="2400" i="1" dirty="0"/>
              <a:t>slowly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i="1" dirty="0"/>
              <a:t>Slower-moving molecules</a:t>
            </a:r>
            <a:r>
              <a:rPr lang="en-US" sz="2400" dirty="0"/>
              <a:t> correspond to lower </a:t>
            </a:r>
            <a:r>
              <a:rPr lang="en-US" sz="2400" i="1" dirty="0"/>
              <a:t>temperature</a:t>
            </a:r>
            <a:r>
              <a:rPr lang="en-US" sz="2400"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FF7880B-8711-B043-B314-B5315709C6D0}"/>
              </a:ext>
            </a:extLst>
          </p:cNvPr>
          <p:cNvSpPr txBox="1"/>
          <p:nvPr/>
        </p:nvSpPr>
        <p:spPr>
          <a:xfrm>
            <a:off x="-11875" y="1306"/>
            <a:ext cx="11922176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Remember 1</a:t>
            </a:r>
            <a:r>
              <a:rPr lang="en-US" sz="2400" b="1" baseline="30000" dirty="0"/>
              <a:t>st</a:t>
            </a:r>
            <a:r>
              <a:rPr lang="en-US" sz="2400" b="1" dirty="0"/>
              <a:t> day, on the kinetic-molecular theory of gases?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0C33B2-B87D-054F-92D0-2E5DEEAE5C80}"/>
                  </a:ext>
                </a:extLst>
              </p:cNvPr>
              <p:cNvSpPr txBox="1"/>
              <p:nvPr/>
            </p:nvSpPr>
            <p:spPr>
              <a:xfrm>
                <a:off x="72371" y="3972898"/>
                <a:ext cx="10981111" cy="2355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we wanted to keep this expansion </a:t>
                </a:r>
                <a:r>
                  <a:rPr lang="en-US" sz="2400" b="1" dirty="0"/>
                  <a:t>isothermal</a:t>
                </a:r>
                <a:r>
                  <a:rPr lang="en-US" sz="2400" dirty="0"/>
                  <a:t>, we’d have to add some heat. 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𝑛𝑅𝑇𝑙𝑛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If it’s an </a:t>
                </a:r>
                <a:r>
                  <a:rPr lang="en-US" sz="2400" b="1" dirty="0"/>
                  <a:t>adiabatic expansion</a:t>
                </a:r>
                <a:r>
                  <a:rPr lang="en-US" sz="2400" dirty="0"/>
                  <a:t>, we could find the temperature drop using</a:t>
                </a:r>
                <a:endParaRPr lang="en-US" sz="24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𝑛𝑅</m:t>
                        </m:r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     </a:t>
                </a:r>
                <a:r>
                  <a:rPr lang="en-US" sz="2400" b="1" dirty="0"/>
                  <a:t>or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sub>
                            </m:sSub>
                          </m:den>
                        </m:f>
                      </m:sup>
                    </m:sSup>
                  </m:oMath>
                </a14:m>
                <a:r>
                  <a:rPr lang="en-US" sz="2400" dirty="0"/>
                  <a:t>    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0C33B2-B87D-054F-92D0-2E5DEEAE5C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71" y="3972898"/>
                <a:ext cx="10981111" cy="2355709"/>
              </a:xfrm>
              <a:prstGeom prst="rect">
                <a:avLst/>
              </a:prstGeom>
              <a:blipFill>
                <a:blip r:embed="rId2"/>
                <a:stretch>
                  <a:fillRect l="-808" t="-1604" b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01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EE65EF-72C9-C248-A8A6-060B4F0BFC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3"/>
          <a:stretch/>
        </p:blipFill>
        <p:spPr>
          <a:xfrm>
            <a:off x="5166243" y="156379"/>
            <a:ext cx="6028979" cy="6545242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446498D5-1E1E-43AA-B0DF-0495451DA1EA}"/>
              </a:ext>
            </a:extLst>
          </p:cNvPr>
          <p:cNvSpPr/>
          <p:nvPr/>
        </p:nvSpPr>
        <p:spPr>
          <a:xfrm flipH="1">
            <a:off x="7861465" y="2551350"/>
            <a:ext cx="1165318" cy="700644"/>
          </a:xfrm>
          <a:prstGeom prst="arc">
            <a:avLst>
              <a:gd name="adj1" fmla="val 16200000"/>
              <a:gd name="adj2" fmla="val 5243845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2612A5-EAF8-13C0-59C5-AF53C3A88F7C}"/>
              </a:ext>
            </a:extLst>
          </p:cNvPr>
          <p:cNvSpPr txBox="1"/>
          <p:nvPr/>
        </p:nvSpPr>
        <p:spPr>
          <a:xfrm>
            <a:off x="5798467" y="2420997"/>
            <a:ext cx="152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1st Law</a:t>
            </a:r>
          </a:p>
          <a:p>
            <a:r>
              <a:rPr lang="en-US" sz="2400" dirty="0"/>
              <a:t>+ideal gas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61621-E4DB-EDCD-742F-975FF050E284}"/>
              </a:ext>
            </a:extLst>
          </p:cNvPr>
          <p:cNvSpPr txBox="1"/>
          <p:nvPr/>
        </p:nvSpPr>
        <p:spPr>
          <a:xfrm>
            <a:off x="0" y="12032"/>
            <a:ext cx="3503219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Algebra will get you the rest of the way (Friday)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2A83628-1C2A-72F1-574F-EDE32EFE9B34}"/>
              </a:ext>
            </a:extLst>
          </p:cNvPr>
          <p:cNvSpPr/>
          <p:nvPr/>
        </p:nvSpPr>
        <p:spPr>
          <a:xfrm flipH="1">
            <a:off x="7861465" y="3357750"/>
            <a:ext cx="1165318" cy="430481"/>
          </a:xfrm>
          <a:prstGeom prst="arc">
            <a:avLst>
              <a:gd name="adj1" fmla="val 16200000"/>
              <a:gd name="adj2" fmla="val 5243845"/>
            </a:avLst>
          </a:prstGeom>
          <a:ln w="635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C39480-E3D6-F675-C355-C3DF3B16C8A1}"/>
              </a:ext>
            </a:extLst>
          </p:cNvPr>
          <p:cNvSpPr txBox="1"/>
          <p:nvPr/>
        </p:nvSpPr>
        <p:spPr>
          <a:xfrm>
            <a:off x="5798467" y="3375174"/>
            <a:ext cx="152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algebra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81E81C-9F32-3F40-88AF-D90A7985E7D4}"/>
              </a:ext>
            </a:extLst>
          </p:cNvPr>
          <p:cNvSpPr/>
          <p:nvPr/>
        </p:nvSpPr>
        <p:spPr>
          <a:xfrm>
            <a:off x="4732638" y="141860"/>
            <a:ext cx="7048500" cy="3824498"/>
          </a:xfrm>
          <a:prstGeom prst="roundRect">
            <a:avLst/>
          </a:prstGeom>
          <a:solidFill>
            <a:schemeClr val="accent3"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CF535F-6095-0D2D-83C1-915C8C1D7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542" y="952565"/>
            <a:ext cx="2583294" cy="45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29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5430736-5719-4743-A915-E49AFEEEE037}"/>
              </a:ext>
            </a:extLst>
          </p:cNvPr>
          <p:cNvGrpSpPr/>
          <p:nvPr/>
        </p:nvGrpSpPr>
        <p:grpSpPr>
          <a:xfrm>
            <a:off x="3664211" y="-2513793"/>
            <a:ext cx="8120073" cy="6958292"/>
            <a:chOff x="6185651" y="-86139"/>
            <a:chExt cx="8120073" cy="6958292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4A2814BA-0162-614A-B5DC-6B5DEB3C9D54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6B3DEC74-FB16-9C42-AE8B-0D4E108FB17D}"/>
                </a:ext>
              </a:extLst>
            </p:cNvPr>
            <p:cNvGrpSpPr/>
            <p:nvPr/>
          </p:nvGrpSpPr>
          <p:grpSpPr>
            <a:xfrm>
              <a:off x="6185651" y="-13256"/>
              <a:ext cx="8047186" cy="6885409"/>
              <a:chOff x="5682067" y="-1219200"/>
              <a:chExt cx="8047186" cy="68854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D51AB-942B-FC45-BC1E-A73EAE9C61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C4D51AB-942B-FC45-BC1E-A73EAE9C61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2067" y="2983470"/>
                    <a:ext cx="553081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2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554E467-193F-F94C-A4DC-CE6D093D7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A092CFE-E316-0C4C-B9C6-FB307D96D0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4704EF62-C43B-814F-BCD6-A9CBD506BDB4}"/>
                      </a:ext>
                    </a:extLst>
                  </p:cNvPr>
                  <p:cNvSpPr/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4704EF62-C43B-814F-BCD6-A9CBD506BDB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5521" y="5204544"/>
                    <a:ext cx="45570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CD1A006-E385-B348-9E52-130BAEAD664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rgbClr val="FF0000">
                    <a:alpha val="28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ADD51D-30D7-DE46-B8AE-A2C8AFBF8329}"/>
                  </a:ext>
                </a:extLst>
              </p:cNvPr>
              <p:cNvSpPr txBox="1"/>
              <p:nvPr/>
            </p:nvSpPr>
            <p:spPr>
              <a:xfrm>
                <a:off x="1749981" y="4830816"/>
                <a:ext cx="9822871" cy="17249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we don’t let any heat in,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By definition,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each step (and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after many steps)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Gas will cool, so our trick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𝑛𝑅𝑇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𝑛𝑅𝑇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</m:oMath>
                </a14:m>
                <a:r>
                  <a:rPr lang="en-US" sz="2400" dirty="0"/>
                  <a:t> won’t work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ADD51D-30D7-DE46-B8AE-A2C8AFBF8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981" y="4830816"/>
                <a:ext cx="9822871" cy="1724959"/>
              </a:xfrm>
              <a:prstGeom prst="rect">
                <a:avLst/>
              </a:prstGeom>
              <a:blipFill>
                <a:blip r:embed="rId4"/>
                <a:stretch>
                  <a:fillRect l="-903" t="-2941" b="-5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93BBBB1A-6BCF-0645-BC6B-27AC1A72EBA2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Adiabatic expansion of an ideal gas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F019928-EBA6-E043-A865-774BD67DE1B0}"/>
              </a:ext>
            </a:extLst>
          </p:cNvPr>
          <p:cNvSpPr/>
          <p:nvPr/>
        </p:nvSpPr>
        <p:spPr>
          <a:xfrm>
            <a:off x="4469083" y="-1022440"/>
            <a:ext cx="6021560" cy="4860150"/>
          </a:xfrm>
          <a:prstGeom prst="arc">
            <a:avLst>
              <a:gd name="adj1" fmla="val 6171250"/>
              <a:gd name="adj2" fmla="val 10117375"/>
            </a:avLst>
          </a:prstGeom>
          <a:ln w="63500">
            <a:solidFill>
              <a:schemeClr val="accent1">
                <a:alpha val="28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52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846" r="-61538" b="-423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857" r="-9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3571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B072422-4428-4E43-91A1-AEC45C6C1080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2927580" y="-2519032"/>
              <a:chExt cx="17025401" cy="7273754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3C99FF1-0E1C-C046-8790-9AE3C46988AF}"/>
                  </a:ext>
                </a:extLst>
              </p:cNvPr>
              <p:cNvGrpSpPr/>
              <p:nvPr/>
            </p:nvGrpSpPr>
            <p:grpSpPr>
              <a:xfrm>
                <a:off x="-2927580" y="-2519032"/>
                <a:ext cx="17025401" cy="7273754"/>
                <a:chOff x="-7264053" y="-1522649"/>
                <a:chExt cx="17025401" cy="7273754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33A075C1-0769-3F48-8CC4-7D0ABA28AC87}"/>
                    </a:ext>
                  </a:extLst>
                </p:cNvPr>
                <p:cNvGrpSpPr/>
                <p:nvPr/>
              </p:nvGrpSpPr>
              <p:grpSpPr>
                <a:xfrm>
                  <a:off x="2196621" y="1301259"/>
                  <a:ext cx="5095406" cy="4449846"/>
                  <a:chOff x="1321977" y="1539799"/>
                  <a:chExt cx="5095406" cy="4449846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5208C65A-B5EB-9140-87B6-4F02136DD4D5}"/>
                      </a:ext>
                    </a:extLst>
                  </p:cNvPr>
                  <p:cNvGrpSpPr/>
                  <p:nvPr/>
                </p:nvGrpSpPr>
                <p:grpSpPr>
                  <a:xfrm>
                    <a:off x="1321977" y="1539799"/>
                    <a:ext cx="5095406" cy="4449846"/>
                    <a:chOff x="2177322" y="1859897"/>
                    <a:chExt cx="5095406" cy="4449846"/>
                  </a:xfrm>
                </p:grpSpPr>
                <p:sp>
                  <p:nvSpPr>
                    <p:cNvPr id="57" name="Frame 56">
                      <a:extLst>
                        <a:ext uri="{FF2B5EF4-FFF2-40B4-BE49-F238E27FC236}">
                          <a16:creationId xmlns:a16="http://schemas.microsoft.com/office/drawing/2014/main" id="{389A2CEC-B82B-7845-B543-25750CCD8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88564" y="2338466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58" name="Frame 57">
                      <a:extLst>
                        <a:ext uri="{FF2B5EF4-FFF2-40B4-BE49-F238E27FC236}">
                          <a16:creationId xmlns:a16="http://schemas.microsoft.com/office/drawing/2014/main" id="{40776E7B-19A6-2446-A9C5-12E44495F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65620" y="1859897"/>
                      <a:ext cx="4407108" cy="3492708"/>
                    </a:xfrm>
                    <a:prstGeom prst="frame">
                      <a:avLst>
                        <a:gd name="adj1" fmla="val 1770"/>
                      </a:avLst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C17C2A02-CDCD-864D-ABF6-CA835A890A0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203554" y="1866835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8BEFF127-DFF9-BA4D-9A11-35D13D535F8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35711" y="1917358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>
                      <a:extLst>
                        <a:ext uri="{FF2B5EF4-FFF2-40B4-BE49-F238E27FC236}">
                          <a16:creationId xmlns:a16="http://schemas.microsoft.com/office/drawing/2014/main" id="{31F1F960-4B19-1749-9C3B-834B258FFDA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552336" y="5317376"/>
                      <a:ext cx="719528" cy="494675"/>
                    </a:xfrm>
                    <a:prstGeom prst="line">
                      <a:avLst/>
                    </a:prstGeom>
                    <a:ln w="635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08F235F3-8408-9944-96BA-B1C19A03D3A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2177322" y="5334001"/>
                      <a:ext cx="719528" cy="494675"/>
                    </a:xfrm>
                    <a:prstGeom prst="line">
                      <a:avLst/>
                    </a:prstGeom>
                    <a:ln w="63500">
                      <a:solidFill>
                        <a:schemeClr val="accent1"/>
                      </a:solidFill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D108DEB-CE9E-3846-8803-D8B58216CC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i="1" dirty="0"/>
                        </a:p>
                      </p:txBody>
                    </p:sp>
                  </mc:Choice>
                  <mc:Fallback xmlns="">
                    <p:sp>
                      <p:nvSpPr>
                        <p:cNvPr id="63" name="Rectangle 62">
                          <a:extLst>
                            <a:ext uri="{FF2B5EF4-FFF2-40B4-BE49-F238E27FC236}">
                              <a16:creationId xmlns:a16="http://schemas.microsoft.com/office/drawing/2014/main" id="{BD108DEB-CE9E-3846-8803-D8B58216CC48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8669" y="2521075"/>
                          <a:ext cx="2325269" cy="879287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b="-1891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D4DDABB3-B939-8D4F-9B57-DFFADDEDB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33242" y="5848078"/>
                      <a:ext cx="335348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T</a:t>
                      </a:r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80AE1402-19BF-3746-B974-CB5483B848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05877" y="4791001"/>
                      <a:ext cx="35939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r>
                        <a:rPr lang="en-US" sz="2400" dirty="0"/>
                        <a:t>V</a:t>
                      </a:r>
                    </a:p>
                  </p:txBody>
                </p: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8CAB41BA-2526-9D47-879F-05E2939C67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3554" y="5824238"/>
                      <a:ext cx="4314668" cy="0"/>
                    </a:xfrm>
                    <a:prstGeom prst="line">
                      <a:avLst/>
                    </a:prstGeom>
                    <a:ln w="635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45203143-265B-B541-871C-4880795C5C2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61461" y="4222012"/>
                    <a:ext cx="662066" cy="408928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7E418680-9C76-544F-8FCF-EEA2C0D491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719057" y="3446291"/>
                    <a:ext cx="677055" cy="486637"/>
                  </a:xfrm>
                  <a:prstGeom prst="line">
                    <a:avLst/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2" name="Arc 51">
                  <a:extLst>
                    <a:ext uri="{FF2B5EF4-FFF2-40B4-BE49-F238E27FC236}">
                      <a16:creationId xmlns:a16="http://schemas.microsoft.com/office/drawing/2014/main" id="{D9AEA35C-26A6-494D-967A-04E1F65D6217}"/>
                    </a:ext>
                  </a:extLst>
                </p:cNvPr>
                <p:cNvSpPr/>
                <p:nvPr/>
              </p:nvSpPr>
              <p:spPr>
                <a:xfrm>
                  <a:off x="-6548553" y="-1522649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Arc 52">
                  <a:extLst>
                    <a:ext uri="{FF2B5EF4-FFF2-40B4-BE49-F238E27FC236}">
                      <a16:creationId xmlns:a16="http://schemas.microsoft.com/office/drawing/2014/main" id="{4A099DCA-C904-4C4D-A665-8C5C2BBA0488}"/>
                    </a:ext>
                  </a:extLst>
                </p:cNvPr>
                <p:cNvSpPr/>
                <p:nvPr/>
              </p:nvSpPr>
              <p:spPr>
                <a:xfrm>
                  <a:off x="-7264053" y="-1075780"/>
                  <a:ext cx="16309901" cy="5521942"/>
                </a:xfrm>
                <a:prstGeom prst="arc">
                  <a:avLst>
                    <a:gd name="adj1" fmla="val 1153804"/>
                    <a:gd name="adj2" fmla="val 3865988"/>
                  </a:avLst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82A76BC-1E7D-104C-BB32-EFC7F88DE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81029" y="3762355"/>
                <a:ext cx="587986" cy="5024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9A9E43-7F6B-E74E-A6FD-50C26836842F}"/>
                  </a:ext>
                </a:extLst>
              </p:cNvPr>
              <p:cNvSpPr/>
              <p:nvPr/>
            </p:nvSpPr>
            <p:spPr>
              <a:xfrm>
                <a:off x="3987249" y="446701"/>
                <a:ext cx="7409840" cy="2308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New strategy …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29A9E43-7F6B-E74E-A6FD-50C268368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7409840" cy="2308324"/>
              </a:xfrm>
              <a:prstGeom prst="rect">
                <a:avLst/>
              </a:prstGeom>
              <a:blipFill>
                <a:blip r:embed="rId7"/>
                <a:stretch>
                  <a:fillRect l="-1197" t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F0817809-1006-054A-A245-23D298D16108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69" name="Arc 68">
              <a:extLst>
                <a:ext uri="{FF2B5EF4-FFF2-40B4-BE49-F238E27FC236}">
                  <a16:creationId xmlns:a16="http://schemas.microsoft.com/office/drawing/2014/main" id="{AC17D56F-7DAF-7741-85B5-FA2445D48148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42A6941-F10A-5545-BE45-638772460A14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99825FA-D172-E244-98EA-24C7FA7A45B1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299825FA-D172-E244-98EA-24C7FA7A45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02D2B68-03E0-014E-BE26-5176971C9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9F566D6-B087-AC42-80A0-306DBCB31F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367E4F0-1026-BC4D-AFFC-977FBBD7FE9A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367E4F0-1026-BC4D-AFFC-977FBBD7FE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1204EE49-D9FA-1E4B-AE39-FBA905F671AA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B3998352-3295-134D-8577-BD8661142315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4849E568-CC70-6348-AB83-3ABCCC3EFD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9CE971-0231-AA40-AADC-D262BFFBE52D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A9CE971-0231-AA40-AADC-D262BFFBE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77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817562-0438-1549-B892-59A14A669E64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/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New strategy …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But our studies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say an ideal gas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), so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</a:rPr>
                  <a:t> π</a:t>
                </a:r>
                <a:r>
                  <a:rPr lang="en-US" sz="2400" b="1" i="1" baseline="-25000" dirty="0">
                    <a:solidFill>
                      <a:schemeClr val="tx1"/>
                    </a:solidFill>
                  </a:rPr>
                  <a:t>T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too!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  <a:blipFill>
                <a:blip r:embed="rId7"/>
                <a:stretch>
                  <a:fillRect l="-1431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F55B646-3504-B64B-93F7-548409A34A69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7EE868D-2C82-444E-957B-D5D6AD30053D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AC49134-E51C-7448-9525-746537675DF0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88B9862-E147-F949-84AF-43DAC92EB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28D3169-C6B9-2540-8910-9CF05BD65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3F9E7476-EAFE-1E46-94DB-51BB0B06C0E4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044A0C-7300-204E-AC8F-F46007252288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4D4B99-6048-A043-93D5-A02FBF3E7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3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8817562-0438-1549-B892-59A14A669E64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/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New strategy …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But our studies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say an ideal gas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), so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i="1" dirty="0"/>
                  <a:t> π</a:t>
                </a:r>
                <a:r>
                  <a:rPr lang="en-US" sz="2400" b="1" i="1" baseline="-25000" dirty="0"/>
                  <a:t>T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too!</a:t>
                </a: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0DA8EBF-4B16-4A40-8D09-892C1DADAA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6191283" cy="3046988"/>
              </a:xfrm>
              <a:prstGeom prst="rect">
                <a:avLst/>
              </a:prstGeom>
              <a:blipFill>
                <a:blip r:embed="rId7"/>
                <a:stretch>
                  <a:fillRect l="-1431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F55B646-3504-B64B-93F7-548409A34A69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37EE868D-2C82-444E-957B-D5D6AD30053D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AC49134-E51C-7448-9525-746537675DF0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84C951-0D18-244B-89B8-ABB27C8E2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88B9862-E147-F949-84AF-43DAC92EBA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D28D3169-C6B9-2540-8910-9CF05BD65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97355B33-1530-7F49-B4B2-152EDBE8FF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3F9E7476-EAFE-1E46-94DB-51BB0B06C0E4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72044A0C-7300-204E-AC8F-F46007252288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14D4B99-6048-A043-93D5-A02FBF3E7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21D05C2-B670-B142-A12F-01AEBA41D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085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ACFA47B-C0C9-5C4D-8E07-18164A31AAD6}"/>
              </a:ext>
            </a:extLst>
          </p:cNvPr>
          <p:cNvGrpSpPr/>
          <p:nvPr/>
        </p:nvGrpSpPr>
        <p:grpSpPr>
          <a:xfrm>
            <a:off x="220033" y="1868557"/>
            <a:ext cx="4192941" cy="4224702"/>
            <a:chOff x="220033" y="1868557"/>
            <a:chExt cx="4192941" cy="42247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E12621-44F7-C34A-8C13-CBC0D2A34F30}"/>
                </a:ext>
              </a:extLst>
            </p:cNvPr>
            <p:cNvGrpSpPr/>
            <p:nvPr/>
          </p:nvGrpSpPr>
          <p:grpSpPr>
            <a:xfrm>
              <a:off x="220033" y="1868557"/>
              <a:ext cx="4192941" cy="4224702"/>
              <a:chOff x="2644915" y="2252870"/>
              <a:chExt cx="5899947" cy="446798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CF3E780-4900-E148-86E7-E234D9EA4AAA}"/>
                  </a:ext>
                </a:extLst>
              </p:cNvPr>
              <p:cNvGrpSpPr/>
              <p:nvPr/>
            </p:nvGrpSpPr>
            <p:grpSpPr>
              <a:xfrm>
                <a:off x="3260665" y="2252870"/>
                <a:ext cx="1142288" cy="3485321"/>
                <a:chOff x="3260665" y="2252870"/>
                <a:chExt cx="1142288" cy="3485321"/>
              </a:xfrm>
            </p:grpSpPr>
            <p:sp>
              <p:nvSpPr>
                <p:cNvPr id="3" name="Can 2">
                  <a:extLst>
                    <a:ext uri="{FF2B5EF4-FFF2-40B4-BE49-F238E27FC236}">
                      <a16:creationId xmlns:a16="http://schemas.microsoft.com/office/drawing/2014/main" id="{0882A6BC-BC35-4440-880D-412A45C8EE4D}"/>
                    </a:ext>
                  </a:extLst>
                </p:cNvPr>
                <p:cNvSpPr/>
                <p:nvPr/>
              </p:nvSpPr>
              <p:spPr>
                <a:xfrm>
                  <a:off x="3287083" y="3975650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Can 3">
                  <a:extLst>
                    <a:ext uri="{FF2B5EF4-FFF2-40B4-BE49-F238E27FC236}">
                      <a16:creationId xmlns:a16="http://schemas.microsoft.com/office/drawing/2014/main" id="{143CFE32-ACB5-FB40-A3B4-93EFC595F593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74F6F86D-D64E-A449-B61A-F960F21DEEAF}"/>
                    </a:ext>
                  </a:extLst>
                </p:cNvPr>
                <p:cNvGrpSpPr/>
                <p:nvPr/>
              </p:nvGrpSpPr>
              <p:grpSpPr>
                <a:xfrm>
                  <a:off x="3625218" y="3356270"/>
                  <a:ext cx="468047" cy="716745"/>
                  <a:chOff x="4009533" y="4138149"/>
                  <a:chExt cx="468047" cy="716745"/>
                </a:xfrm>
              </p:grpSpPr>
              <p:sp>
                <p:nvSpPr>
                  <p:cNvPr id="5" name="Down Arrow 4">
                    <a:extLst>
                      <a:ext uri="{FF2B5EF4-FFF2-40B4-BE49-F238E27FC236}">
                        <a16:creationId xmlns:a16="http://schemas.microsoft.com/office/drawing/2014/main" id="{F07B1AB4-2909-6942-95E2-82466D5A7ABF}"/>
                      </a:ext>
                    </a:extLst>
                  </p:cNvPr>
                  <p:cNvSpPr/>
                  <p:nvPr/>
                </p:nvSpPr>
                <p:spPr>
                  <a:xfrm>
                    <a:off x="4094233" y="4576486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Rectangle 5">
                        <a:extLst>
                          <a:ext uri="{FF2B5EF4-FFF2-40B4-BE49-F238E27FC236}">
                            <a16:creationId xmlns:a16="http://schemas.microsoft.com/office/drawing/2014/main" id="{34853373-B311-B34E-9113-9731A6AFBE8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4138149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CB382580-57C5-C740-B532-69767D94E55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60665" y="4689443"/>
                      <a:ext cx="617373" cy="87885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778" r="-8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C3E265C-4F5D-2D49-BC82-F596CF56855C}"/>
                  </a:ext>
                </a:extLst>
              </p:cNvPr>
              <p:cNvGrpSpPr/>
              <p:nvPr/>
            </p:nvGrpSpPr>
            <p:grpSpPr>
              <a:xfrm>
                <a:off x="5714493" y="2252870"/>
                <a:ext cx="1212999" cy="3485321"/>
                <a:chOff x="3189954" y="2252870"/>
                <a:chExt cx="1212999" cy="3485321"/>
              </a:xfrm>
            </p:grpSpPr>
            <p:sp>
              <p:nvSpPr>
                <p:cNvPr id="13" name="Can 12">
                  <a:extLst>
                    <a:ext uri="{FF2B5EF4-FFF2-40B4-BE49-F238E27FC236}">
                      <a16:creationId xmlns:a16="http://schemas.microsoft.com/office/drawing/2014/main" id="{3C712100-84AF-7046-84AC-4D133CD09E12}"/>
                    </a:ext>
                  </a:extLst>
                </p:cNvPr>
                <p:cNvSpPr/>
                <p:nvPr/>
              </p:nvSpPr>
              <p:spPr>
                <a:xfrm>
                  <a:off x="3287083" y="3260033"/>
                  <a:ext cx="1115870" cy="463826"/>
                </a:xfrm>
                <a:prstGeom prst="can">
                  <a:avLst>
                    <a:gd name="adj" fmla="val 38571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Can 13">
                  <a:extLst>
                    <a:ext uri="{FF2B5EF4-FFF2-40B4-BE49-F238E27FC236}">
                      <a16:creationId xmlns:a16="http://schemas.microsoft.com/office/drawing/2014/main" id="{B6A83E51-FE95-8F4E-AAC8-B2BF0768B47B}"/>
                    </a:ext>
                  </a:extLst>
                </p:cNvPr>
                <p:cNvSpPr/>
                <p:nvPr/>
              </p:nvSpPr>
              <p:spPr>
                <a:xfrm>
                  <a:off x="3287083" y="2252870"/>
                  <a:ext cx="1115870" cy="3485321"/>
                </a:xfrm>
                <a:prstGeom prst="can">
                  <a:avLst>
                    <a:gd name="adj" fmla="val 15499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298807A1-ACC4-E74B-9FE2-A7F4209E0204}"/>
                    </a:ext>
                  </a:extLst>
                </p:cNvPr>
                <p:cNvGrpSpPr/>
                <p:nvPr/>
              </p:nvGrpSpPr>
              <p:grpSpPr>
                <a:xfrm>
                  <a:off x="3625218" y="2640653"/>
                  <a:ext cx="468047" cy="716745"/>
                  <a:chOff x="4009533" y="3422532"/>
                  <a:chExt cx="468047" cy="716745"/>
                </a:xfrm>
              </p:grpSpPr>
              <p:sp>
                <p:nvSpPr>
                  <p:cNvPr id="17" name="Down Arrow 16">
                    <a:extLst>
                      <a:ext uri="{FF2B5EF4-FFF2-40B4-BE49-F238E27FC236}">
                        <a16:creationId xmlns:a16="http://schemas.microsoft.com/office/drawing/2014/main" id="{A8315161-C400-2F43-9F0C-73E784675808}"/>
                      </a:ext>
                    </a:extLst>
                  </p:cNvPr>
                  <p:cNvSpPr/>
                  <p:nvPr/>
                </p:nvSpPr>
                <p:spPr>
                  <a:xfrm>
                    <a:off x="4094233" y="3860869"/>
                    <a:ext cx="298649" cy="278408"/>
                  </a:xfrm>
                  <a:prstGeom prst="downArrow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F8869B43-4746-7843-BE3E-12C7E482B7E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09533" y="3422532"/>
                        <a:ext cx="468047" cy="327555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704" r="-59259" b="-48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6" name="Rectangle 15">
                      <a:extLst>
                        <a:ext uri="{FF2B5EF4-FFF2-40B4-BE49-F238E27FC236}">
                          <a16:creationId xmlns:a16="http://schemas.microsoft.com/office/drawing/2014/main" id="{7EB2F084-5621-C74E-B6D2-FF515D72C8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9954" y="4389239"/>
                      <a:ext cx="617373" cy="87885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857" r="-9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C0E7F3-94AD-1948-84D4-399CD36A8115}"/>
                  </a:ext>
                </a:extLst>
              </p:cNvPr>
              <p:cNvSpPr txBox="1"/>
              <p:nvPr/>
            </p:nvSpPr>
            <p:spPr>
              <a:xfrm>
                <a:off x="2644915" y="5842001"/>
                <a:ext cx="5899947" cy="8788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 heat going in/out</a:t>
                </a:r>
              </a:p>
              <a:p>
                <a:r>
                  <a:rPr lang="en-US" sz="2400" dirty="0"/>
                  <a:t>Temperature is going down</a:t>
                </a:r>
              </a:p>
            </p:txBody>
          </p:sp>
        </p:grp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208EE3A7-21A8-A049-84BF-4EF614CDA2DA}"/>
                </a:ext>
              </a:extLst>
            </p:cNvPr>
            <p:cNvSpPr/>
            <p:nvPr/>
          </p:nvSpPr>
          <p:spPr>
            <a:xfrm>
              <a:off x="1736228" y="3558196"/>
              <a:ext cx="612265" cy="377907"/>
            </a:xfrm>
            <a:prstGeom prst="rightArrow">
              <a:avLst>
                <a:gd name="adj1" fmla="val 39062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898887-C165-264E-8254-196382BC8A59}"/>
              </a:ext>
            </a:extLst>
          </p:cNvPr>
          <p:cNvSpPr txBox="1"/>
          <p:nvPr/>
        </p:nvSpPr>
        <p:spPr>
          <a:xfrm>
            <a:off x="-27284" y="0"/>
            <a:ext cx="3840768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Single-step adiabatic expansion of an ideal gas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/>
              <p:nvPr/>
            </p:nvSpPr>
            <p:spPr>
              <a:xfrm>
                <a:off x="3987249" y="446701"/>
                <a:ext cx="5941098" cy="55826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New strategy …</a:t>
                </a:r>
              </a:p>
              <a:p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𝑑𝑤</m:t>
                    </m:r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𝑒𝑥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𝑑𝑉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b="0" dirty="0"/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>S</a:t>
                </a:r>
                <a:r>
                  <a:rPr lang="en-US" sz="2400" dirty="0">
                    <a:solidFill>
                      <a:schemeClr val="tx1"/>
                    </a:solidFill>
                  </a:rPr>
                  <a:t>o 1</a:t>
                </a:r>
                <a:r>
                  <a:rPr lang="en-US" sz="2400" baseline="30000" dirty="0">
                    <a:solidFill>
                      <a:schemeClr val="tx1"/>
                    </a:solidFill>
                  </a:rPr>
                  <a:t>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Law says 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𝒆𝒙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𝒅𝑽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:r>
                  <a:rPr lang="en-US" sz="2400" dirty="0"/>
                  <a:t>But our studies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say an ideal gas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), so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𝒅𝑻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1" i="1" dirty="0"/>
                  <a:t> π</a:t>
                </a:r>
                <a:r>
                  <a:rPr lang="en-US" sz="2400" b="1" i="1" baseline="-25000" dirty="0"/>
                  <a:t>T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𝒅𝑽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𝒅𝑻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/>
                  <a:t>too!</a:t>
                </a:r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Put them together!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𝒆𝒙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𝒅𝑻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Call it an ideal gas!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𝑛𝑅𝑇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𝑑𝑉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F1AC6B9-7395-B54E-A276-1D7BF90BE5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249" y="446701"/>
                <a:ext cx="5941098" cy="5582682"/>
              </a:xfrm>
              <a:prstGeom prst="rect">
                <a:avLst/>
              </a:prstGeom>
              <a:blipFill>
                <a:blip r:embed="rId6"/>
                <a:stretch>
                  <a:fillRect l="-1493" t="-909" b="-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B90686B-BBDA-3E43-A7CF-05972F1B9DEE}"/>
              </a:ext>
            </a:extLst>
          </p:cNvPr>
          <p:cNvGrpSpPr/>
          <p:nvPr/>
        </p:nvGrpSpPr>
        <p:grpSpPr>
          <a:xfrm>
            <a:off x="4141692" y="-1023159"/>
            <a:ext cx="9226891" cy="3819047"/>
            <a:chOff x="-2927580" y="-2519032"/>
            <a:chExt cx="17025401" cy="7273753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C99FF1-0E1C-C046-8790-9AE3C46988AF}"/>
                </a:ext>
              </a:extLst>
            </p:cNvPr>
            <p:cNvGrpSpPr/>
            <p:nvPr/>
          </p:nvGrpSpPr>
          <p:grpSpPr>
            <a:xfrm>
              <a:off x="-2927580" y="-2519032"/>
              <a:ext cx="17025401" cy="7273753"/>
              <a:chOff x="-7264053" y="-1522649"/>
              <a:chExt cx="17025401" cy="7273754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33A075C1-0769-3F48-8CC4-7D0ABA28AC87}"/>
                  </a:ext>
                </a:extLst>
              </p:cNvPr>
              <p:cNvGrpSpPr/>
              <p:nvPr/>
            </p:nvGrpSpPr>
            <p:grpSpPr>
              <a:xfrm>
                <a:off x="2196621" y="1301259"/>
                <a:ext cx="5095406" cy="4449846"/>
                <a:chOff x="1321977" y="1539799"/>
                <a:chExt cx="5095406" cy="4449846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208C65A-B5EB-9140-87B6-4F02136DD4D5}"/>
                    </a:ext>
                  </a:extLst>
                </p:cNvPr>
                <p:cNvGrpSpPr/>
                <p:nvPr/>
              </p:nvGrpSpPr>
              <p:grpSpPr>
                <a:xfrm>
                  <a:off x="1321977" y="1539799"/>
                  <a:ext cx="5095406" cy="4449846"/>
                  <a:chOff x="2177322" y="1859897"/>
                  <a:chExt cx="5095406" cy="4449846"/>
                </a:xfrm>
              </p:grpSpPr>
              <p:sp>
                <p:nvSpPr>
                  <p:cNvPr id="57" name="Frame 56">
                    <a:extLst>
                      <a:ext uri="{FF2B5EF4-FFF2-40B4-BE49-F238E27FC236}">
                        <a16:creationId xmlns:a16="http://schemas.microsoft.com/office/drawing/2014/main" id="{389A2CEC-B82B-7845-B543-25750CCD8B2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8" name="Frame 57">
                    <a:extLst>
                      <a:ext uri="{FF2B5EF4-FFF2-40B4-BE49-F238E27FC236}">
                        <a16:creationId xmlns:a16="http://schemas.microsoft.com/office/drawing/2014/main" id="{40776E7B-19A6-2446-A9C5-12E44495F00D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C17C2A02-CDCD-864D-ABF6-CA835A890A0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BEFF127-DFF9-BA4D-9A11-35D13D535F8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31F1F960-4B19-1749-9C3B-834B258FFDA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52336" y="5317376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08F235F3-8408-9944-96BA-B1C19A03D3A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177322" y="5334001"/>
                    <a:ext cx="719528" cy="494675"/>
                  </a:xfrm>
                  <a:prstGeom prst="line">
                    <a:avLst/>
                  </a:prstGeom>
                  <a:ln w="63500">
                    <a:solidFill>
                      <a:schemeClr val="accent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i="1" dirty="0"/>
                      </a:p>
                    </p:txBody>
                  </p:sp>
                </mc:Choice>
                <mc:Fallback xmlns="">
                  <p:sp>
                    <p:nvSpPr>
                      <p:cNvPr id="63" name="Rectangle 62">
                        <a:extLst>
                          <a:ext uri="{FF2B5EF4-FFF2-40B4-BE49-F238E27FC236}">
                            <a16:creationId xmlns:a16="http://schemas.microsoft.com/office/drawing/2014/main" id="{BD108DEB-CE9E-3846-8803-D8B58216CC4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8669" y="2521075"/>
                        <a:ext cx="2325269" cy="879287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b="-1891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D4DDABB3-B939-8D4F-9B57-DFFADDEDBC6A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80AE1402-19BF-3746-B974-CB5483B848EF}"/>
                      </a:ext>
                    </a:extLst>
                  </p:cNvPr>
                  <p:cNvSpPr/>
                  <p:nvPr/>
                </p:nvSpPr>
                <p:spPr>
                  <a:xfrm>
                    <a:off x="2205877" y="4791001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8CAB41BA-2526-9D47-879F-05E2939C67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3554" y="5824238"/>
                    <a:ext cx="4314668" cy="0"/>
                  </a:xfrm>
                  <a:prstGeom prst="line">
                    <a:avLst/>
                  </a:prstGeom>
                  <a:ln w="635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5203143-265B-B541-871C-4880795C5C20}"/>
                    </a:ext>
                  </a:extLst>
                </p:cNvPr>
                <p:cNvCxnSpPr/>
                <p:nvPr/>
              </p:nvCxnSpPr>
              <p:spPr>
                <a:xfrm flipV="1">
                  <a:off x="1361461" y="4222012"/>
                  <a:ext cx="662066" cy="408928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E418680-9C76-544F-8FCF-EEA2C0D491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19057" y="3446291"/>
                  <a:ext cx="677055" cy="486637"/>
                </a:xfrm>
                <a:prstGeom prst="line">
                  <a:avLst/>
                </a:prstGeom>
                <a:ln w="635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D9AEA35C-26A6-494D-967A-04E1F65D6217}"/>
                  </a:ext>
                </a:extLst>
              </p:cNvPr>
              <p:cNvSpPr/>
              <p:nvPr/>
            </p:nvSpPr>
            <p:spPr>
              <a:xfrm>
                <a:off x="-6548553" y="-1522649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" name="Arc 52">
                <a:extLst>
                  <a:ext uri="{FF2B5EF4-FFF2-40B4-BE49-F238E27FC236}">
                    <a16:creationId xmlns:a16="http://schemas.microsoft.com/office/drawing/2014/main" id="{4A099DCA-C904-4C4D-A665-8C5C2BBA0488}"/>
                  </a:ext>
                </a:extLst>
              </p:cNvPr>
              <p:cNvSpPr/>
              <p:nvPr/>
            </p:nvSpPr>
            <p:spPr>
              <a:xfrm>
                <a:off x="-7264053" y="-1075780"/>
                <a:ext cx="16309901" cy="5521942"/>
              </a:xfrm>
              <a:prstGeom prst="arc">
                <a:avLst>
                  <a:gd name="adj1" fmla="val 1153804"/>
                  <a:gd name="adj2" fmla="val 3865988"/>
                </a:avLst>
              </a:prstGeom>
              <a:ln w="635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9E71A1F-D9D4-1A49-9291-47A10D3EC572}"/>
                </a:ext>
              </a:extLst>
            </p:cNvPr>
            <p:cNvSpPr/>
            <p:nvPr/>
          </p:nvSpPr>
          <p:spPr>
            <a:xfrm>
              <a:off x="10303974" y="2691000"/>
              <a:ext cx="252993" cy="2443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125D66F-D3C5-2D42-BF11-A35150F95A49}"/>
                </a:ext>
              </a:extLst>
            </p:cNvPr>
            <p:cNvSpPr/>
            <p:nvPr/>
          </p:nvSpPr>
          <p:spPr>
            <a:xfrm>
              <a:off x="9781029" y="2565217"/>
              <a:ext cx="252993" cy="24437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0A9AE6C-0A73-D64A-9D4D-B034B13D704D}"/>
              </a:ext>
            </a:extLst>
          </p:cNvPr>
          <p:cNvCxnSpPr>
            <a:cxnSpLocks/>
          </p:cNvCxnSpPr>
          <p:nvPr/>
        </p:nvCxnSpPr>
        <p:spPr>
          <a:xfrm flipH="1" flipV="1">
            <a:off x="11029104" y="2274851"/>
            <a:ext cx="318658" cy="263795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90A8E9A-3DFD-874A-9FE5-3DADBD6124AE}"/>
              </a:ext>
            </a:extLst>
          </p:cNvPr>
          <p:cNvGrpSpPr/>
          <p:nvPr/>
        </p:nvGrpSpPr>
        <p:grpSpPr>
          <a:xfrm>
            <a:off x="7370209" y="111636"/>
            <a:ext cx="8502449" cy="6738730"/>
            <a:chOff x="5803275" y="-86139"/>
            <a:chExt cx="8502449" cy="6738730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3304FA82-F751-384B-B590-E84CF4C2BCBE}"/>
                </a:ext>
              </a:extLst>
            </p:cNvPr>
            <p:cNvSpPr/>
            <p:nvPr/>
          </p:nvSpPr>
          <p:spPr>
            <a:xfrm>
              <a:off x="7136298" y="-86139"/>
              <a:ext cx="7169426" cy="6738730"/>
            </a:xfrm>
            <a:prstGeom prst="arc">
              <a:avLst>
                <a:gd name="adj1" fmla="val 7846197"/>
                <a:gd name="adj2" fmla="val 10431800"/>
              </a:avLst>
            </a:prstGeom>
            <a:ln w="635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07AB91D-2609-7844-9A70-3512FFB9F861}"/>
                </a:ext>
              </a:extLst>
            </p:cNvPr>
            <p:cNvGrpSpPr/>
            <p:nvPr/>
          </p:nvGrpSpPr>
          <p:grpSpPr>
            <a:xfrm>
              <a:off x="5803275" y="-13256"/>
              <a:ext cx="8429562" cy="6562076"/>
              <a:chOff x="5299691" y="-1219200"/>
              <a:chExt cx="8429562" cy="65620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2A295F6-BF8E-3C4F-85DB-48B69CA88B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9691" y="2823057"/>
                    <a:ext cx="553081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0D235D3-AF7E-FF4A-A34B-6FD13951A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8035" y="2388971"/>
                <a:ext cx="0" cy="2732792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F2C9C69-9453-BB49-8B82-50E0C373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8035" y="5121763"/>
                <a:ext cx="3313043" cy="0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/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4" name="Rectangle 93">
                    <a:extLst>
                      <a:ext uri="{FF2B5EF4-FFF2-40B4-BE49-F238E27FC236}">
                        <a16:creationId xmlns:a16="http://schemas.microsoft.com/office/drawing/2014/main" id="{0328D32C-A8F7-B043-A847-6082BFD26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03943" y="4881211"/>
                    <a:ext cx="45570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5" name="Arc 94">
                <a:extLst>
                  <a:ext uri="{FF2B5EF4-FFF2-40B4-BE49-F238E27FC236}">
                    <a16:creationId xmlns:a16="http://schemas.microsoft.com/office/drawing/2014/main" id="{E2DB5E78-B020-EA46-BE1E-D59565C26EC9}"/>
                  </a:ext>
                </a:extLst>
              </p:cNvPr>
              <p:cNvSpPr/>
              <p:nvPr/>
            </p:nvSpPr>
            <p:spPr>
              <a:xfrm>
                <a:off x="6559827" y="-1219200"/>
                <a:ext cx="7169426" cy="6056244"/>
              </a:xfrm>
              <a:prstGeom prst="arc">
                <a:avLst>
                  <a:gd name="adj1" fmla="val 6171250"/>
                  <a:gd name="adj2" fmla="val 10117375"/>
                </a:avLst>
              </a:prstGeom>
              <a:ln w="63500">
                <a:solidFill>
                  <a:schemeClr val="tx1">
                    <a:alpha val="28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E1268C2-6EA3-EE4B-A946-8071C067E72B}"/>
                  </a:ext>
                </a:extLst>
              </p:cNvPr>
              <p:cNvSpPr/>
              <p:nvPr/>
            </p:nvSpPr>
            <p:spPr>
              <a:xfrm>
                <a:off x="6689556" y="3114503"/>
                <a:ext cx="141553" cy="1980758"/>
              </a:xfrm>
              <a:prstGeom prst="rect">
                <a:avLst/>
              </a:prstGeom>
              <a:pattFill prst="ltDnDiag">
                <a:fgClr>
                  <a:schemeClr val="accent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802B1885-3AF5-0F4F-B948-6657C724D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6513" y="3119715"/>
                <a:ext cx="763043" cy="0"/>
              </a:xfrm>
              <a:prstGeom prst="line">
                <a:avLst/>
              </a:prstGeom>
              <a:ln w="635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/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𝑑𝑉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B3746DF-737C-C946-A7DD-89EB7B707E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2377" y="6032683"/>
                <a:ext cx="63363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635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1987</Words>
  <Application>Microsoft Macintosh PowerPoint</Application>
  <PresentationFormat>Widescreen</PresentationFormat>
  <Paragraphs>563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32</cp:revision>
  <dcterms:created xsi:type="dcterms:W3CDTF">2021-10-04T16:56:54Z</dcterms:created>
  <dcterms:modified xsi:type="dcterms:W3CDTF">2022-10-05T15:42:06Z</dcterms:modified>
</cp:coreProperties>
</file>