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4"/>
    <p:restoredTop sz="93142"/>
  </p:normalViewPr>
  <p:slideViewPr>
    <p:cSldViewPr snapToGrid="0" snapToObjects="1">
      <p:cViewPr varScale="1">
        <p:scale>
          <a:sx n="96" d="100"/>
          <a:sy n="96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Thermal power generators (in Thermo, “heat engines”)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1D17C-A4A1-2141-8E4C-F08AB04C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47" y="884237"/>
            <a:ext cx="10268855" cy="53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3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/>
              <p:nvPr/>
            </p:nvSpPr>
            <p:spPr>
              <a:xfrm>
                <a:off x="175347" y="1839416"/>
                <a:ext cx="562174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 drawn, this is a </a:t>
                </a:r>
                <a:r>
                  <a:rPr lang="en-US" sz="2400" i="1" dirty="0"/>
                  <a:t>Heat Engine</a:t>
                </a:r>
                <a:r>
                  <a:rPr lang="en-US" sz="2400" dirty="0"/>
                  <a:t>, meaning system should do work on the surroundings (making electricity, eventually). So we expect </a:t>
                </a:r>
              </a:p>
              <a:p>
                <a:endParaRPr lang="en-US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Each leg, the work is the area under the curve, remembering that expansions have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 and compressions have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7" y="1839416"/>
                <a:ext cx="5621749" cy="3785652"/>
              </a:xfrm>
              <a:prstGeom prst="rect">
                <a:avLst/>
              </a:prstGeom>
              <a:blipFill>
                <a:blip r:embed="rId2"/>
                <a:stretch>
                  <a:fillRect l="-1577" t="-1000" r="-202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3209F91-7909-2F4E-BC9E-DE9B9FFF88E7}"/>
              </a:ext>
            </a:extLst>
          </p:cNvPr>
          <p:cNvGrpSpPr/>
          <p:nvPr/>
        </p:nvGrpSpPr>
        <p:grpSpPr>
          <a:xfrm>
            <a:off x="5797096" y="1393944"/>
            <a:ext cx="6120984" cy="4760765"/>
            <a:chOff x="5976976" y="1318994"/>
            <a:chExt cx="6120984" cy="47607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5CDFCA-CE64-9941-90B6-115BBF64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976" y="1318994"/>
              <a:ext cx="6120984" cy="47607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/>
                <p:nvPr/>
              </p:nvSpPr>
              <p:spPr>
                <a:xfrm>
                  <a:off x="7760162" y="2174658"/>
                  <a:ext cx="606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162" y="2174658"/>
                  <a:ext cx="60651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/>
                <p:nvPr/>
              </p:nvSpPr>
              <p:spPr>
                <a:xfrm>
                  <a:off x="9279212" y="3808538"/>
                  <a:ext cx="61363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212" y="3808538"/>
                  <a:ext cx="61363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/>
                <p:nvPr/>
              </p:nvSpPr>
              <p:spPr>
                <a:xfrm>
                  <a:off x="9196388" y="4711065"/>
                  <a:ext cx="61363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6388" y="4711065"/>
                  <a:ext cx="61363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/>
                <p:nvPr/>
              </p:nvSpPr>
              <p:spPr>
                <a:xfrm>
                  <a:off x="6860718" y="2899558"/>
                  <a:ext cx="60426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718" y="2899558"/>
                  <a:ext cx="60426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BA16ADA-CE02-6315-9DDA-E32689BDB7C3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Thermal power generators (in Thermo, “heat engines”)</a:t>
            </a:r>
          </a:p>
        </p:txBody>
      </p:sp>
    </p:spTree>
    <p:extLst>
      <p:ext uri="{BB962C8B-B14F-4D97-AF65-F5344CB8AC3E}">
        <p14:creationId xmlns:p14="http://schemas.microsoft.com/office/powerpoint/2010/main" val="285848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B356847F-947E-854E-8A35-397154A4F8BA}"/>
              </a:ext>
            </a:extLst>
          </p:cNvPr>
          <p:cNvSpPr txBox="1"/>
          <p:nvPr/>
        </p:nvSpPr>
        <p:spPr>
          <a:xfrm>
            <a:off x="175347" y="1839416"/>
            <a:ext cx="5621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cost of running our power generator/heat engine is the fuel required to pour heat into our working gas during the hot isothermal expansion leg.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209F91-7909-2F4E-BC9E-DE9B9FFF88E7}"/>
              </a:ext>
            </a:extLst>
          </p:cNvPr>
          <p:cNvGrpSpPr/>
          <p:nvPr/>
        </p:nvGrpSpPr>
        <p:grpSpPr>
          <a:xfrm>
            <a:off x="5797096" y="1393944"/>
            <a:ext cx="6120984" cy="4760765"/>
            <a:chOff x="5976976" y="1318994"/>
            <a:chExt cx="6120984" cy="47607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5CDFCA-CE64-9941-90B6-115BBF64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6976" y="1318994"/>
              <a:ext cx="6120984" cy="47607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/>
                <p:nvPr/>
              </p:nvSpPr>
              <p:spPr>
                <a:xfrm>
                  <a:off x="7760162" y="2174658"/>
                  <a:ext cx="54816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162" y="2174658"/>
                  <a:ext cx="548163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/>
                <p:nvPr/>
              </p:nvSpPr>
              <p:spPr>
                <a:xfrm>
                  <a:off x="9279212" y="3808538"/>
                  <a:ext cx="11253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212" y="3808538"/>
                  <a:ext cx="112537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/>
                <p:nvPr/>
              </p:nvSpPr>
              <p:spPr>
                <a:xfrm>
                  <a:off x="9196388" y="4711065"/>
                  <a:ext cx="5552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6388" y="4711065"/>
                  <a:ext cx="55528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/>
                <p:nvPr/>
              </p:nvSpPr>
              <p:spPr>
                <a:xfrm>
                  <a:off x="6634789" y="3261154"/>
                  <a:ext cx="11253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4789" y="3261154"/>
                  <a:ext cx="1125373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8894FF9-4B81-BEC8-8ACA-79FA1FEBC1C6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Thermal power generators (in Thermo, “heat engines”)</a:t>
            </a:r>
          </a:p>
        </p:txBody>
      </p:sp>
    </p:spTree>
    <p:extLst>
      <p:ext uri="{BB962C8B-B14F-4D97-AF65-F5344CB8AC3E}">
        <p14:creationId xmlns:p14="http://schemas.microsoft.com/office/powerpoint/2010/main" val="269964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/>
              <p:nvPr/>
            </p:nvSpPr>
            <p:spPr>
              <a:xfrm>
                <a:off x="175348" y="1839416"/>
                <a:ext cx="49650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observed efficiency is defined as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𝒐𝒃𝒔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7030A0"/>
                              </a:solidFill>
                            </a:rPr>
                            <m:t> =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𝒉𝒐𝒕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8" y="1839416"/>
                <a:ext cx="4965064" cy="1200329"/>
              </a:xfrm>
              <a:prstGeom prst="rect">
                <a:avLst/>
              </a:prstGeom>
              <a:blipFill>
                <a:blip r:embed="rId2"/>
                <a:stretch>
                  <a:fillRect l="-1786" t="-31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3438989-E394-4942-82FD-477478DD2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43" y="420130"/>
            <a:ext cx="6603933" cy="3428271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7C796B04-B47F-6C45-A860-7F95FF24F555}"/>
              </a:ext>
            </a:extLst>
          </p:cNvPr>
          <p:cNvSpPr/>
          <p:nvPr/>
        </p:nvSpPr>
        <p:spPr>
          <a:xfrm>
            <a:off x="1198605" y="2409568"/>
            <a:ext cx="2940909" cy="8031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7CC8A1-4ABE-2C4B-BAC4-135EDCBA0B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7" t="47139" r="46124" b="19832"/>
          <a:stretch/>
        </p:blipFill>
        <p:spPr>
          <a:xfrm>
            <a:off x="7008914" y="4179158"/>
            <a:ext cx="2431648" cy="24895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384CA0-5260-BC16-401F-6FAFC348B051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Thermal power generators (in Thermo, “heat engines”)</a:t>
            </a:r>
          </a:p>
        </p:txBody>
      </p:sp>
    </p:spTree>
    <p:extLst>
      <p:ext uri="{BB962C8B-B14F-4D97-AF65-F5344CB8AC3E}">
        <p14:creationId xmlns:p14="http://schemas.microsoft.com/office/powerpoint/2010/main" val="118889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/>
              <p:nvPr/>
            </p:nvSpPr>
            <p:spPr>
              <a:xfrm>
                <a:off x="175347" y="1839416"/>
                <a:ext cx="562174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theoretical maximum efficiency turns out to be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h𝑜𝑡</m:t>
                        </m:r>
                      </m:sub>
                    </m:sSub>
                  </m:oMath>
                </a14:m>
                <a:r>
                  <a:rPr lang="en-US" sz="2400" dirty="0"/>
                  <a:t>. In other words,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=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h𝑜𝑡</m:t>
                        </m:r>
                      </m:sub>
                    </m:sSub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𝒐𝒃𝒔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&lt;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𝒉𝒐𝒕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7" y="1839416"/>
                <a:ext cx="5621749" cy="3416320"/>
              </a:xfrm>
              <a:prstGeom prst="rect">
                <a:avLst/>
              </a:prstGeom>
              <a:blipFill>
                <a:blip r:embed="rId2"/>
                <a:stretch>
                  <a:fillRect l="-157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3209F91-7909-2F4E-BC9E-DE9B9FFF88E7}"/>
              </a:ext>
            </a:extLst>
          </p:cNvPr>
          <p:cNvGrpSpPr/>
          <p:nvPr/>
        </p:nvGrpSpPr>
        <p:grpSpPr>
          <a:xfrm>
            <a:off x="5797096" y="1393944"/>
            <a:ext cx="6120984" cy="4760765"/>
            <a:chOff x="5976976" y="1318994"/>
            <a:chExt cx="6120984" cy="47607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5CDFCA-CE64-9941-90B6-115BBF64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976" y="1318994"/>
              <a:ext cx="6120984" cy="47607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/>
                <p:nvPr/>
              </p:nvSpPr>
              <p:spPr>
                <a:xfrm>
                  <a:off x="7760162" y="2174658"/>
                  <a:ext cx="54816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162" y="2174658"/>
                  <a:ext cx="54816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/>
                <p:nvPr/>
              </p:nvSpPr>
              <p:spPr>
                <a:xfrm>
                  <a:off x="9279212" y="3808538"/>
                  <a:ext cx="11253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212" y="3808538"/>
                  <a:ext cx="112537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/>
                <p:nvPr/>
              </p:nvSpPr>
              <p:spPr>
                <a:xfrm>
                  <a:off x="9196388" y="4711065"/>
                  <a:ext cx="5552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6388" y="4711065"/>
                  <a:ext cx="55528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/>
                <p:nvPr/>
              </p:nvSpPr>
              <p:spPr>
                <a:xfrm>
                  <a:off x="6634789" y="3261154"/>
                  <a:ext cx="11253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4789" y="3261154"/>
                  <a:ext cx="112537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Frame 10">
            <a:extLst>
              <a:ext uri="{FF2B5EF4-FFF2-40B4-BE49-F238E27FC236}">
                <a16:creationId xmlns:a16="http://schemas.microsoft.com/office/drawing/2014/main" id="{E8C2DB6A-DA2B-1E40-9F21-5106DFD894D8}"/>
              </a:ext>
            </a:extLst>
          </p:cNvPr>
          <p:cNvSpPr/>
          <p:nvPr/>
        </p:nvSpPr>
        <p:spPr>
          <a:xfrm>
            <a:off x="1714639" y="3918844"/>
            <a:ext cx="2940909" cy="8031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0F56B-217E-60B8-BE8E-02DBFFDFD693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Thermal power generators (in Thermo, “heat engines”)</a:t>
            </a:r>
          </a:p>
        </p:txBody>
      </p:sp>
    </p:spTree>
    <p:extLst>
      <p:ext uri="{BB962C8B-B14F-4D97-AF65-F5344CB8AC3E}">
        <p14:creationId xmlns:p14="http://schemas.microsoft.com/office/powerpoint/2010/main" val="409322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7A04FD9-903F-314F-8E8B-73F46DB40922}"/>
                  </a:ext>
                </a:extLst>
              </p:cNvPr>
              <p:cNvSpPr/>
              <p:nvPr/>
            </p:nvSpPr>
            <p:spPr>
              <a:xfrm>
                <a:off x="1512275" y="720982"/>
                <a:ext cx="9366739" cy="3615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Key ideas</a:t>
                </a:r>
              </a:p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Expansions: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negative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Compressions: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are positive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, so net work is done by system on surroundings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Efficiency,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h𝑜𝑡</m:t>
                        </m:r>
                      </m:sub>
                    </m:sSub>
                  </m:oMath>
                </a14:m>
                <a:r>
                  <a:rPr lang="en-US" sz="2400" dirty="0"/>
                  <a:t>, is equal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h𝑜𝑡</m:t>
                        </m:r>
                      </m:sub>
                    </m:sSub>
                  </m:oMath>
                </a14:m>
                <a:r>
                  <a:rPr lang="en-US" sz="2400" dirty="0"/>
                  <a:t>. This is a theoretical maximum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Waste heat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7A04FD9-903F-314F-8E8B-73F46DB40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75" y="720982"/>
                <a:ext cx="9366739" cy="3615285"/>
              </a:xfrm>
              <a:prstGeom prst="rect">
                <a:avLst/>
              </a:prstGeom>
              <a:blipFill>
                <a:blip r:embed="rId2"/>
                <a:stretch>
                  <a:fillRect l="-1084" t="-1399" b="-2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DBA2816-DC48-2474-42F0-4AE0E63A3A2E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Thermal power generators (in Thermo, “heat engines”)</a:t>
            </a:r>
          </a:p>
        </p:txBody>
      </p:sp>
    </p:spTree>
    <p:extLst>
      <p:ext uri="{BB962C8B-B14F-4D97-AF65-F5344CB8AC3E}">
        <p14:creationId xmlns:p14="http://schemas.microsoft.com/office/powerpoint/2010/main" val="127452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272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93</cp:revision>
  <dcterms:created xsi:type="dcterms:W3CDTF">2018-08-07T04:05:17Z</dcterms:created>
  <dcterms:modified xsi:type="dcterms:W3CDTF">2022-10-07T14:13:18Z</dcterms:modified>
</cp:coreProperties>
</file>