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82" r:id="rId3"/>
    <p:sldId id="281" r:id="rId4"/>
    <p:sldId id="283" r:id="rId5"/>
    <p:sldId id="285" r:id="rId6"/>
    <p:sldId id="270" r:id="rId7"/>
    <p:sldId id="284" r:id="rId8"/>
    <p:sldId id="299" r:id="rId9"/>
    <p:sldId id="295" r:id="rId10"/>
    <p:sldId id="297" r:id="rId11"/>
    <p:sldId id="298" r:id="rId12"/>
    <p:sldId id="304" r:id="rId13"/>
    <p:sldId id="294" r:id="rId14"/>
    <p:sldId id="300" r:id="rId15"/>
    <p:sldId id="301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3328-F741-5847-8707-E7F9B325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254B5-B14E-5145-8C90-8D4B90B36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599A-DDE9-F94F-8770-F5D24C9E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3FE5D-E5C5-6A45-890F-3C0DF65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988A-B2F0-4445-99F5-B87ACAF7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1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9479-514A-AD47-BBB4-2425DA2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55B6C-6DFC-4442-BF6F-9BECFF607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6E19-0013-024D-80F8-175D2A4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CAC2-6798-5D4A-A247-D095AD1C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527-AB9F-874F-8830-C689A27F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DACD3-7B31-2C49-831B-CEEAC095C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112F-ED3C-3C47-AB69-6CBFA550A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F4BFA-97C3-ED41-BFAD-BF160DF5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C113B-8C95-E143-998F-FAD91038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FFF2-8153-CA4F-98D3-CF8B275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3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F39-A853-DD45-8684-36C814F1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21416-0380-D343-ACEA-AC11E6A2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ABD2-023B-5743-A0D1-80750B45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FD55F-B8AC-7446-A407-B5EC9ACC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7CB98-7C7F-2C4E-AF1F-2C95F842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0BEB-947E-5642-A821-2F46C3C1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DAC9-D6CE-7742-9CB4-932E9D78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84F4D-F8C3-3E48-BAC7-F2D5271B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988F-0DFC-194F-8E84-8CE23E41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73C3-743A-A54D-BAA5-5579F0B5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7BCF-B8E9-374F-AF33-DB09241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670B-95A6-4643-A20A-B2FA80B9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722F-A0B9-5648-9EC6-8908DB21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1A39-A9E1-AF47-A3BB-D4F004D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0367C-8837-F344-AC41-87BB28BC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EC8AC-D294-6F46-ABB4-10F9991C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DDDE-0998-6340-923A-C4E3987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A35-153B-AA41-8475-400A356E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A0D90-C4E4-5748-A09C-49069E954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A3DCA-1348-CC43-BDC8-25F85A6D6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DD7C0-4531-3648-9BA8-9E8F8BD6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A44F-4172-304F-B9FF-2F56928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22C20-4BEA-A841-9CC3-C36E0B36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0BE89-9F3C-6844-BDA8-E36501E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8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461E-A728-EA44-A5D4-F24C72DF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9448C-AB1E-BE40-9C1E-269B358A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4483E-72AB-884B-B4DA-200630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DAD0F-0CB7-6845-ADF0-1FB2602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4996-D60C-9A4E-8C87-4A747FFA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9BF3A-15FE-4E4C-BAA9-E28A58CF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A2474-5E3F-794B-84C5-2F4AB747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90E-82ED-9944-B7B0-37689733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D3FE5-950A-0940-B697-1164C914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182DA-8130-9640-AD52-44C55DD2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F142C-9F50-7C47-9A98-97F2243D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59703-0293-6E4F-A03F-2A4871E4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7AD34-66ED-C947-9669-3AC60FE1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A575-1AB5-E341-9B24-DB1A44D9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749A7-C57E-4F48-BC01-2D91158C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6C1B-0569-3E4C-BE34-005CC4C75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B576-29E8-3241-93E9-79C33CC9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B011-A5CC-CE47-9386-D21C6E9E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89E4-011E-6C49-ADD8-BC5CBDC4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5DC8A-4619-F24D-915A-F922FAF6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60CDC-EA9C-BD46-A743-7513FD368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E075-D5DD-9A49-B28E-3D7C2FF48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C8570-C44E-1D46-97D5-0FBE407E85E6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6E94C-99F9-D744-9D38-2ABA70979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2905-FF2D-DC4F-A2E2-8D1AFC93B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5AEEB-F4DA-9D4F-AD4A-CBEE0EB47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679514"/>
            <a:ext cx="11772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Enthalpy, H</a:t>
            </a:r>
          </a:p>
          <a:p>
            <a:endParaRPr lang="en-US" sz="2400" dirty="0"/>
          </a:p>
          <a:p>
            <a:r>
              <a:rPr lang="en-US" sz="2400" dirty="0"/>
              <a:t>By definition, H=U+PV, so it’s an energy; numerically larger than U since PV&gt;0</a:t>
            </a:r>
          </a:p>
          <a:p>
            <a:endParaRPr lang="en-US" sz="2400" dirty="0"/>
          </a:p>
          <a:p>
            <a:r>
              <a:rPr lang="en-US" sz="2400" dirty="0"/>
              <a:t>An extensive function (since U is extensive)</a:t>
            </a:r>
          </a:p>
          <a:p>
            <a:endParaRPr lang="en-US" sz="2400" dirty="0"/>
          </a:p>
          <a:p>
            <a:r>
              <a:rPr lang="en-US" sz="2400" dirty="0"/>
              <a:t>Usually we like to visualize H in T-P state space, so H=H(T,P)</a:t>
            </a:r>
          </a:p>
          <a:p>
            <a:endParaRPr lang="en-US" sz="2400" dirty="0"/>
          </a:p>
          <a:p>
            <a:r>
              <a:rPr lang="en-US" sz="2400" dirty="0"/>
              <a:t>H is “about” heat, as we’ll see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504D2-8DDD-7043-ABDD-F8418FA2A21D}"/>
              </a:ext>
            </a:extLst>
          </p:cNvPr>
          <p:cNvGrpSpPr/>
          <p:nvPr/>
        </p:nvGrpSpPr>
        <p:grpSpPr>
          <a:xfrm>
            <a:off x="3227031" y="-508000"/>
            <a:ext cx="9620966" cy="7215725"/>
            <a:chOff x="3227031" y="-508000"/>
            <a:chExt cx="9620966" cy="7215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E9C8B-D93E-7343-AFA7-07AA1591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031" y="-508000"/>
              <a:ext cx="9620966" cy="721572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177F-E4AD-EF44-8708-6B2C418DF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863338-9D51-674F-AF97-E19C40D89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23072F-2346-E045-B160-586C2355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D8A08F-1B3E-1940-A3B1-BDF4B212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DA3F2A-423E-094E-8A33-8069EA0C3600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53ABFC-CC22-0541-A912-A49F0AAB4389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E2D639-9DE1-8048-A4E5-80A44FCAC1CF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553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gas moves through state space at the same enthalpy, we say it’s traversing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Here’s an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at high temperature,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Notice how the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 has to </a:t>
                </a:r>
                <a:r>
                  <a:rPr lang="en-US" sz="2400" b="1" dirty="0"/>
                  <a:t>go</a:t>
                </a:r>
                <a:r>
                  <a:rPr lang="en-US" sz="2400" dirty="0"/>
                  <a:t> </a:t>
                </a:r>
                <a:r>
                  <a:rPr lang="en-US" sz="2400" b="1" dirty="0"/>
                  <a:t>up</a:t>
                </a:r>
                <a:r>
                  <a:rPr lang="en-US" sz="2400" dirty="0"/>
                  <a:t> as the </a:t>
                </a:r>
                <a:r>
                  <a:rPr lang="en-US" sz="2400" b="1" dirty="0"/>
                  <a:t>pressure</a:t>
                </a:r>
                <a:r>
                  <a:rPr lang="en-US" sz="2400" dirty="0"/>
                  <a:t> goes </a:t>
                </a:r>
                <a:r>
                  <a:rPr lang="en-US" sz="2400" b="1" dirty="0"/>
                  <a:t>down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553539" cy="3785652"/>
              </a:xfrm>
              <a:prstGeom prst="rect">
                <a:avLst/>
              </a:prstGeom>
              <a:blipFill>
                <a:blip r:embed="rId3"/>
                <a:stretch>
                  <a:fillRect l="-1944" t="-1338" r="-556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F2F6A-A404-4445-A973-21D02FF4DFF9}"/>
                  </a:ext>
                </a:extLst>
              </p:cNvPr>
              <p:cNvSpPr txBox="1"/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CF2F6A-A404-4445-A973-21D02FF4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6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/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267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/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474D1B-1738-A647-9002-657BAAB69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68" y="3329928"/>
                <a:ext cx="984313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8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553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about this </a:t>
            </a:r>
            <a:r>
              <a:rPr lang="en-US" sz="2400" dirty="0" err="1"/>
              <a:t>isenthalp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Starting out at this (low) temperature, the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goes</a:t>
            </a:r>
            <a:r>
              <a:rPr lang="en-US" sz="2400" dirty="0"/>
              <a:t> </a:t>
            </a:r>
            <a:r>
              <a:rPr lang="en-US" sz="2400" b="1" dirty="0"/>
              <a:t>down</a:t>
            </a:r>
            <a:r>
              <a:rPr lang="en-US" sz="2400" dirty="0"/>
              <a:t> as the </a:t>
            </a:r>
            <a:r>
              <a:rPr lang="en-US" sz="2400" b="1" dirty="0"/>
              <a:t>pressure</a:t>
            </a:r>
            <a:r>
              <a:rPr lang="en-US" sz="2400" dirty="0"/>
              <a:t> goes </a:t>
            </a:r>
            <a:r>
              <a:rPr lang="en-US" sz="2400" b="1" dirty="0"/>
              <a:t>down</a:t>
            </a:r>
            <a:r>
              <a:rPr lang="en-US" sz="24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91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C26B1-9801-794B-9631-E02DF8102880}"/>
              </a:ext>
            </a:extLst>
          </p:cNvPr>
          <p:cNvSpPr txBox="1"/>
          <p:nvPr/>
        </p:nvSpPr>
        <p:spPr>
          <a:xfrm>
            <a:off x="187794" y="1611077"/>
            <a:ext cx="491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Formally, the slope of these dashed arrows would be described by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37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E9C8B-D93E-7343-AFA7-07AA159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8566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892350" cy="14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Formally, the slope of these dashed arrows would be described by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892350" cy="1431802"/>
              </a:xfrm>
              <a:prstGeom prst="rect">
                <a:avLst/>
              </a:prstGeom>
              <a:blipFill>
                <a:blip r:embed="rId3"/>
                <a:stretch>
                  <a:fillRect l="-1813" t="-3509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9EBFF-0C30-D74C-98A2-C3AAFBB9AB57}"/>
              </a:ext>
            </a:extLst>
          </p:cNvPr>
          <p:cNvCxnSpPr>
            <a:cxnSpLocks/>
          </p:cNvCxnSpPr>
          <p:nvPr/>
        </p:nvCxnSpPr>
        <p:spPr>
          <a:xfrm>
            <a:off x="7168445" y="2765239"/>
            <a:ext cx="139908" cy="1287472"/>
          </a:xfrm>
          <a:prstGeom prst="line">
            <a:avLst/>
          </a:prstGeom>
          <a:ln w="508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DF90C9-8C39-3147-9153-6505C0ABFAEB}"/>
              </a:ext>
            </a:extLst>
          </p:cNvPr>
          <p:cNvCxnSpPr>
            <a:cxnSpLocks/>
          </p:cNvCxnSpPr>
          <p:nvPr/>
        </p:nvCxnSpPr>
        <p:spPr>
          <a:xfrm flipH="1">
            <a:off x="7308353" y="4052711"/>
            <a:ext cx="1204" cy="1313218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2CD792-2269-1644-9144-486C41ED41D8}"/>
              </a:ext>
            </a:extLst>
          </p:cNvPr>
          <p:cNvCxnSpPr>
            <a:cxnSpLocks/>
          </p:cNvCxnSpPr>
          <p:nvPr/>
        </p:nvCxnSpPr>
        <p:spPr>
          <a:xfrm>
            <a:off x="7111855" y="2765239"/>
            <a:ext cx="0" cy="1079251"/>
          </a:xfrm>
          <a:prstGeom prst="line">
            <a:avLst/>
          </a:prstGeom>
          <a:ln w="50800">
            <a:solidFill>
              <a:schemeClr val="tx1">
                <a:alpha val="48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AE8E9F0-37CB-3944-8AE1-DBE35D1FE101}"/>
              </a:ext>
            </a:extLst>
          </p:cNvPr>
          <p:cNvSpPr/>
          <p:nvPr/>
        </p:nvSpPr>
        <p:spPr>
          <a:xfrm>
            <a:off x="7093078" y="2733280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7488A-247B-BE47-950E-BA626C594EF7}"/>
              </a:ext>
            </a:extLst>
          </p:cNvPr>
          <p:cNvSpPr/>
          <p:nvPr/>
        </p:nvSpPr>
        <p:spPr>
          <a:xfrm>
            <a:off x="7216747" y="4015954"/>
            <a:ext cx="184417" cy="156251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560E9-95A9-2841-8107-FF14D43DD780}"/>
              </a:ext>
            </a:extLst>
          </p:cNvPr>
          <p:cNvGrpSpPr/>
          <p:nvPr/>
        </p:nvGrpSpPr>
        <p:grpSpPr>
          <a:xfrm>
            <a:off x="8460121" y="1580341"/>
            <a:ext cx="2052437" cy="2754216"/>
            <a:chOff x="8460121" y="1580341"/>
            <a:chExt cx="2052437" cy="275421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902C85B-EB97-7E4E-B2F9-D30A6E96336A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9B9C4E-6846-3543-8ADF-54723BBCB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4F8E3E-40F6-8148-AC55-6B6644B7F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019524D-A4B9-6544-B446-F00508E0F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5738B0-6C88-9F44-B5FE-BC0D49523511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5E0EE1-4965-8E40-8C9F-F222C990D302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C850F2-BA68-6840-9FDA-D7A0117B0634}"/>
                </a:ext>
              </a:extLst>
            </p:cNvPr>
            <p:cNvCxnSpPr>
              <a:cxnSpLocks/>
            </p:cNvCxnSpPr>
            <p:nvPr/>
          </p:nvCxnSpPr>
          <p:spPr>
            <a:xfrm>
              <a:off x="8644538" y="1736592"/>
              <a:ext cx="1683603" cy="651008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07863-C90E-C64E-8454-073D4A25745F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5327ED-6AB6-2549-9F36-E1FE58AF2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7F1997E-3FF9-014B-9F6B-BD41106B7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0790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80946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Contours of H(T,P)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933216-BBB0-1244-B174-2CDB036665BC}"/>
              </a:ext>
            </a:extLst>
          </p:cNvPr>
          <p:cNvGrpSpPr/>
          <p:nvPr/>
        </p:nvGrpSpPr>
        <p:grpSpPr>
          <a:xfrm>
            <a:off x="4894233" y="730580"/>
            <a:ext cx="7125632" cy="5396839"/>
            <a:chOff x="3910385" y="730580"/>
            <a:chExt cx="7125632" cy="5396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E07D82-2D9E-2844-B198-153E2E96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385" y="730580"/>
              <a:ext cx="7125632" cy="539683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61FA795-B22E-D644-B3BC-B34C4BC800E0}"/>
                </a:ext>
              </a:extLst>
            </p:cNvPr>
            <p:cNvGrpSpPr/>
            <p:nvPr/>
          </p:nvGrpSpPr>
          <p:grpSpPr>
            <a:xfrm>
              <a:off x="5069865" y="1251441"/>
              <a:ext cx="4103600" cy="1751988"/>
              <a:chOff x="5891668" y="1947272"/>
              <a:chExt cx="4103600" cy="1751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58E4C5B-DF06-F44F-9568-6B856D40F3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55327ED-6AB6-2549-9F36-E1FE58AF27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1668" y="3329928"/>
                    <a:ext cx="98431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226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/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rgbClr val="0070C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&gt;0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8B6A5808-A0FD-9C43-B852-FC2EDA0C0E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3511" y="1947272"/>
                    <a:ext cx="87175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/>
              <p:nvPr/>
            </p:nvSpPr>
            <p:spPr>
              <a:xfrm>
                <a:off x="172135" y="1036934"/>
                <a:ext cx="4782712" cy="5181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Formally, the slope of these lines would be described by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quantity even gets its own name, the </a:t>
                </a:r>
                <a:r>
                  <a:rPr lang="en-US" sz="2400" b="1" dirty="0"/>
                  <a:t>Joule-Thomson coefficient</a:t>
                </a:r>
                <a:r>
                  <a:rPr lang="en-US" sz="2400" dirty="0"/>
                  <a:t>, and its own symbol,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/>
                  <a:t> (although sometimes just written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It’s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by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" y="1036934"/>
                <a:ext cx="4782712" cy="5181803"/>
              </a:xfrm>
              <a:prstGeom prst="rect">
                <a:avLst/>
              </a:prstGeom>
              <a:blipFill>
                <a:blip r:embed="rId6"/>
                <a:stretch>
                  <a:fillRect l="-1852" t="-978" r="-794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D17ACC-AB89-B04C-83C8-6C3C109C9C75}"/>
              </a:ext>
            </a:extLst>
          </p:cNvPr>
          <p:cNvCxnSpPr>
            <a:cxnSpLocks/>
          </p:cNvCxnSpPr>
          <p:nvPr/>
        </p:nvCxnSpPr>
        <p:spPr>
          <a:xfrm flipH="1">
            <a:off x="7038026" y="4041714"/>
            <a:ext cx="1" cy="1271065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9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4" y="339272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We like to think about enthalpy in a T,P state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416C2-C926-F644-99BB-FEFA8DB56C48}"/>
              </a:ext>
            </a:extLst>
          </p:cNvPr>
          <p:cNvGrpSpPr/>
          <p:nvPr/>
        </p:nvGrpSpPr>
        <p:grpSpPr>
          <a:xfrm>
            <a:off x="-3946274" y="1018257"/>
            <a:ext cx="9364523" cy="4814995"/>
            <a:chOff x="-3656149" y="1444487"/>
            <a:chExt cx="9364523" cy="4814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/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400" dirty="0"/>
                    <a:t> = internal energy</a:t>
                  </a:r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05F3F37-5C4D-4E43-AAE9-310B3B462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70" y="1444487"/>
                  <a:ext cx="4055165" cy="1938992"/>
                </a:xfrm>
                <a:prstGeom prst="rect">
                  <a:avLst/>
                </a:prstGeom>
                <a:blipFill>
                  <a:blip r:embed="rId2"/>
                  <a:stretch>
                    <a:fillRect l="-2500" t="-19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FF48DE-F909-B448-A82F-3911E3BF6359}"/>
                </a:ext>
              </a:extLst>
            </p:cNvPr>
            <p:cNvGrpSpPr/>
            <p:nvPr/>
          </p:nvGrpSpPr>
          <p:grpSpPr>
            <a:xfrm>
              <a:off x="-3656149" y="2093844"/>
              <a:ext cx="9364523" cy="4165638"/>
              <a:chOff x="-7264053" y="-1522649"/>
              <a:chExt cx="17025401" cy="72737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C45A6D-FBC0-1349-B6CA-63C2E4C6DDFE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6530" cy="4449846"/>
                <a:chOff x="-286325" y="1539799"/>
                <a:chExt cx="6706530" cy="4449846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37CD3B2-C528-4F40-B096-76D4D4FA2FF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52" name="Frame 51">
                    <a:extLst>
                      <a:ext uri="{FF2B5EF4-FFF2-40B4-BE49-F238E27FC236}">
                        <a16:creationId xmlns:a16="http://schemas.microsoft.com/office/drawing/2014/main" id="{C6D5A761-38CA-6145-ABF9-82A17CA55CB1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Frame 52">
                    <a:extLst>
                      <a:ext uri="{FF2B5EF4-FFF2-40B4-BE49-F238E27FC236}">
                        <a16:creationId xmlns:a16="http://schemas.microsoft.com/office/drawing/2014/main" id="{EAB7667D-F823-6149-B928-8682D114D4A6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EDCA5AAF-4AE3-5347-A5EF-E39130860C5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EBAFFC58-F8CF-724A-ABE2-3F736B9E77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0DA5A4D-C178-2A42-B6B9-82D94102C0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73D9411F-57D3-614B-A972-D323E02989E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193D6AD8-B54E-EE4A-ADE1-61F9FC62CEF0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C92BBDDF-B732-2942-825E-0F5C7D73AAE6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80E2BAEE-0C00-9C43-B6B0-30C7D17F5409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6CAEFA5-3A00-304E-A73C-099E3BCF2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B9EACE-15E2-E34E-8CD0-C68C8C5B6605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104307F-1856-C747-AE1A-B1B6BD8E4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150" y="3469430"/>
                  <a:ext cx="677055" cy="486636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055755FC-007A-1647-BAD0-249B47DAFCD0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47E74B6E-D1E2-5042-BECB-05C13882107F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29ED9-B4CF-D14D-AC81-0F2E7CD7B4D5}"/>
              </a:ext>
            </a:extLst>
          </p:cNvPr>
          <p:cNvGrpSpPr/>
          <p:nvPr/>
        </p:nvGrpSpPr>
        <p:grpSpPr>
          <a:xfrm>
            <a:off x="1185866" y="132520"/>
            <a:ext cx="9236970" cy="5619963"/>
            <a:chOff x="1450908" y="556592"/>
            <a:chExt cx="9236970" cy="5619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/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Algebraic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dirty="0"/>
                    <a:t>Differential Equation of 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393092-C4E8-6045-ADFD-DEF4F3795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713" y="1444486"/>
                  <a:ext cx="4055165" cy="2308324"/>
                </a:xfrm>
                <a:prstGeom prst="rect">
                  <a:avLst/>
                </a:prstGeom>
                <a:blipFill>
                  <a:blip r:embed="rId3"/>
                  <a:stretch>
                    <a:fillRect l="-2500" t="-2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27C4FFA-3224-D34B-A467-665ED3BDC612}"/>
                </a:ext>
              </a:extLst>
            </p:cNvPr>
            <p:cNvGrpSpPr/>
            <p:nvPr/>
          </p:nvGrpSpPr>
          <p:grpSpPr>
            <a:xfrm>
              <a:off x="1450908" y="556592"/>
              <a:ext cx="8636735" cy="5619963"/>
              <a:chOff x="-7264053" y="-4062094"/>
              <a:chExt cx="15702228" cy="981319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C1AA367-1904-304B-8341-D0C5CB0B3C71}"/>
                  </a:ext>
                </a:extLst>
              </p:cNvPr>
              <p:cNvGrpSpPr/>
              <p:nvPr/>
            </p:nvGrpSpPr>
            <p:grpSpPr>
              <a:xfrm>
                <a:off x="588319" y="1301259"/>
                <a:ext cx="6703708" cy="4449846"/>
                <a:chOff x="-286325" y="1539799"/>
                <a:chExt cx="6703708" cy="4449846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BB90D15-DA1D-694E-8A2A-075E3A7ECA79}"/>
                    </a:ext>
                  </a:extLst>
                </p:cNvPr>
                <p:cNvGrpSpPr/>
                <p:nvPr/>
              </p:nvGrpSpPr>
              <p:grpSpPr>
                <a:xfrm>
                  <a:off x="-286325" y="1539799"/>
                  <a:ext cx="6703708" cy="4449846"/>
                  <a:chOff x="569020" y="1859897"/>
                  <a:chExt cx="6703708" cy="4449846"/>
                </a:xfrm>
              </p:grpSpPr>
              <p:sp>
                <p:nvSpPr>
                  <p:cNvPr id="69" name="Frame 68">
                    <a:extLst>
                      <a:ext uri="{FF2B5EF4-FFF2-40B4-BE49-F238E27FC236}">
                        <a16:creationId xmlns:a16="http://schemas.microsoft.com/office/drawing/2014/main" id="{BE0FCB8F-4E3F-B64F-BF16-4AE60F357D8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0" name="Frame 69">
                    <a:extLst>
                      <a:ext uri="{FF2B5EF4-FFF2-40B4-BE49-F238E27FC236}">
                        <a16:creationId xmlns:a16="http://schemas.microsoft.com/office/drawing/2014/main" id="{57BD5A46-FA8F-4C44-826B-EA2C7EC47F1A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2F59235E-7DDC-C041-95A3-EA47124C03F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A4636B1-D9AB-2049-90D5-E999C68E4E6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25BCFD2E-D63B-C048-9787-FAC481DCD8A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E036D2AD-70C6-9240-96D4-F9CA2DEAF66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BAD9945-4216-1845-98B7-A51108C49E05}"/>
                      </a:ext>
                    </a:extLst>
                  </p:cNvPr>
                  <p:cNvSpPr/>
                  <p:nvPr/>
                </p:nvSpPr>
                <p:spPr>
                  <a:xfrm>
                    <a:off x="569020" y="2690712"/>
                    <a:ext cx="2169023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H(T,P)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F2678B4-562E-7146-AA84-1267C2B2AA1C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EC553CFC-0300-4042-8E52-003A7E20FCAD}"/>
                      </a:ext>
                    </a:extLst>
                  </p:cNvPr>
                  <p:cNvSpPr/>
                  <p:nvPr/>
                </p:nvSpPr>
                <p:spPr>
                  <a:xfrm>
                    <a:off x="1653533" y="5103168"/>
                    <a:ext cx="550022" cy="80612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F0E0E0FD-A472-C644-A8DB-3571846BC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92CC8F07-C778-B24A-98C8-8386F8DD8E85}"/>
                    </a:ext>
                  </a:extLst>
                </p:cNvPr>
                <p:cNvCxnSpPr/>
                <p:nvPr/>
              </p:nvCxnSpPr>
              <p:spPr>
                <a:xfrm flipV="1">
                  <a:off x="1350707" y="3902508"/>
                  <a:ext cx="662066" cy="408929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B694C33-1BA3-4E47-8D92-242B891FE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01603" y="2339884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0E2B14B1-0D6C-1141-B21C-F55DAFFB7433}"/>
                  </a:ext>
                </a:extLst>
              </p:cNvPr>
              <p:cNvSpPr/>
              <p:nvPr/>
            </p:nvSpPr>
            <p:spPr>
              <a:xfrm>
                <a:off x="-6548552" y="-4062094"/>
                <a:ext cx="14986727" cy="787627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39FE1664-ED93-9C49-8DB0-D39F6DB50977}"/>
                  </a:ext>
                </a:extLst>
              </p:cNvPr>
              <p:cNvSpPr/>
              <p:nvPr/>
            </p:nvSpPr>
            <p:spPr>
              <a:xfrm>
                <a:off x="-7264053" y="-3225379"/>
                <a:ext cx="15167194" cy="7441665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/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Steeper in T-direction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370356-E024-4B4E-A1CC-109120F25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628" y="4086358"/>
                <a:ext cx="2049295" cy="1200329"/>
              </a:xfrm>
              <a:prstGeom prst="rect">
                <a:avLst/>
              </a:prstGeom>
              <a:blipFill>
                <a:blip r:embed="rId4"/>
                <a:stretch>
                  <a:fillRect l="-4321" t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54B955AD-78F8-264C-82FA-29965EA056D2}"/>
              </a:ext>
            </a:extLst>
          </p:cNvPr>
          <p:cNvSpPr txBox="1"/>
          <p:nvPr/>
        </p:nvSpPr>
        <p:spPr>
          <a:xfrm>
            <a:off x="1455285" y="6018671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T-V state space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152B40-0630-5F44-B36E-FBB98C739F87}"/>
              </a:ext>
            </a:extLst>
          </p:cNvPr>
          <p:cNvSpPr txBox="1"/>
          <p:nvPr/>
        </p:nvSpPr>
        <p:spPr>
          <a:xfrm>
            <a:off x="6799736" y="6018670"/>
            <a:ext cx="2049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T-P state space</a:t>
            </a:r>
          </a:p>
        </p:txBody>
      </p:sp>
    </p:spTree>
    <p:extLst>
      <p:ext uri="{BB962C8B-B14F-4D97-AF65-F5344CB8AC3E}">
        <p14:creationId xmlns:p14="http://schemas.microsoft.com/office/powerpoint/2010/main" val="15892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4" y="339272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Enthalpy and calorimetry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/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Isochoric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:r>
                  <a:rPr lang="en-US" sz="2400" b="1" dirty="0"/>
                  <a:t>isochoric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5F3F37-5C4D-4E43-AAE9-310B3B46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3" y="1139687"/>
                <a:ext cx="5097157" cy="2677656"/>
              </a:xfrm>
              <a:prstGeom prst="rect">
                <a:avLst/>
              </a:prstGeom>
              <a:blipFill>
                <a:blip r:embed="rId2"/>
                <a:stretch>
                  <a:fillRect l="-1990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/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Isobaric calorimetry: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,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using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Infer change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/>
                  <a:t> because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also says </a:t>
                </a:r>
                <a:r>
                  <a:rPr lang="en-US" sz="2400" b="1" dirty="0"/>
                  <a:t>isobaric processes </a:t>
                </a: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𝒅𝑯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400" b="1" strike="sngStrik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044DAC-3C00-CC49-AF34-42EA5B71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1139687"/>
                <a:ext cx="5193022" cy="2677656"/>
              </a:xfrm>
              <a:prstGeom prst="rect">
                <a:avLst/>
              </a:prstGeom>
              <a:blipFill>
                <a:blip r:embed="rId3"/>
                <a:stretch>
                  <a:fillRect l="-1951" t="-1887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/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gas 310 K -&gt; 360 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 We’ll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however … how to get that?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714B69-E634-D94A-9CD3-B9E81F59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674" y="4615031"/>
                <a:ext cx="6033072" cy="1569660"/>
              </a:xfrm>
              <a:prstGeom prst="rect">
                <a:avLst/>
              </a:prstGeom>
              <a:blipFill>
                <a:blip r:embed="rId4"/>
                <a:stretch>
                  <a:fillRect l="-1471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09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419725" y="277276"/>
                <a:ext cx="11772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Physical 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why?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5" y="277276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75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5AF997B-40FB-3841-B9A0-66F656AC9224}"/>
              </a:ext>
            </a:extLst>
          </p:cNvPr>
          <p:cNvGrpSpPr/>
          <p:nvPr/>
        </p:nvGrpSpPr>
        <p:grpSpPr>
          <a:xfrm>
            <a:off x="555861" y="1869192"/>
            <a:ext cx="3740714" cy="1688950"/>
            <a:chOff x="580913" y="1869192"/>
            <a:chExt cx="3740714" cy="1688950"/>
          </a:xfrm>
        </p:grpSpPr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0F50170E-A18A-344A-8F7F-3B2F7B0C958D}"/>
                </a:ext>
              </a:extLst>
            </p:cNvPr>
            <p:cNvSpPr/>
            <p:nvPr/>
          </p:nvSpPr>
          <p:spPr>
            <a:xfrm>
              <a:off x="2406765" y="1869192"/>
              <a:ext cx="1914862" cy="1688950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BBE832-C25E-7449-B085-918B0540D391}"/>
                </a:ext>
              </a:extLst>
            </p:cNvPr>
            <p:cNvSpPr txBox="1"/>
            <p:nvPr/>
          </p:nvSpPr>
          <p:spPr>
            <a:xfrm>
              <a:off x="580913" y="2367419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6440CACD-71A0-3749-A4F1-7BD7BE2A1DE8}"/>
                </a:ext>
              </a:extLst>
            </p:cNvPr>
            <p:cNvCxnSpPr>
              <a:cxnSpLocks/>
            </p:cNvCxnSpPr>
            <p:nvPr/>
          </p:nvCxnSpPr>
          <p:spPr>
            <a:xfrm>
              <a:off x="989703" y="2598251"/>
              <a:ext cx="1390242" cy="230833"/>
            </a:xfrm>
            <a:prstGeom prst="curvedConnector3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/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3D6F767-34DD-164D-BDDB-7C738C75F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346" y="2289924"/>
                  <a:ext cx="1173077" cy="695062"/>
                </a:xfrm>
                <a:prstGeom prst="rect">
                  <a:avLst/>
                </a:prstGeom>
                <a:blipFill>
                  <a:blip r:embed="rId3"/>
                  <a:stretch>
                    <a:fillRect l="-5319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355048-801E-9A4E-89B8-4F7A88CD2E54}"/>
              </a:ext>
            </a:extLst>
          </p:cNvPr>
          <p:cNvGrpSpPr/>
          <p:nvPr/>
        </p:nvGrpSpPr>
        <p:grpSpPr>
          <a:xfrm>
            <a:off x="5984335" y="1277655"/>
            <a:ext cx="5038567" cy="2768252"/>
            <a:chOff x="5182671" y="1277655"/>
            <a:chExt cx="5038567" cy="276825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E6DFDD6-2314-134E-BC38-607E75150ABD}"/>
                </a:ext>
              </a:extLst>
            </p:cNvPr>
            <p:cNvGrpSpPr/>
            <p:nvPr/>
          </p:nvGrpSpPr>
          <p:grpSpPr>
            <a:xfrm>
              <a:off x="5182671" y="1869192"/>
              <a:ext cx="4301299" cy="1688950"/>
              <a:chOff x="20328" y="1869192"/>
              <a:chExt cx="4301299" cy="1688950"/>
            </a:xfrm>
          </p:grpSpPr>
          <p:sp>
            <p:nvSpPr>
              <p:cNvPr id="20" name="Frame 19">
                <a:extLst>
                  <a:ext uri="{FF2B5EF4-FFF2-40B4-BE49-F238E27FC236}">
                    <a16:creationId xmlns:a16="http://schemas.microsoft.com/office/drawing/2014/main" id="{D0491BD4-BF1E-C54C-B735-74ED939C2455}"/>
                  </a:ext>
                </a:extLst>
              </p:cNvPr>
              <p:cNvSpPr/>
              <p:nvPr/>
            </p:nvSpPr>
            <p:spPr>
              <a:xfrm>
                <a:off x="2406765" y="1869192"/>
                <a:ext cx="1914862" cy="1688950"/>
              </a:xfrm>
              <a:prstGeom prst="frame">
                <a:avLst>
                  <a:gd name="adj1" fmla="val 459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21FD2-6098-BE42-B54F-7299353623A3}"/>
                  </a:ext>
                </a:extLst>
              </p:cNvPr>
              <p:cNvSpPr txBox="1"/>
              <p:nvPr/>
            </p:nvSpPr>
            <p:spPr>
              <a:xfrm>
                <a:off x="20328" y="2289924"/>
                <a:ext cx="8175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795F203D-25B5-E84A-91EE-0434F147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070" y="2558334"/>
                <a:ext cx="1390242" cy="230833"/>
              </a:xfrm>
              <a:prstGeom prst="curvedConnector3">
                <a:avLst>
                  <a:gd name="adj1" fmla="val 44594"/>
                </a:avLst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B6A1DB3-B6FD-9D41-A0DA-FF7495BBF1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7346" y="2289924"/>
                    <a:ext cx="1244956" cy="6929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51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E63D12FD-93D2-8C45-8B98-2ED45ADF9C60}"/>
                </a:ext>
              </a:extLst>
            </p:cNvPr>
            <p:cNvSpPr/>
            <p:nvPr/>
          </p:nvSpPr>
          <p:spPr>
            <a:xfrm>
              <a:off x="6964471" y="1277655"/>
              <a:ext cx="3256767" cy="2768252"/>
            </a:xfrm>
            <a:prstGeom prst="frame">
              <a:avLst>
                <a:gd name="adj1" fmla="val 45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9CA305-F3AB-D349-ADBF-1F683E6547D1}"/>
                </a:ext>
              </a:extLst>
            </p:cNvPr>
            <p:cNvSpPr txBox="1"/>
            <p:nvPr/>
          </p:nvSpPr>
          <p:spPr>
            <a:xfrm>
              <a:off x="8412003" y="1358168"/>
              <a:ext cx="817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F6E63E-D0E3-4243-8D23-E54CFDA031DD}"/>
                </a:ext>
              </a:extLst>
            </p:cNvPr>
            <p:cNvCxnSpPr/>
            <p:nvPr/>
          </p:nvCxnSpPr>
          <p:spPr>
            <a:xfrm flipV="1">
              <a:off x="8824778" y="1540702"/>
              <a:ext cx="0" cy="1656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0758E94-25C6-2745-A7FF-78072008BDF8}"/>
                </a:ext>
              </a:extLst>
            </p:cNvPr>
            <p:cNvCxnSpPr>
              <a:cxnSpLocks/>
            </p:cNvCxnSpPr>
            <p:nvPr/>
          </p:nvCxnSpPr>
          <p:spPr>
            <a:xfrm>
              <a:off x="8820794" y="3645824"/>
              <a:ext cx="0" cy="1871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DB6FC81-9E7B-CE44-B9E6-A5D2C19137D1}"/>
                </a:ext>
              </a:extLst>
            </p:cNvPr>
            <p:cNvCxnSpPr>
              <a:cxnSpLocks/>
            </p:cNvCxnSpPr>
            <p:nvPr/>
          </p:nvCxnSpPr>
          <p:spPr>
            <a:xfrm>
              <a:off x="9705454" y="2684823"/>
              <a:ext cx="215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0DC349-8C33-CD4F-B082-67D4D69CB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4327" y="2710249"/>
              <a:ext cx="2420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some heat will be expended as work,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which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335" y="4371584"/>
                <a:ext cx="6003073" cy="830997"/>
              </a:xfrm>
              <a:prstGeom prst="rect">
                <a:avLst/>
              </a:prstGeom>
              <a:blipFill>
                <a:blip r:embed="rId5"/>
                <a:stretch>
                  <a:fillRect l="-147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80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/>
              <p:nvPr/>
            </p:nvSpPr>
            <p:spPr>
              <a:xfrm>
                <a:off x="1" y="277276"/>
                <a:ext cx="1219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… </a:t>
                </a:r>
                <a:r>
                  <a:rPr lang="en-US" sz="2400" dirty="0">
                    <a:solidFill>
                      <a:srgbClr val="7030A0"/>
                    </a:solidFill>
                  </a:rPr>
                  <a:t>Mathematical idea: </a:t>
                </a:r>
                <a:r>
                  <a:rPr lang="en-US" sz="2400" dirty="0"/>
                  <a:t>let’s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… how? Assume an ideal gas 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E9418-0014-C24B-8ACF-31C8C02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77276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7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/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(say) which means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But we already said ideal gas</a:t>
                </a:r>
                <a:r>
                  <a:rPr lang="en-US" sz="2400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r>
                  <a:rPr lang="en-US" sz="2400" dirty="0"/>
                  <a:t>, so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𝑛𝑅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Obviously generalizable: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 any ideal gas.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We’ll apply it even for real gases!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EF4745-E226-0C4C-92B9-36A715D1F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25" y="1208835"/>
                <a:ext cx="10069157" cy="4931286"/>
              </a:xfrm>
              <a:prstGeom prst="rect">
                <a:avLst/>
              </a:prstGeom>
              <a:blipFill>
                <a:blip r:embed="rId3"/>
                <a:stretch>
                  <a:fillRect l="-882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13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changes in enthalpy when cruising through P,T space 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A73513-0A5F-ED42-BE8B-530B8C1EA622}"/>
              </a:ext>
            </a:extLst>
          </p:cNvPr>
          <p:cNvGrpSpPr/>
          <p:nvPr/>
        </p:nvGrpSpPr>
        <p:grpSpPr>
          <a:xfrm>
            <a:off x="2745725" y="-2159019"/>
            <a:ext cx="8636735" cy="5619963"/>
            <a:chOff x="-7264053" y="-4062094"/>
            <a:chExt cx="15702228" cy="981319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86411B8-AAFD-7A4F-A112-10D0A83405E4}"/>
                </a:ext>
              </a:extLst>
            </p:cNvPr>
            <p:cNvGrpSpPr/>
            <p:nvPr/>
          </p:nvGrpSpPr>
          <p:grpSpPr>
            <a:xfrm>
              <a:off x="588319" y="1301259"/>
              <a:ext cx="6703708" cy="4449846"/>
              <a:chOff x="-286325" y="1539799"/>
              <a:chExt cx="6703708" cy="44498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4B6723E-8D0F-FD43-9553-3F6EF6C5A797}"/>
                  </a:ext>
                </a:extLst>
              </p:cNvPr>
              <p:cNvGrpSpPr/>
              <p:nvPr/>
            </p:nvGrpSpPr>
            <p:grpSpPr>
              <a:xfrm>
                <a:off x="-286325" y="1539799"/>
                <a:ext cx="6703708" cy="4449846"/>
                <a:chOff x="569020" y="1859897"/>
                <a:chExt cx="6703708" cy="4449846"/>
              </a:xfrm>
            </p:grpSpPr>
            <p:sp>
              <p:nvSpPr>
                <p:cNvPr id="56" name="Frame 55">
                  <a:extLst>
                    <a:ext uri="{FF2B5EF4-FFF2-40B4-BE49-F238E27FC236}">
                      <a16:creationId xmlns:a16="http://schemas.microsoft.com/office/drawing/2014/main" id="{03A38898-739C-EB4A-A7F4-BE8EB0E6AD03}"/>
                    </a:ext>
                  </a:extLst>
                </p:cNvPr>
                <p:cNvSpPr/>
                <p:nvPr/>
              </p:nvSpPr>
              <p:spPr>
                <a:xfrm>
                  <a:off x="2188564" y="2338466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Frame 56">
                  <a:extLst>
                    <a:ext uri="{FF2B5EF4-FFF2-40B4-BE49-F238E27FC236}">
                      <a16:creationId xmlns:a16="http://schemas.microsoft.com/office/drawing/2014/main" id="{6AB8C631-5C88-A04F-A60B-B1D8E48FCB72}"/>
                    </a:ext>
                  </a:extLst>
                </p:cNvPr>
                <p:cNvSpPr/>
                <p:nvPr/>
              </p:nvSpPr>
              <p:spPr>
                <a:xfrm>
                  <a:off x="2865620" y="1859897"/>
                  <a:ext cx="4407108" cy="3492708"/>
                </a:xfrm>
                <a:prstGeom prst="frame">
                  <a:avLst>
                    <a:gd name="adj1" fmla="val 177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F5891D8-AB18-424D-8AC1-AC8F9E500368}"/>
                    </a:ext>
                  </a:extLst>
                </p:cNvPr>
                <p:cNvCxnSpPr/>
                <p:nvPr/>
              </p:nvCxnSpPr>
              <p:spPr>
                <a:xfrm flipV="1">
                  <a:off x="2203554" y="1866835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6BBFDFB0-B2F2-5149-B9B9-5BC7BA70682C}"/>
                    </a:ext>
                  </a:extLst>
                </p:cNvPr>
                <p:cNvCxnSpPr/>
                <p:nvPr/>
              </p:nvCxnSpPr>
              <p:spPr>
                <a:xfrm flipV="1">
                  <a:off x="6535711" y="1917358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3B7C37CB-ECB5-BA44-9A9A-BDDD7BA55791}"/>
                    </a:ext>
                  </a:extLst>
                </p:cNvPr>
                <p:cNvCxnSpPr/>
                <p:nvPr/>
              </p:nvCxnSpPr>
              <p:spPr>
                <a:xfrm flipV="1">
                  <a:off x="6535711" y="5334001"/>
                  <a:ext cx="719528" cy="49467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36386B5-D80C-DD4B-8DAC-AB0650FAB2B5}"/>
                    </a:ext>
                  </a:extLst>
                </p:cNvPr>
                <p:cNvCxnSpPr/>
                <p:nvPr/>
              </p:nvCxnSpPr>
              <p:spPr>
                <a:xfrm flipV="1">
                  <a:off x="2177322" y="5334001"/>
                  <a:ext cx="719528" cy="494675"/>
                </a:xfrm>
                <a:prstGeom prst="line">
                  <a:avLst/>
                </a:prstGeom>
                <a:ln w="63500">
                  <a:solidFill>
                    <a:schemeClr val="accent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23BB054-4AB1-2041-836C-1F5ED416EBB3}"/>
                    </a:ext>
                  </a:extLst>
                </p:cNvPr>
                <p:cNvSpPr/>
                <p:nvPr/>
              </p:nvSpPr>
              <p:spPr>
                <a:xfrm>
                  <a:off x="569020" y="2690712"/>
                  <a:ext cx="2169023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H(T,P)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EC9091B-1F5A-6C4A-BC4C-4A6470B4F96B}"/>
                    </a:ext>
                  </a:extLst>
                </p:cNvPr>
                <p:cNvSpPr/>
                <p:nvPr/>
              </p:nvSpPr>
              <p:spPr>
                <a:xfrm>
                  <a:off x="3933242" y="5848078"/>
                  <a:ext cx="3353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542DDA-EAD8-A941-BDD5-B92AE5897D55}"/>
                    </a:ext>
                  </a:extLst>
                </p:cNvPr>
                <p:cNvSpPr/>
                <p:nvPr/>
              </p:nvSpPr>
              <p:spPr>
                <a:xfrm>
                  <a:off x="1653533" y="5103168"/>
                  <a:ext cx="550022" cy="80612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P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96C88BC-B2FE-F744-ACD8-B235E8425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2231" y="5824238"/>
                  <a:ext cx="4314667" cy="0"/>
                </a:xfrm>
                <a:prstGeom prst="line">
                  <a:avLst/>
                </a:prstGeom>
                <a:ln w="635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D7612C5-9344-034A-B858-745EF7D65CE7}"/>
                  </a:ext>
                </a:extLst>
              </p:cNvPr>
              <p:cNvCxnSpPr/>
              <p:nvPr/>
            </p:nvCxnSpPr>
            <p:spPr>
              <a:xfrm flipV="1">
                <a:off x="1350707" y="3902508"/>
                <a:ext cx="662066" cy="408929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F87F0D-1318-6C42-AEDA-FF687F17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1603" y="2339884"/>
                <a:ext cx="677055" cy="48663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C30770C-ADEE-AE42-B24A-AE5901128664}"/>
                </a:ext>
              </a:extLst>
            </p:cNvPr>
            <p:cNvSpPr/>
            <p:nvPr/>
          </p:nvSpPr>
          <p:spPr>
            <a:xfrm>
              <a:off x="-6548552" y="-4062094"/>
              <a:ext cx="14986727" cy="7876272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5139019-C286-FA48-9131-D025C7388E6D}"/>
                </a:ext>
              </a:extLst>
            </p:cNvPr>
            <p:cNvSpPr/>
            <p:nvPr/>
          </p:nvSpPr>
          <p:spPr>
            <a:xfrm>
              <a:off x="-7264053" y="-3225379"/>
              <a:ext cx="15167194" cy="7441665"/>
            </a:xfrm>
            <a:prstGeom prst="arc">
              <a:avLst>
                <a:gd name="adj1" fmla="val 1153804"/>
                <a:gd name="adj2" fmla="val 3865988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/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 along an i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sotherm</a:t>
                </a:r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𝑑𝑃</m:t>
                        </m:r>
                      </m:e>
                    </m:nary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doesn’t depend on pressure (but it usually does)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71C49D-7520-B44F-A1A9-2A36C9C78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4" y="3827191"/>
                <a:ext cx="7101789" cy="1745606"/>
              </a:xfrm>
              <a:prstGeom prst="rect">
                <a:avLst/>
              </a:prstGeom>
              <a:blipFill>
                <a:blip r:embed="rId2"/>
                <a:stretch>
                  <a:fillRect l="-1429" t="-37681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/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b="1" dirty="0"/>
                  <a:t>… along an isobar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doesn’t depend on temperature (but it does if it’s a vibrating molecule)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7C7568-6768-5A4E-BAB1-AF4DE9068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60" y="1125715"/>
                <a:ext cx="6096000" cy="2114938"/>
              </a:xfrm>
              <a:prstGeom prst="rect">
                <a:avLst/>
              </a:prstGeom>
              <a:blipFill>
                <a:blip r:embed="rId3"/>
                <a:stretch>
                  <a:fillRect l="-1663" t="-3095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351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CD1BB-3884-314A-84EE-B02C50B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496425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twist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… there is a pattern!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low temperature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high temperature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between (the “inversion temperature”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2400" dirty="0"/>
                  <a:t>)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so this happens to supercritical gases only)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6" y="1461175"/>
                <a:ext cx="5436198" cy="4893647"/>
              </a:xfrm>
              <a:prstGeom prst="rect">
                <a:avLst/>
              </a:prstGeom>
              <a:blipFill>
                <a:blip r:embed="rId3"/>
                <a:stretch>
                  <a:fillRect l="-1869" t="-777" b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7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CD1BB-3884-314A-84EE-B02C50B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031" y="-508000"/>
            <a:ext cx="9620966" cy="7215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twist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278106" y="1461175"/>
                <a:ext cx="543619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Real gas: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… there is a pattern!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low temperature</a:t>
                </a:r>
                <a:r>
                  <a:rPr lang="en-US" sz="2400" dirty="0"/>
                  <a:t>,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at high temperature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between (the “inversion temperature”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)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6" y="1461175"/>
                <a:ext cx="5436198" cy="3785652"/>
              </a:xfrm>
              <a:prstGeom prst="rect">
                <a:avLst/>
              </a:prstGeom>
              <a:blipFill>
                <a:blip r:embed="rId3"/>
                <a:stretch>
                  <a:fillRect l="-1869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CF3C6D-BFFD-0A4F-A8B2-162E29B05349}"/>
              </a:ext>
            </a:extLst>
          </p:cNvPr>
          <p:cNvGrpSpPr/>
          <p:nvPr/>
        </p:nvGrpSpPr>
        <p:grpSpPr>
          <a:xfrm>
            <a:off x="5891668" y="1426411"/>
            <a:ext cx="4034152" cy="2272849"/>
            <a:chOff x="5891668" y="1426411"/>
            <a:chExt cx="4034152" cy="22728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/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5A99145-3DD6-A544-AE37-DE4F0D4674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8" y="3329928"/>
                  <a:ext cx="98431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/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0070C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87007A-2544-6140-949B-F9808EFD4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063" y="1426411"/>
                  <a:ext cx="87175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133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6E9418-0014-C24B-8ACF-31C8C02B0001}"/>
              </a:ext>
            </a:extLst>
          </p:cNvPr>
          <p:cNvSpPr txBox="1"/>
          <p:nvPr/>
        </p:nvSpPr>
        <p:spPr>
          <a:xfrm>
            <a:off x="419725" y="277276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Isenthalps</a:t>
            </a:r>
            <a:endParaRPr lang="en-US" sz="24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3504D2-8DDD-7043-ABDD-F8418FA2A21D}"/>
              </a:ext>
            </a:extLst>
          </p:cNvPr>
          <p:cNvGrpSpPr/>
          <p:nvPr/>
        </p:nvGrpSpPr>
        <p:grpSpPr>
          <a:xfrm>
            <a:off x="3227031" y="-508000"/>
            <a:ext cx="9620966" cy="7215725"/>
            <a:chOff x="3227031" y="-508000"/>
            <a:chExt cx="9620966" cy="7215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3AE9C8B-D93E-7343-AFA7-07AA1591E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7031" y="-508000"/>
              <a:ext cx="9620966" cy="7215725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40177F-E4AD-EF44-8708-6B2C418DF148}"/>
                </a:ext>
              </a:extLst>
            </p:cNvPr>
            <p:cNvCxnSpPr>
              <a:cxnSpLocks/>
            </p:cNvCxnSpPr>
            <p:nvPr/>
          </p:nvCxnSpPr>
          <p:spPr>
            <a:xfrm>
              <a:off x="8558777" y="1648748"/>
              <a:ext cx="0" cy="1917204"/>
            </a:xfrm>
            <a:prstGeom prst="line">
              <a:avLst/>
            </a:prstGeom>
            <a:ln w="50800">
              <a:solidFill>
                <a:schemeClr val="tx1">
                  <a:alpha val="48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0863338-9D51-674F-AF97-E19C40D89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6339" y="2795188"/>
              <a:ext cx="56591" cy="153936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23072F-2346-E045-B160-586C2355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7218" y="2387600"/>
              <a:ext cx="23132" cy="408669"/>
            </a:xfrm>
            <a:prstGeom prst="line">
              <a:avLst/>
            </a:prstGeom>
            <a:ln w="50800">
              <a:solidFill>
                <a:schemeClr val="tx1">
                  <a:alpha val="49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D8A08F-1B3E-1940-A3B1-BDF4B212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4489" y="3523088"/>
              <a:ext cx="1" cy="17617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DA3F2A-423E-094E-8A33-8069EA0C3600}"/>
                </a:ext>
              </a:extLst>
            </p:cNvPr>
            <p:cNvSpPr/>
            <p:nvPr/>
          </p:nvSpPr>
          <p:spPr>
            <a:xfrm>
              <a:off x="8460121" y="1580341"/>
              <a:ext cx="184417" cy="15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53ABFC-CC22-0541-A912-A49F0AAB4389}"/>
                </a:ext>
              </a:extLst>
            </p:cNvPr>
            <p:cNvSpPr/>
            <p:nvPr/>
          </p:nvSpPr>
          <p:spPr>
            <a:xfrm>
              <a:off x="10328141" y="2309474"/>
              <a:ext cx="184417" cy="1562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/>
              <p:nvPr/>
            </p:nvSpPr>
            <p:spPr>
              <a:xfrm>
                <a:off x="187794" y="1611077"/>
                <a:ext cx="4553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gas moves through state space at the same enthalpy, we say it’s traversing an </a:t>
                </a:r>
                <a:r>
                  <a:rPr lang="en-US" sz="2400" b="1" dirty="0" err="1"/>
                  <a:t>isenthalp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Here’s an </a:t>
                </a:r>
                <a:r>
                  <a:rPr lang="en-US" sz="2400" dirty="0" err="1"/>
                  <a:t>isenthalp</a:t>
                </a:r>
                <a:r>
                  <a:rPr lang="en-US" sz="2400" dirty="0"/>
                  <a:t> at high temperature,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8C26B1-9801-794B-9631-E02DF8102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4" y="1611077"/>
                <a:ext cx="4553539" cy="2308324"/>
              </a:xfrm>
              <a:prstGeom prst="rect">
                <a:avLst/>
              </a:prstGeom>
              <a:blipFill>
                <a:blip r:embed="rId3"/>
                <a:stretch>
                  <a:fillRect l="-1944" t="-2186" r="-556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37717C-9755-8549-9AE8-21FE6A74C29C}"/>
                  </a:ext>
                </a:extLst>
              </p:cNvPr>
              <p:cNvSpPr txBox="1"/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37717C-9755-8549-9AE8-21FE6A74C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063" y="1426411"/>
                <a:ext cx="871757" cy="369332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3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891</Words>
  <Application>Microsoft Macintosh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32</cp:revision>
  <dcterms:created xsi:type="dcterms:W3CDTF">2021-10-10T19:43:58Z</dcterms:created>
  <dcterms:modified xsi:type="dcterms:W3CDTF">2022-10-10T17:27:15Z</dcterms:modified>
</cp:coreProperties>
</file>