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2" r:id="rId2"/>
    <p:sldId id="256" r:id="rId3"/>
    <p:sldId id="258" r:id="rId4"/>
    <p:sldId id="286" r:id="rId5"/>
    <p:sldId id="289" r:id="rId6"/>
    <p:sldId id="306" r:id="rId7"/>
    <p:sldId id="307" r:id="rId8"/>
    <p:sldId id="308" r:id="rId9"/>
    <p:sldId id="257" r:id="rId10"/>
    <p:sldId id="309" r:id="rId11"/>
    <p:sldId id="310" r:id="rId12"/>
    <p:sldId id="293" r:id="rId13"/>
    <p:sldId id="303" r:id="rId14"/>
    <p:sldId id="287" r:id="rId15"/>
    <p:sldId id="304"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174"/>
    <p:restoredTop sz="94671"/>
  </p:normalViewPr>
  <p:slideViewPr>
    <p:cSldViewPr snapToGrid="0" snapToObjects="1">
      <p:cViewPr varScale="1">
        <p:scale>
          <a:sx n="97" d="100"/>
          <a:sy n="97" d="100"/>
        </p:scale>
        <p:origin x="23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B73E-5152-ED4C-82C7-8C6EC0A012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3BCFF-5E5E-2048-B53A-CEA31CF64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0D179-43A1-284D-8BA7-DFB217A88432}"/>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FF7281AB-C25A-CE4B-A099-ACEABFC16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A3222-66CE-114B-8F42-8924A7C002B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55767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82A1-A11B-6C47-BE85-A28DF0ADD2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F5D6A3-174B-3343-A0B5-9AD204F521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16ABE1-92F7-FD42-802E-9FB910588823}"/>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D0D5857D-379F-3E40-A21A-9F0D58F0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62DD-547C-4F40-AE63-79C2850FDA64}"/>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417641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62782-C85D-AE4D-A2CA-2935D06703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696D5-6513-4A4F-920A-A33184A092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178586-E239-BF48-BBA5-6FF2838D8D56}"/>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F5F86BB7-4124-0948-8BB6-1B8878F15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35196-6C12-DF4A-A73A-ED6201CF46F7}"/>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200927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9ABD-1D64-FC48-A54C-4B1B93024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6DE368-7563-4D4A-87E3-85AA3F6F3C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38254-11AD-5340-8330-ACC3C78594ED}"/>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5C16D951-5BB2-8F42-83F9-1DF7EFE935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B49A0-F360-E449-9B89-50A097EFF1A5}"/>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80412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DEEC-BE2E-BA49-9E44-529D24C0C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C85F5B-F2F5-8240-889F-3C747F1B40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5E4F07-F2DC-6341-B343-CB82FDE7D922}"/>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33C59C8B-C39C-9A45-B44C-B1E1D1FCE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C69B2-8268-F44A-BE4A-9FDA27EF0E1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7884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6501-0510-CB49-82BE-D53DD7B85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A16AA-4A05-974C-AE57-D3924F6C18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F52AB7-27AF-864D-91CE-F2C55D492A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0CC2B0-AC55-E247-9E7C-6CE8C708D313}"/>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6" name="Footer Placeholder 5">
            <a:extLst>
              <a:ext uri="{FF2B5EF4-FFF2-40B4-BE49-F238E27FC236}">
                <a16:creationId xmlns:a16="http://schemas.microsoft.com/office/drawing/2014/main" id="{94584917-B32C-F441-BDDC-CB99CE62B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71F6A8-94B2-974D-A3C6-144694123078}"/>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344730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20C9E-C45C-994D-BE8F-552CE1BE4B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3DE0A7-0129-054C-820C-742B67666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0AA4CA-D8ED-7D44-B44C-7878D953A4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555E5C-33BC-9040-9362-951879B80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067683-6EC9-F443-85CE-0434AF7CDB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69D05F-EF9C-8845-AAE0-0D2DA28E74FF}"/>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8" name="Footer Placeholder 7">
            <a:extLst>
              <a:ext uri="{FF2B5EF4-FFF2-40B4-BE49-F238E27FC236}">
                <a16:creationId xmlns:a16="http://schemas.microsoft.com/office/drawing/2014/main" id="{D3D79BF8-4CFF-964B-9AFE-770C822C1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DA0810-4654-FF4D-9CED-9F47002B03B6}"/>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64295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71CE-11ED-D54C-84FF-C87621F3DC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35E6F-1E17-7944-9D46-58D7741510A0}"/>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4" name="Footer Placeholder 3">
            <a:extLst>
              <a:ext uri="{FF2B5EF4-FFF2-40B4-BE49-F238E27FC236}">
                <a16:creationId xmlns:a16="http://schemas.microsoft.com/office/drawing/2014/main" id="{CAA493B4-6B26-CD45-9149-C3753A0A53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61DD69-D2DF-0D4E-8906-D669D7FC318D}"/>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583482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2DE9A-766A-5F42-B059-275C89E509FF}"/>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3" name="Footer Placeholder 2">
            <a:extLst>
              <a:ext uri="{FF2B5EF4-FFF2-40B4-BE49-F238E27FC236}">
                <a16:creationId xmlns:a16="http://schemas.microsoft.com/office/drawing/2014/main" id="{52902655-2713-6A44-8D6C-977E8DB1A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A8F20-FC32-974E-8302-0B5BD6A29DD0}"/>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1244539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3F7C-DB92-2A43-A0D6-D517E4748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9608B-C7BA-AC47-AE4A-EB5C6E1B2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7598E8-517E-EA4C-A91F-9298BD9A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B5D42D-4359-8140-943A-5EF3F082BEC3}"/>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6" name="Footer Placeholder 5">
            <a:extLst>
              <a:ext uri="{FF2B5EF4-FFF2-40B4-BE49-F238E27FC236}">
                <a16:creationId xmlns:a16="http://schemas.microsoft.com/office/drawing/2014/main" id="{FC09E3B4-D97E-454C-B816-EFD57D972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64C91-3660-0146-9F72-0A9372C4D3FA}"/>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394315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448-B605-524D-9E7C-2BFF8CF92A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BC4893-2467-FD48-BE90-1D09E5035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6E9CC-FEA1-454B-ADD6-6604249D8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4FE186-189A-4F43-84E8-D88C0E46A67A}"/>
              </a:ext>
            </a:extLst>
          </p:cNvPr>
          <p:cNvSpPr>
            <a:spLocks noGrp="1"/>
          </p:cNvSpPr>
          <p:nvPr>
            <p:ph type="dt" sz="half" idx="10"/>
          </p:nvPr>
        </p:nvSpPr>
        <p:spPr/>
        <p:txBody>
          <a:bodyPr/>
          <a:lstStyle/>
          <a:p>
            <a:fld id="{8BC69CA2-CE56-D64A-BFFD-B92638A67BAE}" type="datetimeFigureOut">
              <a:rPr lang="en-US" smtClean="0"/>
              <a:t>10/13/22</a:t>
            </a:fld>
            <a:endParaRPr lang="en-US"/>
          </a:p>
        </p:txBody>
      </p:sp>
      <p:sp>
        <p:nvSpPr>
          <p:cNvPr id="6" name="Footer Placeholder 5">
            <a:extLst>
              <a:ext uri="{FF2B5EF4-FFF2-40B4-BE49-F238E27FC236}">
                <a16:creationId xmlns:a16="http://schemas.microsoft.com/office/drawing/2014/main" id="{5341CB4D-6BC9-694C-A7A5-95C16D377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6D356-ABEB-D441-AA44-D20251A7FA6F}"/>
              </a:ext>
            </a:extLst>
          </p:cNvPr>
          <p:cNvSpPr>
            <a:spLocks noGrp="1"/>
          </p:cNvSpPr>
          <p:nvPr>
            <p:ph type="sldNum" sz="quarter" idx="12"/>
          </p:nvPr>
        </p:nvSpPr>
        <p:spPr/>
        <p:txBody>
          <a:bodyPr/>
          <a:lstStyle/>
          <a:p>
            <a:fld id="{3C83CDB1-1F60-2C41-8B57-B03476FC57A2}" type="slidenum">
              <a:rPr lang="en-US" smtClean="0"/>
              <a:t>‹#›</a:t>
            </a:fld>
            <a:endParaRPr lang="en-US"/>
          </a:p>
        </p:txBody>
      </p:sp>
    </p:spTree>
    <p:extLst>
      <p:ext uri="{BB962C8B-B14F-4D97-AF65-F5344CB8AC3E}">
        <p14:creationId xmlns:p14="http://schemas.microsoft.com/office/powerpoint/2010/main" val="4207346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2A139-DE56-384C-A7BC-6BAFEC508F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8C9229-B8B1-9D48-BFFB-34FB71A129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3B19B-AC3D-C44F-8E78-5A38BA79CA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69CA2-CE56-D64A-BFFD-B92638A67BAE}" type="datetimeFigureOut">
              <a:rPr lang="en-US" smtClean="0"/>
              <a:t>10/13/22</a:t>
            </a:fld>
            <a:endParaRPr lang="en-US"/>
          </a:p>
        </p:txBody>
      </p:sp>
      <p:sp>
        <p:nvSpPr>
          <p:cNvPr id="5" name="Footer Placeholder 4">
            <a:extLst>
              <a:ext uri="{FF2B5EF4-FFF2-40B4-BE49-F238E27FC236}">
                <a16:creationId xmlns:a16="http://schemas.microsoft.com/office/drawing/2014/main" id="{C19C6C66-9DBB-EC4E-97FD-6E89AAE1E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C07432-6C74-8F4D-806D-472B3F9211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3CDB1-1F60-2C41-8B57-B03476FC57A2}" type="slidenum">
              <a:rPr lang="en-US" smtClean="0"/>
              <a:t>‹#›</a:t>
            </a:fld>
            <a:endParaRPr lang="en-US"/>
          </a:p>
        </p:txBody>
      </p:sp>
    </p:spTree>
    <p:extLst>
      <p:ext uri="{BB962C8B-B14F-4D97-AF65-F5344CB8AC3E}">
        <p14:creationId xmlns:p14="http://schemas.microsoft.com/office/powerpoint/2010/main" val="3409689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if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E2AEBCC-9153-B24B-8E3A-E07B75C86BBF}"/>
                  </a:ext>
                </a:extLst>
              </p:cNvPr>
              <p:cNvSpPr txBox="1"/>
              <p:nvPr/>
            </p:nvSpPr>
            <p:spPr>
              <a:xfrm>
                <a:off x="188738" y="690722"/>
                <a:ext cx="9980723"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t>Definition: </a:t>
                </a:r>
                <a14:m>
                  <m:oMath xmlns:m="http://schemas.openxmlformats.org/officeDocument/2006/math">
                    <m:r>
                      <a:rPr lang="en-US" sz="2200" b="1" i="1">
                        <a:solidFill>
                          <a:srgbClr val="7030A0"/>
                        </a:solidFill>
                        <a:latin typeface="Cambria Math" panose="02040503050406030204" pitchFamily="18" charset="0"/>
                      </a:rPr>
                      <m:t>𝑯</m:t>
                    </m:r>
                    <m:r>
                      <a:rPr lang="en-US" sz="2200" b="1" i="1" smtClean="0">
                        <a:solidFill>
                          <a:srgbClr val="7030A0"/>
                        </a:solidFill>
                        <a:latin typeface="Cambria Math" panose="02040503050406030204" pitchFamily="18" charset="0"/>
                      </a:rPr>
                      <m:t>=</m:t>
                    </m:r>
                    <m:r>
                      <a:rPr lang="en-US" sz="2200" b="1" i="1" smtClean="0">
                        <a:solidFill>
                          <a:srgbClr val="7030A0"/>
                        </a:solidFill>
                        <a:latin typeface="Cambria Math" panose="02040503050406030204" pitchFamily="18" charset="0"/>
                      </a:rPr>
                      <m:t>𝑼</m:t>
                    </m:r>
                    <m:r>
                      <a:rPr lang="en-US" sz="2200" b="1" i="1" smtClean="0">
                        <a:solidFill>
                          <a:srgbClr val="7030A0"/>
                        </a:solidFill>
                        <a:latin typeface="Cambria Math" panose="02040503050406030204" pitchFamily="18" charset="0"/>
                      </a:rPr>
                      <m:t>+</m:t>
                    </m:r>
                    <m:r>
                      <a:rPr lang="en-US" sz="2200" b="1" i="1" smtClean="0">
                        <a:solidFill>
                          <a:srgbClr val="7030A0"/>
                        </a:solidFill>
                        <a:latin typeface="Cambria Math" panose="02040503050406030204" pitchFamily="18" charset="0"/>
                      </a:rPr>
                      <m:t>𝑷𝑽</m:t>
                    </m:r>
                  </m:oMath>
                </a14:m>
                <a:endParaRPr lang="en-US" sz="2200" dirty="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Differential Equations of State:</a:t>
                </a:r>
              </a:p>
              <a:p>
                <a:r>
                  <a:rPr lang="en-US" sz="2200" b="1" dirty="0">
                    <a:solidFill>
                      <a:srgbClr val="7030A0"/>
                    </a:solidFill>
                  </a:rPr>
                  <a:t>	</a:t>
                </a:r>
                <a14:m>
                  <m:oMath xmlns:m="http://schemas.openxmlformats.org/officeDocument/2006/math">
                    <m:r>
                      <a:rPr lang="en-US" sz="2200" b="1" i="1" smtClean="0">
                        <a:solidFill>
                          <a:srgbClr val="7030A0"/>
                        </a:solidFill>
                        <a:latin typeface="Cambria Math" panose="02040503050406030204" pitchFamily="18" charset="0"/>
                      </a:rPr>
                      <m:t>𝒅</m:t>
                    </m:r>
                    <m:r>
                      <a:rPr lang="en-US" sz="2200" b="1" i="1">
                        <a:solidFill>
                          <a:srgbClr val="7030A0"/>
                        </a:solidFill>
                        <a:latin typeface="Cambria Math" panose="02040503050406030204" pitchFamily="18" charset="0"/>
                      </a:rPr>
                      <m:t>𝑯</m:t>
                    </m:r>
                    <m:r>
                      <a:rPr lang="en-US" sz="2200" b="1" i="1">
                        <a:solidFill>
                          <a:srgbClr val="7030A0"/>
                        </a:solidFill>
                        <a:latin typeface="Cambria Math" panose="02040503050406030204" pitchFamily="18" charset="0"/>
                      </a:rPr>
                      <m:t>=</m:t>
                    </m:r>
                    <m:sSub>
                      <m:sSubPr>
                        <m:ctrlPr>
                          <a:rPr lang="en-US" sz="2200" b="1" i="1" smtClean="0">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𝑷</m:t>
                        </m:r>
                      </m:sub>
                    </m:sSub>
                    <m:r>
                      <a:rPr lang="en-US" sz="2200" b="1" i="1">
                        <a:solidFill>
                          <a:srgbClr val="7030A0"/>
                        </a:solidFill>
                        <a:latin typeface="Cambria Math" panose="02040503050406030204" pitchFamily="18" charset="0"/>
                      </a:rPr>
                      <m:t>𝒅𝑻</m:t>
                    </m:r>
                    <m:r>
                      <a:rPr lang="en-US" sz="2200" b="1" i="1">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ea typeface="Cambria Math" panose="02040503050406030204" pitchFamily="18" charset="0"/>
                          </a:rPr>
                          <m:t>𝝁</m:t>
                        </m:r>
                      </m:e>
                      <m:sub>
                        <m:r>
                          <a:rPr lang="en-US" sz="2200" b="1" i="1">
                            <a:solidFill>
                              <a:srgbClr val="7030A0"/>
                            </a:solidFill>
                            <a:latin typeface="Cambria Math" panose="02040503050406030204" pitchFamily="18" charset="0"/>
                          </a:rPr>
                          <m:t>𝑻</m:t>
                        </m:r>
                      </m:sub>
                    </m:sSub>
                    <m:r>
                      <a:rPr lang="en-US" sz="2200" b="1" i="1">
                        <a:solidFill>
                          <a:srgbClr val="7030A0"/>
                        </a:solidFill>
                        <a:latin typeface="Cambria Math" panose="02040503050406030204" pitchFamily="18" charset="0"/>
                      </a:rPr>
                      <m:t>𝒅</m:t>
                    </m:r>
                    <m:r>
                      <a:rPr lang="en-US" sz="2200" b="1" i="1" smtClean="0">
                        <a:solidFill>
                          <a:srgbClr val="7030A0"/>
                        </a:solidFill>
                        <a:latin typeface="Cambria Math" panose="02040503050406030204" pitchFamily="18" charset="0"/>
                      </a:rPr>
                      <m:t>𝑷</m:t>
                    </m:r>
                  </m:oMath>
                </a14:m>
                <a:r>
                  <a:rPr lang="en-US" sz="2200" b="1" dirty="0">
                    <a:solidFill>
                      <a:srgbClr val="7030A0"/>
                    </a:solidFill>
                  </a:rPr>
                  <a:t> </a:t>
                </a:r>
                <a:r>
                  <a:rPr lang="en-US" sz="2200" dirty="0">
                    <a:solidFill>
                      <a:srgbClr val="7030A0"/>
                    </a:solidFill>
                  </a:rPr>
                  <a:t>(</a:t>
                </a:r>
                <a:r>
                  <a:rPr lang="en-US" sz="2200" dirty="0"/>
                  <a:t>like </a:t>
                </a:r>
                <a14:m>
                  <m:oMath xmlns:m="http://schemas.openxmlformats.org/officeDocument/2006/math">
                    <m:r>
                      <a:rPr lang="en-US" sz="2200" b="1" i="1" smtClean="0">
                        <a:solidFill>
                          <a:srgbClr val="7030A0"/>
                        </a:solidFill>
                        <a:latin typeface="Cambria Math" panose="02040503050406030204" pitchFamily="18" charset="0"/>
                      </a:rPr>
                      <m:t>𝒅𝑼</m:t>
                    </m:r>
                    <m:r>
                      <a:rPr lang="en-US" sz="2200" b="1" i="1" smtClean="0">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𝑽</m:t>
                        </m:r>
                      </m:sub>
                    </m:sSub>
                    <m:r>
                      <a:rPr lang="en-US" sz="2200" b="1" i="1">
                        <a:solidFill>
                          <a:srgbClr val="7030A0"/>
                        </a:solidFill>
                        <a:latin typeface="Cambria Math" panose="02040503050406030204" pitchFamily="18" charset="0"/>
                      </a:rPr>
                      <m:t>𝒅𝑻</m:t>
                    </m:r>
                    <m:r>
                      <a:rPr lang="en-US" sz="2200" b="1" i="1">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ea typeface="Cambria Math" panose="02040503050406030204" pitchFamily="18" charset="0"/>
                          </a:rPr>
                          <m:t>𝝅</m:t>
                        </m:r>
                      </m:e>
                      <m:sub>
                        <m:r>
                          <a:rPr lang="en-US" sz="2200" b="1" i="1">
                            <a:solidFill>
                              <a:srgbClr val="7030A0"/>
                            </a:solidFill>
                            <a:latin typeface="Cambria Math" panose="02040503050406030204" pitchFamily="18" charset="0"/>
                          </a:rPr>
                          <m:t>𝑻</m:t>
                        </m:r>
                      </m:sub>
                    </m:sSub>
                    <m:r>
                      <a:rPr lang="en-US" sz="2200" b="1" i="1">
                        <a:solidFill>
                          <a:srgbClr val="7030A0"/>
                        </a:solidFill>
                        <a:latin typeface="Cambria Math" panose="02040503050406030204" pitchFamily="18" charset="0"/>
                      </a:rPr>
                      <m:t>𝒅𝑽</m:t>
                    </m:r>
                  </m:oMath>
                </a14:m>
                <a:r>
                  <a:rPr lang="en-US" sz="2200" dirty="0"/>
                  <a:t>)</a:t>
                </a:r>
              </a:p>
              <a:p>
                <a:endParaRPr lang="en-US" sz="2200" dirty="0"/>
              </a:p>
              <a:p>
                <a:pPr marL="342900" indent="-342900">
                  <a:buFont typeface="Arial" panose="020B0604020202020204" pitchFamily="34" charset="0"/>
                  <a:buChar char="•"/>
                </a:pPr>
                <a:r>
                  <a:rPr lang="en-US" sz="2200" dirty="0"/>
                  <a:t>Calorimetry:</a:t>
                </a:r>
              </a:p>
              <a:p>
                <a:r>
                  <a:rPr lang="en-US" sz="2200" b="1" dirty="0">
                    <a:solidFill>
                      <a:srgbClr val="7030A0"/>
                    </a:solidFill>
                  </a:rPr>
                  <a:t>	</a:t>
                </a:r>
                <a14:m>
                  <m:oMath xmlns:m="http://schemas.openxmlformats.org/officeDocument/2006/math">
                    <m:r>
                      <a:rPr lang="en-US" sz="2200" b="1" i="1">
                        <a:solidFill>
                          <a:srgbClr val="7030A0"/>
                        </a:solidFill>
                        <a:latin typeface="Cambria Math" panose="02040503050406030204" pitchFamily="18" charset="0"/>
                      </a:rPr>
                      <m:t>𝒅𝑯</m:t>
                    </m:r>
                    <m:r>
                      <a:rPr lang="en-US" sz="2200" b="1" i="1">
                        <a:solidFill>
                          <a:srgbClr val="7030A0"/>
                        </a:solidFill>
                        <a:latin typeface="Cambria Math" panose="02040503050406030204" pitchFamily="18" charset="0"/>
                      </a:rPr>
                      <m:t>=</m:t>
                    </m:r>
                    <m:r>
                      <a:rPr lang="en-US" sz="2200" b="1" i="1">
                        <a:solidFill>
                          <a:srgbClr val="7030A0"/>
                        </a:solidFill>
                        <a:latin typeface="Cambria Math" panose="02040503050406030204" pitchFamily="18" charset="0"/>
                      </a:rPr>
                      <m:t>𝒅</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𝒒</m:t>
                        </m:r>
                      </m:e>
                      <m:sub>
                        <m:r>
                          <a:rPr lang="en-US" sz="2200" b="1" i="1">
                            <a:solidFill>
                              <a:srgbClr val="7030A0"/>
                            </a:solidFill>
                            <a:latin typeface="Cambria Math" panose="02040503050406030204" pitchFamily="18" charset="0"/>
                          </a:rPr>
                          <m:t>𝑷</m:t>
                        </m:r>
                      </m:sub>
                    </m:sSub>
                  </m:oMath>
                </a14:m>
                <a:r>
                  <a:rPr lang="en-US" sz="2200" dirty="0"/>
                  <a:t> and </a:t>
                </a:r>
                <a14:m>
                  <m:oMath xmlns:m="http://schemas.openxmlformats.org/officeDocument/2006/math">
                    <m:r>
                      <a:rPr lang="en-US" sz="2200" b="1" i="1" smtClean="0">
                        <a:solidFill>
                          <a:srgbClr val="7030A0"/>
                        </a:solidFill>
                        <a:latin typeface="Cambria Math" panose="02040503050406030204" pitchFamily="18" charset="0"/>
                        <a:ea typeface="Cambria Math" panose="02040503050406030204" pitchFamily="18" charset="0"/>
                      </a:rPr>
                      <m:t>∆</m:t>
                    </m:r>
                    <m:r>
                      <a:rPr lang="en-US" sz="2200" b="1" i="1">
                        <a:solidFill>
                          <a:srgbClr val="7030A0"/>
                        </a:solidFill>
                        <a:latin typeface="Cambria Math" panose="02040503050406030204" pitchFamily="18" charset="0"/>
                      </a:rPr>
                      <m:t>𝑯</m:t>
                    </m:r>
                    <m:r>
                      <a:rPr lang="en-US" sz="2200" b="1" i="1">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𝒒</m:t>
                        </m:r>
                      </m:e>
                      <m:sub>
                        <m:r>
                          <a:rPr lang="en-US" sz="2200" b="1" i="1">
                            <a:solidFill>
                              <a:srgbClr val="7030A0"/>
                            </a:solidFill>
                            <a:latin typeface="Cambria Math" panose="02040503050406030204" pitchFamily="18" charset="0"/>
                          </a:rPr>
                          <m:t>𝑷</m:t>
                        </m:r>
                      </m:sub>
                    </m:sSub>
                  </m:oMath>
                </a14:m>
                <a:r>
                  <a:rPr lang="en-US" sz="2200" b="1" i="1" dirty="0">
                    <a:latin typeface="Cambria Math" panose="02040503050406030204" pitchFamily="18" charset="0"/>
                  </a:rPr>
                  <a:t> </a:t>
                </a:r>
                <a:r>
                  <a:rPr lang="en-US" sz="2200" dirty="0">
                    <a:solidFill>
                      <a:srgbClr val="7030A0"/>
                    </a:solidFill>
                  </a:rPr>
                  <a:t>(</a:t>
                </a:r>
                <a:r>
                  <a:rPr lang="en-US" sz="2200" dirty="0"/>
                  <a:t>like </a:t>
                </a:r>
                <a14:m>
                  <m:oMath xmlns:m="http://schemas.openxmlformats.org/officeDocument/2006/math">
                    <m:r>
                      <a:rPr lang="en-US" sz="2200" b="1" i="1">
                        <a:solidFill>
                          <a:srgbClr val="7030A0"/>
                        </a:solidFill>
                        <a:latin typeface="Cambria Math" panose="02040503050406030204" pitchFamily="18" charset="0"/>
                      </a:rPr>
                      <m:t>𝒅𝑼</m:t>
                    </m:r>
                    <m:r>
                      <a:rPr lang="en-US" sz="2200" b="1" i="1">
                        <a:solidFill>
                          <a:srgbClr val="7030A0"/>
                        </a:solidFill>
                        <a:latin typeface="Cambria Math" panose="02040503050406030204" pitchFamily="18" charset="0"/>
                      </a:rPr>
                      <m:t>=</m:t>
                    </m:r>
                    <m:r>
                      <a:rPr lang="en-US" sz="2200" b="1" i="1">
                        <a:solidFill>
                          <a:srgbClr val="7030A0"/>
                        </a:solidFill>
                        <a:latin typeface="Cambria Math" panose="02040503050406030204" pitchFamily="18" charset="0"/>
                      </a:rPr>
                      <m:t>𝒅</m:t>
                    </m:r>
                    <m:sSub>
                      <m:sSubPr>
                        <m:ctrlPr>
                          <a:rPr lang="en-US" sz="2200" b="1" i="1" smtClean="0">
                            <a:solidFill>
                              <a:srgbClr val="7030A0"/>
                            </a:solidFill>
                            <a:latin typeface="Cambria Math" panose="02040503050406030204" pitchFamily="18" charset="0"/>
                          </a:rPr>
                        </m:ctrlPr>
                      </m:sSubPr>
                      <m:e>
                        <m:r>
                          <a:rPr lang="en-US" sz="2200" b="1" i="1" smtClean="0">
                            <a:solidFill>
                              <a:srgbClr val="7030A0"/>
                            </a:solidFill>
                            <a:latin typeface="Cambria Math" panose="02040503050406030204" pitchFamily="18" charset="0"/>
                          </a:rPr>
                          <m:t>𝒒</m:t>
                        </m:r>
                      </m:e>
                      <m:sub>
                        <m:r>
                          <a:rPr lang="en-US" sz="2200" b="1" i="1" smtClean="0">
                            <a:solidFill>
                              <a:srgbClr val="7030A0"/>
                            </a:solidFill>
                            <a:latin typeface="Cambria Math" panose="02040503050406030204" pitchFamily="18" charset="0"/>
                          </a:rPr>
                          <m:t>𝑽</m:t>
                        </m:r>
                      </m:sub>
                    </m:sSub>
                  </m:oMath>
                </a14:m>
                <a:r>
                  <a:rPr lang="en-US" sz="2200" dirty="0"/>
                  <a:t> and </a:t>
                </a:r>
                <a14:m>
                  <m:oMath xmlns:m="http://schemas.openxmlformats.org/officeDocument/2006/math">
                    <m:r>
                      <a:rPr lang="en-US" sz="2200" b="1" i="1">
                        <a:solidFill>
                          <a:srgbClr val="7030A0"/>
                        </a:solidFill>
                        <a:latin typeface="Cambria Math" panose="02040503050406030204" pitchFamily="18" charset="0"/>
                        <a:ea typeface="Cambria Math" panose="02040503050406030204" pitchFamily="18" charset="0"/>
                      </a:rPr>
                      <m:t>∆</m:t>
                    </m:r>
                    <m:r>
                      <a:rPr lang="en-US" sz="2200" b="1" i="1">
                        <a:solidFill>
                          <a:srgbClr val="7030A0"/>
                        </a:solidFill>
                        <a:latin typeface="Cambria Math" panose="02040503050406030204" pitchFamily="18" charset="0"/>
                      </a:rPr>
                      <m:t>𝑼</m:t>
                    </m:r>
                    <m:r>
                      <a:rPr lang="en-US" sz="2200" b="1" i="1">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𝒒</m:t>
                        </m:r>
                      </m:e>
                      <m:sub>
                        <m:r>
                          <a:rPr lang="en-US" sz="2200" b="1" i="1">
                            <a:solidFill>
                              <a:srgbClr val="7030A0"/>
                            </a:solidFill>
                            <a:latin typeface="Cambria Math" panose="02040503050406030204" pitchFamily="18" charset="0"/>
                          </a:rPr>
                          <m:t>𝑽</m:t>
                        </m:r>
                      </m:sub>
                    </m:sSub>
                  </m:oMath>
                </a14:m>
                <a:r>
                  <a:rPr lang="en-US" sz="2200" dirty="0"/>
                  <a:t>)</a:t>
                </a:r>
              </a:p>
              <a:p>
                <a:endParaRPr lang="en-US" sz="2200" i="1" dirty="0">
                  <a:latin typeface="Cambria Math" panose="02040503050406030204" pitchFamily="18" charset="0"/>
                </a:endParaRPr>
              </a:p>
              <a:p>
                <a:pPr marL="342900" indent="-342900">
                  <a:buFont typeface="Arial" panose="020B0604020202020204" pitchFamily="34" charset="0"/>
                  <a:buChar char="•"/>
                </a:pPr>
                <a:r>
                  <a:rPr lang="en-US" sz="2200" dirty="0">
                    <a:solidFill>
                      <a:srgbClr val="002060"/>
                    </a:solidFill>
                  </a:rPr>
                  <a:t>Heat capacities</a:t>
                </a:r>
              </a:p>
              <a:p>
                <a:r>
                  <a:rPr lang="en-US" sz="2200" b="1" dirty="0">
                    <a:solidFill>
                      <a:srgbClr val="7030A0"/>
                    </a:solidFill>
                  </a:rPr>
                  <a:t>	</a:t>
                </a:r>
                <a14:m>
                  <m:oMath xmlns:m="http://schemas.openxmlformats.org/officeDocument/2006/math">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𝑷</m:t>
                        </m:r>
                      </m:sub>
                    </m:sSub>
                    <m:r>
                      <a:rPr lang="en-US" sz="2200" b="1" i="1">
                        <a:solidFill>
                          <a:srgbClr val="7030A0"/>
                        </a:solidFill>
                        <a:latin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𝑽</m:t>
                        </m:r>
                      </m:sub>
                    </m:sSub>
                    <m:r>
                      <a:rPr lang="en-US" sz="2200" b="1" i="1">
                        <a:solidFill>
                          <a:srgbClr val="7030A0"/>
                        </a:solidFill>
                        <a:latin typeface="Cambria Math" panose="02040503050406030204" pitchFamily="18" charset="0"/>
                      </a:rPr>
                      <m:t>+</m:t>
                    </m:r>
                    <m:r>
                      <a:rPr lang="en-US" sz="2200" b="1" i="1">
                        <a:solidFill>
                          <a:srgbClr val="7030A0"/>
                        </a:solidFill>
                        <a:latin typeface="Cambria Math" panose="02040503050406030204" pitchFamily="18" charset="0"/>
                      </a:rPr>
                      <m:t>𝒏𝑹</m:t>
                    </m:r>
                  </m:oMath>
                </a14:m>
                <a:r>
                  <a:rPr lang="en-US" sz="2200" dirty="0"/>
                  <a:t> for ideal gases, </a:t>
                </a:r>
                <a14:m>
                  <m:oMath xmlns:m="http://schemas.openxmlformats.org/officeDocument/2006/math">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𝑷</m:t>
                        </m:r>
                      </m:sub>
                    </m:sSub>
                    <m:r>
                      <a:rPr lang="en-US" sz="2200" b="1" i="1" smtClean="0">
                        <a:solidFill>
                          <a:srgbClr val="7030A0"/>
                        </a:solidFill>
                        <a:latin typeface="Cambria Math" panose="02040503050406030204" pitchFamily="18" charset="0"/>
                        <a:ea typeface="Cambria Math" panose="02040503050406030204" pitchFamily="18" charset="0"/>
                      </a:rPr>
                      <m:t>≈</m:t>
                    </m:r>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rPr>
                          <m:t>𝑪</m:t>
                        </m:r>
                      </m:e>
                      <m:sub>
                        <m:r>
                          <a:rPr lang="en-US" sz="2200" b="1" i="1">
                            <a:solidFill>
                              <a:srgbClr val="7030A0"/>
                            </a:solidFill>
                            <a:latin typeface="Cambria Math" panose="02040503050406030204" pitchFamily="18" charset="0"/>
                          </a:rPr>
                          <m:t>𝑽</m:t>
                        </m:r>
                      </m:sub>
                    </m:sSub>
                    <m:r>
                      <a:rPr lang="en-US" sz="2200" b="1" i="1">
                        <a:solidFill>
                          <a:srgbClr val="7030A0"/>
                        </a:solidFill>
                        <a:latin typeface="Cambria Math" panose="02040503050406030204" pitchFamily="18" charset="0"/>
                      </a:rPr>
                      <m:t>+</m:t>
                    </m:r>
                    <m:r>
                      <a:rPr lang="en-US" sz="2200" b="1" i="1">
                        <a:solidFill>
                          <a:srgbClr val="7030A0"/>
                        </a:solidFill>
                        <a:latin typeface="Cambria Math" panose="02040503050406030204" pitchFamily="18" charset="0"/>
                      </a:rPr>
                      <m:t>𝒏𝑹</m:t>
                    </m:r>
                  </m:oMath>
                </a14:m>
                <a:r>
                  <a:rPr lang="en-US" sz="2200" b="1" dirty="0"/>
                  <a:t> </a:t>
                </a:r>
                <a:r>
                  <a:rPr lang="en-US" sz="2200" dirty="0"/>
                  <a:t>for real gases</a:t>
                </a:r>
              </a:p>
              <a:p>
                <a:pPr marL="342900" indent="-342900">
                  <a:buFont typeface="Arial" panose="020B0604020202020204" pitchFamily="34" charset="0"/>
                  <a:buChar char="•"/>
                </a:pPr>
                <a:endParaRPr lang="en-US" sz="2200" i="1" dirty="0">
                  <a:solidFill>
                    <a:srgbClr val="7030A0"/>
                  </a:solidFill>
                  <a:latin typeface="Cambria Math" panose="02040503050406030204" pitchFamily="18" charset="0"/>
                </a:endParaRPr>
              </a:p>
              <a:p>
                <a:pPr marL="342900" indent="-342900">
                  <a:buFont typeface="Arial" panose="020B0604020202020204" pitchFamily="34" charset="0"/>
                  <a:buChar char="•"/>
                </a:pPr>
                <a:r>
                  <a:rPr lang="en-US" sz="2200" dirty="0">
                    <a:solidFill>
                      <a:srgbClr val="002060"/>
                    </a:solidFill>
                  </a:rPr>
                  <a:t>Inversion temperature:</a:t>
                </a:r>
                <a:endParaRPr lang="en-US" sz="2200" b="1" i="1" dirty="0">
                  <a:solidFill>
                    <a:srgbClr val="7030A0"/>
                  </a:solidFill>
                  <a:latin typeface="Cambria Math" panose="02040503050406030204" pitchFamily="18" charset="0"/>
                </a:endParaRPr>
              </a:p>
              <a:p>
                <a:r>
                  <a:rPr lang="en-US" sz="2200" b="1" dirty="0">
                    <a:solidFill>
                      <a:srgbClr val="7030A0"/>
                    </a:solidFill>
                  </a:rPr>
                  <a:t>	</a:t>
                </a:r>
                <a14:m>
                  <m:oMath xmlns:m="http://schemas.openxmlformats.org/officeDocument/2006/math">
                    <m:sSub>
                      <m:sSubPr>
                        <m:ctrlPr>
                          <a:rPr lang="en-US" sz="2200" b="1" i="1">
                            <a:solidFill>
                              <a:srgbClr val="7030A0"/>
                            </a:solidFill>
                            <a:latin typeface="Cambria Math" panose="02040503050406030204" pitchFamily="18" charset="0"/>
                          </a:rPr>
                        </m:ctrlPr>
                      </m:sSubPr>
                      <m:e>
                        <m:r>
                          <a:rPr lang="en-US" sz="2200" b="1" i="1">
                            <a:solidFill>
                              <a:srgbClr val="7030A0"/>
                            </a:solidFill>
                            <a:latin typeface="Cambria Math" panose="02040503050406030204" pitchFamily="18" charset="0"/>
                            <a:ea typeface="Cambria Math" panose="02040503050406030204" pitchFamily="18" charset="0"/>
                          </a:rPr>
                          <m:t>𝝁</m:t>
                        </m:r>
                      </m:e>
                      <m:sub>
                        <m:r>
                          <a:rPr lang="en-US" sz="2200" b="1" i="1">
                            <a:solidFill>
                              <a:srgbClr val="7030A0"/>
                            </a:solidFill>
                            <a:latin typeface="Cambria Math" panose="02040503050406030204" pitchFamily="18" charset="0"/>
                          </a:rPr>
                          <m:t>𝑻</m:t>
                        </m:r>
                      </m:sub>
                    </m:sSub>
                  </m:oMath>
                </a14:m>
                <a:r>
                  <a:rPr lang="en-US" sz="2200" b="1" dirty="0">
                    <a:solidFill>
                      <a:srgbClr val="7030A0"/>
                    </a:solidFill>
                  </a:rPr>
                  <a:t> </a:t>
                </a:r>
                <a14:m>
                  <m:oMath xmlns:m="http://schemas.openxmlformats.org/officeDocument/2006/math">
                    <m:r>
                      <a:rPr lang="en-US" sz="2200" b="1" i="1">
                        <a:solidFill>
                          <a:srgbClr val="7030A0"/>
                        </a:solidFill>
                        <a:latin typeface="Cambria Math" panose="02040503050406030204" pitchFamily="18" charset="0"/>
                      </a:rPr>
                      <m:t>&lt;</m:t>
                    </m:r>
                    <m:r>
                      <a:rPr lang="en-US" sz="2200" b="1" i="1">
                        <a:solidFill>
                          <a:srgbClr val="7030A0"/>
                        </a:solidFill>
                        <a:latin typeface="Cambria Math" panose="02040503050406030204" pitchFamily="18" charset="0"/>
                      </a:rPr>
                      <m:t>𝟎</m:t>
                    </m:r>
                  </m:oMath>
                </a14:m>
                <a:r>
                  <a:rPr lang="en-US" sz="2200" b="1" dirty="0">
                    <a:solidFill>
                      <a:srgbClr val="7030A0"/>
                    </a:solidFill>
                  </a:rPr>
                  <a:t> </a:t>
                </a:r>
                <a:r>
                  <a:rPr lang="en-US" sz="2200" dirty="0">
                    <a:solidFill>
                      <a:srgbClr val="002060"/>
                    </a:solidFill>
                  </a:rPr>
                  <a:t>at low T</a:t>
                </a:r>
                <a:r>
                  <a:rPr lang="en-US" sz="2200" dirty="0"/>
                  <a:t>,</a:t>
                </a:r>
                <a:r>
                  <a:rPr lang="en-US" sz="2200" dirty="0">
                    <a:solidFill>
                      <a:srgbClr val="7030A0"/>
                    </a:solidFill>
                  </a:rPr>
                  <a:t> </a:t>
                </a:r>
                <a14:m>
                  <m:oMath xmlns:m="http://schemas.openxmlformats.org/officeDocument/2006/math">
                    <m:r>
                      <a:rPr lang="en-US" sz="2200" b="1" i="1" smtClean="0">
                        <a:solidFill>
                          <a:srgbClr val="7030A0"/>
                        </a:solidFill>
                        <a:latin typeface="Cambria Math" panose="02040503050406030204" pitchFamily="18" charset="0"/>
                      </a:rPr>
                      <m:t>&gt;</m:t>
                    </m:r>
                    <m:r>
                      <a:rPr lang="en-US" sz="2200" b="1" i="1">
                        <a:solidFill>
                          <a:srgbClr val="7030A0"/>
                        </a:solidFill>
                        <a:latin typeface="Cambria Math" panose="02040503050406030204" pitchFamily="18" charset="0"/>
                      </a:rPr>
                      <m:t>𝟎</m:t>
                    </m:r>
                  </m:oMath>
                </a14:m>
                <a:r>
                  <a:rPr lang="en-US" sz="2200" b="1" dirty="0">
                    <a:solidFill>
                      <a:srgbClr val="7030A0"/>
                    </a:solidFill>
                  </a:rPr>
                  <a:t> </a:t>
                </a:r>
                <a:r>
                  <a:rPr lang="en-US" sz="2200" dirty="0">
                    <a:solidFill>
                      <a:srgbClr val="002060"/>
                    </a:solidFill>
                  </a:rPr>
                  <a:t>at high T, and </a:t>
                </a:r>
                <a14:m>
                  <m:oMath xmlns:m="http://schemas.openxmlformats.org/officeDocument/2006/math">
                    <m:r>
                      <a:rPr lang="en-US" sz="2200" b="1" i="0" smtClean="0">
                        <a:solidFill>
                          <a:srgbClr val="7030A0"/>
                        </a:solidFill>
                        <a:latin typeface="Cambria Math" panose="02040503050406030204" pitchFamily="18" charset="0"/>
                      </a:rPr>
                      <m:t>=</m:t>
                    </m:r>
                    <m:r>
                      <a:rPr lang="en-US" sz="2200" b="1" i="1">
                        <a:solidFill>
                          <a:srgbClr val="7030A0"/>
                        </a:solidFill>
                        <a:latin typeface="Cambria Math" panose="02040503050406030204" pitchFamily="18" charset="0"/>
                      </a:rPr>
                      <m:t>𝟎</m:t>
                    </m:r>
                  </m:oMath>
                </a14:m>
                <a:r>
                  <a:rPr lang="en-US" sz="2200" dirty="0">
                    <a:solidFill>
                      <a:srgbClr val="002060"/>
                    </a:solidFill>
                  </a:rPr>
                  <a:t> at the inversion temperature</a:t>
                </a:r>
              </a:p>
              <a:p>
                <a:r>
                  <a:rPr lang="en-US" sz="2200" dirty="0">
                    <a:solidFill>
                      <a:srgbClr val="002060"/>
                    </a:solidFill>
                  </a:rPr>
                  <a:t>	How to recognize </a:t>
                </a:r>
                <a14:m>
                  <m:oMath xmlns:m="http://schemas.openxmlformats.org/officeDocument/2006/math">
                    <m:sSub>
                      <m:sSubPr>
                        <m:ctrlPr>
                          <a:rPr lang="en-US" sz="2200" i="1">
                            <a:solidFill>
                              <a:srgbClr val="7030A0"/>
                            </a:solidFill>
                            <a:latin typeface="Cambria Math" panose="02040503050406030204" pitchFamily="18" charset="0"/>
                          </a:rPr>
                        </m:ctrlPr>
                      </m:sSubPr>
                      <m:e>
                        <m:r>
                          <a:rPr lang="en-US" sz="2200" i="1">
                            <a:solidFill>
                              <a:srgbClr val="7030A0"/>
                            </a:solidFill>
                            <a:latin typeface="Cambria Math" panose="02040503050406030204" pitchFamily="18" charset="0"/>
                          </a:rPr>
                          <m:t>𝑇</m:t>
                        </m:r>
                      </m:e>
                      <m:sub>
                        <m:r>
                          <a:rPr lang="en-US" sz="2200" b="0" i="1" smtClean="0">
                            <a:solidFill>
                              <a:srgbClr val="7030A0"/>
                            </a:solidFill>
                            <a:latin typeface="Cambria Math" panose="02040503050406030204" pitchFamily="18" charset="0"/>
                          </a:rPr>
                          <m:t>𝑖𝑛𝑣</m:t>
                        </m:r>
                      </m:sub>
                    </m:sSub>
                  </m:oMath>
                </a14:m>
                <a:r>
                  <a:rPr lang="en-US" sz="2200" dirty="0">
                    <a:solidFill>
                      <a:srgbClr val="002060"/>
                    </a:solidFill>
                  </a:rPr>
                  <a:t> by inspecting </a:t>
                </a:r>
                <a14:m>
                  <m:oMath xmlns:m="http://schemas.openxmlformats.org/officeDocument/2006/math">
                    <m:r>
                      <a:rPr lang="en-US" sz="2200" b="0" i="1">
                        <a:solidFill>
                          <a:srgbClr val="7030A0"/>
                        </a:solidFill>
                        <a:latin typeface="Cambria Math" panose="02040503050406030204" pitchFamily="18" charset="0"/>
                      </a:rPr>
                      <m:t>𝐻</m:t>
                    </m:r>
                    <m:r>
                      <a:rPr lang="en-US" sz="2200" b="0" i="1" smtClean="0">
                        <a:solidFill>
                          <a:srgbClr val="7030A0"/>
                        </a:solidFill>
                        <a:latin typeface="Cambria Math" panose="02040503050406030204" pitchFamily="18" charset="0"/>
                      </a:rPr>
                      <m:t>(</m:t>
                    </m:r>
                    <m:r>
                      <a:rPr lang="en-US" sz="2200" b="0" i="1" smtClean="0">
                        <a:solidFill>
                          <a:srgbClr val="7030A0"/>
                        </a:solidFill>
                        <a:latin typeface="Cambria Math" panose="02040503050406030204" pitchFamily="18" charset="0"/>
                      </a:rPr>
                      <m:t>𝑇</m:t>
                    </m:r>
                    <m:r>
                      <a:rPr lang="en-US" sz="2200" b="0" i="1" smtClean="0">
                        <a:solidFill>
                          <a:srgbClr val="7030A0"/>
                        </a:solidFill>
                        <a:latin typeface="Cambria Math" panose="02040503050406030204" pitchFamily="18" charset="0"/>
                      </a:rPr>
                      <m:t>,</m:t>
                    </m:r>
                    <m:r>
                      <a:rPr lang="en-US" sz="2200" b="0" i="1" smtClean="0">
                        <a:solidFill>
                          <a:srgbClr val="7030A0"/>
                        </a:solidFill>
                        <a:latin typeface="Cambria Math" panose="02040503050406030204" pitchFamily="18" charset="0"/>
                      </a:rPr>
                      <m:t>𝑃</m:t>
                    </m:r>
                    <m:r>
                      <a:rPr lang="en-US" sz="2200" b="0" i="1" smtClean="0">
                        <a:solidFill>
                          <a:srgbClr val="7030A0"/>
                        </a:solidFill>
                        <a:latin typeface="Cambria Math" panose="02040503050406030204" pitchFamily="18" charset="0"/>
                      </a:rPr>
                      <m:t>)</m:t>
                    </m:r>
                  </m:oMath>
                </a14:m>
                <a:endParaRPr lang="en-US" sz="2200" dirty="0"/>
              </a:p>
            </p:txBody>
          </p:sp>
        </mc:Choice>
        <mc:Fallback xmlns="">
          <p:sp>
            <p:nvSpPr>
              <p:cNvPr id="28" name="TextBox 27">
                <a:extLst>
                  <a:ext uri="{FF2B5EF4-FFF2-40B4-BE49-F238E27FC236}">
                    <a16:creationId xmlns:a16="http://schemas.microsoft.com/office/drawing/2014/main" id="{2E2AEBCC-9153-B24B-8E3A-E07B75C86BBF}"/>
                  </a:ext>
                </a:extLst>
              </p:cNvPr>
              <p:cNvSpPr txBox="1">
                <a:spLocks noRot="1" noChangeAspect="1" noMove="1" noResize="1" noEditPoints="1" noAdjustHandles="1" noChangeArrowheads="1" noChangeShapeType="1" noTextEdit="1"/>
              </p:cNvSpPr>
              <p:nvPr/>
            </p:nvSpPr>
            <p:spPr>
              <a:xfrm>
                <a:off x="188738" y="690722"/>
                <a:ext cx="9980723" cy="4832092"/>
              </a:xfrm>
              <a:prstGeom prst="rect">
                <a:avLst/>
              </a:prstGeom>
              <a:blipFill>
                <a:blip r:embed="rId2"/>
                <a:stretch>
                  <a:fillRect l="-635" t="-787" b="-1837"/>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ACC9A9F6-A36F-F541-5E3F-E8C4440116FB}"/>
              </a:ext>
            </a:extLst>
          </p:cNvPr>
          <p:cNvGrpSpPr/>
          <p:nvPr/>
        </p:nvGrpSpPr>
        <p:grpSpPr>
          <a:xfrm>
            <a:off x="5128455" y="14122"/>
            <a:ext cx="7585303" cy="5914318"/>
            <a:chOff x="5234471" y="-1019548"/>
            <a:chExt cx="7585303" cy="5914318"/>
          </a:xfrm>
        </p:grpSpPr>
        <p:grpSp>
          <p:nvGrpSpPr>
            <p:cNvPr id="5" name="Group 4">
              <a:extLst>
                <a:ext uri="{FF2B5EF4-FFF2-40B4-BE49-F238E27FC236}">
                  <a16:creationId xmlns:a16="http://schemas.microsoft.com/office/drawing/2014/main" id="{F98C3426-80CD-4445-A931-B4F2039A93C4}"/>
                </a:ext>
              </a:extLst>
            </p:cNvPr>
            <p:cNvGrpSpPr/>
            <p:nvPr/>
          </p:nvGrpSpPr>
          <p:grpSpPr>
            <a:xfrm>
              <a:off x="5445101" y="-1019548"/>
              <a:ext cx="7374673" cy="3420540"/>
              <a:chOff x="-7264053" y="-1522649"/>
              <a:chExt cx="17025401" cy="7273754"/>
            </a:xfrm>
          </p:grpSpPr>
          <p:grpSp>
            <p:nvGrpSpPr>
              <p:cNvPr id="6" name="Group 5">
                <a:extLst>
                  <a:ext uri="{FF2B5EF4-FFF2-40B4-BE49-F238E27FC236}">
                    <a16:creationId xmlns:a16="http://schemas.microsoft.com/office/drawing/2014/main" id="{430EFBB1-3F4B-6B48-971B-6A941ACA3C2E}"/>
                  </a:ext>
                </a:extLst>
              </p:cNvPr>
              <p:cNvGrpSpPr/>
              <p:nvPr/>
            </p:nvGrpSpPr>
            <p:grpSpPr>
              <a:xfrm>
                <a:off x="1397486" y="1301259"/>
                <a:ext cx="5897363" cy="4449846"/>
                <a:chOff x="522842" y="1539799"/>
                <a:chExt cx="5897363" cy="4449846"/>
              </a:xfrm>
            </p:grpSpPr>
            <p:grpSp>
              <p:nvGrpSpPr>
                <p:cNvPr id="9" name="Group 8">
                  <a:extLst>
                    <a:ext uri="{FF2B5EF4-FFF2-40B4-BE49-F238E27FC236}">
                      <a16:creationId xmlns:a16="http://schemas.microsoft.com/office/drawing/2014/main" id="{ED576CEB-0B2E-B941-ADDB-6E14D82EFACF}"/>
                    </a:ext>
                  </a:extLst>
                </p:cNvPr>
                <p:cNvGrpSpPr/>
                <p:nvPr/>
              </p:nvGrpSpPr>
              <p:grpSpPr>
                <a:xfrm>
                  <a:off x="522842" y="1539799"/>
                  <a:ext cx="5894541" cy="4449846"/>
                  <a:chOff x="1378187" y="1859897"/>
                  <a:chExt cx="5894541" cy="4449846"/>
                </a:xfrm>
              </p:grpSpPr>
              <p:sp>
                <p:nvSpPr>
                  <p:cNvPr id="12" name="Frame 11">
                    <a:extLst>
                      <a:ext uri="{FF2B5EF4-FFF2-40B4-BE49-F238E27FC236}">
                        <a16:creationId xmlns:a16="http://schemas.microsoft.com/office/drawing/2014/main" id="{53A04C1A-08C9-DB46-BF92-EA3095AEB8D8}"/>
                      </a:ext>
                    </a:extLst>
                  </p:cNvPr>
                  <p:cNvSpPr/>
                  <p:nvPr/>
                </p:nvSpPr>
                <p:spPr>
                  <a:xfrm>
                    <a:off x="2188564" y="2338466"/>
                    <a:ext cx="4407108" cy="3492708"/>
                  </a:xfrm>
                  <a:prstGeom prst="frame">
                    <a:avLst>
                      <a:gd name="adj1" fmla="val 1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86A4AD74-F3C0-6948-A7E0-CE8C6D69A452}"/>
                      </a:ext>
                    </a:extLst>
                  </p:cNvPr>
                  <p:cNvSpPr/>
                  <p:nvPr/>
                </p:nvSpPr>
                <p:spPr>
                  <a:xfrm>
                    <a:off x="2865620" y="1859897"/>
                    <a:ext cx="4407108" cy="3492708"/>
                  </a:xfrm>
                  <a:prstGeom prst="frame">
                    <a:avLst>
                      <a:gd name="adj1" fmla="val 1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469EF51F-CA98-E048-95F4-44D36D6CA5BB}"/>
                      </a:ext>
                    </a:extLst>
                  </p:cNvPr>
                  <p:cNvCxnSpPr/>
                  <p:nvPr/>
                </p:nvCxnSpPr>
                <p:spPr>
                  <a:xfrm flipV="1">
                    <a:off x="2203554" y="1866835"/>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E577A8F-68C1-744F-9E7E-766FF1F5648E}"/>
                      </a:ext>
                    </a:extLst>
                  </p:cNvPr>
                  <p:cNvCxnSpPr/>
                  <p:nvPr/>
                </p:nvCxnSpPr>
                <p:spPr>
                  <a:xfrm flipV="1">
                    <a:off x="6535711" y="1917358"/>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C64298-341F-6D46-A1B8-655DEC8C84FE}"/>
                      </a:ext>
                    </a:extLst>
                  </p:cNvPr>
                  <p:cNvCxnSpPr/>
                  <p:nvPr/>
                </p:nvCxnSpPr>
                <p:spPr>
                  <a:xfrm flipV="1">
                    <a:off x="6535711" y="5334001"/>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A215902-A195-8B4C-91FF-075724470E23}"/>
                      </a:ext>
                    </a:extLst>
                  </p:cNvPr>
                  <p:cNvCxnSpPr/>
                  <p:nvPr/>
                </p:nvCxnSpPr>
                <p:spPr>
                  <a:xfrm flipV="1">
                    <a:off x="2177322" y="5334001"/>
                    <a:ext cx="719528" cy="494675"/>
                  </a:xfrm>
                  <a:prstGeom prst="line">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9D8F569-88F9-4143-848E-5B9C0B35ACB5}"/>
                      </a:ext>
                    </a:extLst>
                  </p:cNvPr>
                  <p:cNvSpPr/>
                  <p:nvPr/>
                </p:nvSpPr>
                <p:spPr>
                  <a:xfrm>
                    <a:off x="3343547" y="2983400"/>
                    <a:ext cx="2169023" cy="806128"/>
                  </a:xfrm>
                  <a:prstGeom prst="rect">
                    <a:avLst/>
                  </a:prstGeom>
                </p:spPr>
                <p:txBody>
                  <a:bodyPr wrap="square">
                    <a:spAutoFit/>
                  </a:bodyPr>
                  <a:lstStyle/>
                  <a:p>
                    <a:r>
                      <a:rPr lang="en-US" sz="2400" dirty="0"/>
                      <a:t>U(T,V)</a:t>
                    </a:r>
                  </a:p>
                </p:txBody>
              </p:sp>
              <p:sp>
                <p:nvSpPr>
                  <p:cNvPr id="19" name="Rectangle 18">
                    <a:extLst>
                      <a:ext uri="{FF2B5EF4-FFF2-40B4-BE49-F238E27FC236}">
                        <a16:creationId xmlns:a16="http://schemas.microsoft.com/office/drawing/2014/main" id="{9DEF1641-62FA-DD42-8A40-974FA54B6542}"/>
                      </a:ext>
                    </a:extLst>
                  </p:cNvPr>
                  <p:cNvSpPr/>
                  <p:nvPr/>
                </p:nvSpPr>
                <p:spPr>
                  <a:xfrm>
                    <a:off x="3933242" y="5848078"/>
                    <a:ext cx="335348" cy="461665"/>
                  </a:xfrm>
                  <a:prstGeom prst="rect">
                    <a:avLst/>
                  </a:prstGeom>
                </p:spPr>
                <p:txBody>
                  <a:bodyPr wrap="none">
                    <a:spAutoFit/>
                  </a:bodyPr>
                  <a:lstStyle/>
                  <a:p>
                    <a:r>
                      <a:rPr lang="en-US" sz="2400" dirty="0"/>
                      <a:t>T</a:t>
                    </a:r>
                  </a:p>
                </p:txBody>
              </p:sp>
              <p:sp>
                <p:nvSpPr>
                  <p:cNvPr id="20" name="Rectangle 19">
                    <a:extLst>
                      <a:ext uri="{FF2B5EF4-FFF2-40B4-BE49-F238E27FC236}">
                        <a16:creationId xmlns:a16="http://schemas.microsoft.com/office/drawing/2014/main" id="{0FC48CB8-2DFE-2F42-9609-EFCD66ECBA1F}"/>
                      </a:ext>
                    </a:extLst>
                  </p:cNvPr>
                  <p:cNvSpPr/>
                  <p:nvPr/>
                </p:nvSpPr>
                <p:spPr>
                  <a:xfrm>
                    <a:off x="1378187" y="5018628"/>
                    <a:ext cx="550022" cy="806128"/>
                  </a:xfrm>
                  <a:prstGeom prst="rect">
                    <a:avLst/>
                  </a:prstGeom>
                </p:spPr>
                <p:txBody>
                  <a:bodyPr wrap="square">
                    <a:spAutoFit/>
                  </a:bodyPr>
                  <a:lstStyle/>
                  <a:p>
                    <a:r>
                      <a:rPr lang="en-US" sz="2400" dirty="0"/>
                      <a:t>V</a:t>
                    </a:r>
                  </a:p>
                </p:txBody>
              </p:sp>
              <p:cxnSp>
                <p:nvCxnSpPr>
                  <p:cNvPr id="21" name="Straight Connector 20">
                    <a:extLst>
                      <a:ext uri="{FF2B5EF4-FFF2-40B4-BE49-F238E27FC236}">
                        <a16:creationId xmlns:a16="http://schemas.microsoft.com/office/drawing/2014/main" id="{CA00D69A-022C-C447-AE56-ABC0023721E4}"/>
                      </a:ext>
                    </a:extLst>
                  </p:cNvPr>
                  <p:cNvCxnSpPr>
                    <a:cxnSpLocks/>
                  </p:cNvCxnSpPr>
                  <p:nvPr/>
                </p:nvCxnSpPr>
                <p:spPr>
                  <a:xfrm>
                    <a:off x="2203554" y="5824238"/>
                    <a:ext cx="4314668"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2104FBAB-98B0-054C-A8E4-37D8AD85EB9D}"/>
                    </a:ext>
                  </a:extLst>
                </p:cNvPr>
                <p:cNvCxnSpPr/>
                <p:nvPr/>
              </p:nvCxnSpPr>
              <p:spPr>
                <a:xfrm flipV="1">
                  <a:off x="1361461" y="4222012"/>
                  <a:ext cx="662066" cy="408928"/>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6885CC-7FE0-9546-8D9B-3EEC8FEE2179}"/>
                    </a:ext>
                  </a:extLst>
                </p:cNvPr>
                <p:cNvCxnSpPr>
                  <a:cxnSpLocks/>
                </p:cNvCxnSpPr>
                <p:nvPr/>
              </p:nvCxnSpPr>
              <p:spPr>
                <a:xfrm flipV="1">
                  <a:off x="5743150" y="3469430"/>
                  <a:ext cx="677055" cy="48663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7" name="Arc 6">
                <a:extLst>
                  <a:ext uri="{FF2B5EF4-FFF2-40B4-BE49-F238E27FC236}">
                    <a16:creationId xmlns:a16="http://schemas.microsoft.com/office/drawing/2014/main" id="{518D0AF5-2FA3-A340-A4DC-EF19C1C4F7DA}"/>
                  </a:ext>
                </a:extLst>
              </p:cNvPr>
              <p:cNvSpPr/>
              <p:nvPr/>
            </p:nvSpPr>
            <p:spPr>
              <a:xfrm>
                <a:off x="-6548553" y="-1522649"/>
                <a:ext cx="16309901" cy="5521942"/>
              </a:xfrm>
              <a:prstGeom prst="arc">
                <a:avLst>
                  <a:gd name="adj1" fmla="val 1256279"/>
                  <a:gd name="adj2" fmla="val 3865988"/>
                </a:avLst>
              </a:prstGeom>
              <a:ln w="635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Arc 7">
                <a:extLst>
                  <a:ext uri="{FF2B5EF4-FFF2-40B4-BE49-F238E27FC236}">
                    <a16:creationId xmlns:a16="http://schemas.microsoft.com/office/drawing/2014/main" id="{30D18FD0-A71A-A746-9689-E8B4619D8037}"/>
                  </a:ext>
                </a:extLst>
              </p:cNvPr>
              <p:cNvSpPr/>
              <p:nvPr/>
            </p:nvSpPr>
            <p:spPr>
              <a:xfrm>
                <a:off x="-7264053" y="-1075780"/>
                <a:ext cx="16309901" cy="5521942"/>
              </a:xfrm>
              <a:prstGeom prst="arc">
                <a:avLst>
                  <a:gd name="adj1" fmla="val 1153804"/>
                  <a:gd name="adj2" fmla="val 3865988"/>
                </a:avLst>
              </a:prstGeom>
              <a:ln w="635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71749F5E-6A95-6744-856F-6F93993B3DAB}"/>
                </a:ext>
              </a:extLst>
            </p:cNvPr>
            <p:cNvGrpSpPr/>
            <p:nvPr/>
          </p:nvGrpSpPr>
          <p:grpSpPr>
            <a:xfrm>
              <a:off x="5234471" y="-116210"/>
              <a:ext cx="7038404" cy="5010980"/>
              <a:chOff x="-7264053" y="-4062094"/>
              <a:chExt cx="15702228" cy="9813199"/>
            </a:xfrm>
          </p:grpSpPr>
          <p:grpSp>
            <p:nvGrpSpPr>
              <p:cNvPr id="25" name="Group 24">
                <a:extLst>
                  <a:ext uri="{FF2B5EF4-FFF2-40B4-BE49-F238E27FC236}">
                    <a16:creationId xmlns:a16="http://schemas.microsoft.com/office/drawing/2014/main" id="{7D8087C4-4990-4541-BA53-EB00A83D5E34}"/>
                  </a:ext>
                </a:extLst>
              </p:cNvPr>
              <p:cNvGrpSpPr/>
              <p:nvPr/>
            </p:nvGrpSpPr>
            <p:grpSpPr>
              <a:xfrm>
                <a:off x="1495448" y="1301259"/>
                <a:ext cx="5796579" cy="4449846"/>
                <a:chOff x="620804" y="1539799"/>
                <a:chExt cx="5796579" cy="4449846"/>
              </a:xfrm>
            </p:grpSpPr>
            <p:grpSp>
              <p:nvGrpSpPr>
                <p:cNvPr id="29" name="Group 28">
                  <a:extLst>
                    <a:ext uri="{FF2B5EF4-FFF2-40B4-BE49-F238E27FC236}">
                      <a16:creationId xmlns:a16="http://schemas.microsoft.com/office/drawing/2014/main" id="{F0E13E49-870B-7C49-9142-0E5F3080209C}"/>
                    </a:ext>
                  </a:extLst>
                </p:cNvPr>
                <p:cNvGrpSpPr/>
                <p:nvPr/>
              </p:nvGrpSpPr>
              <p:grpSpPr>
                <a:xfrm>
                  <a:off x="620804" y="1539799"/>
                  <a:ext cx="5796579" cy="4449846"/>
                  <a:chOff x="1476149" y="1859897"/>
                  <a:chExt cx="5796579" cy="4449846"/>
                </a:xfrm>
              </p:grpSpPr>
              <p:sp>
                <p:nvSpPr>
                  <p:cNvPr id="32" name="Frame 31">
                    <a:extLst>
                      <a:ext uri="{FF2B5EF4-FFF2-40B4-BE49-F238E27FC236}">
                        <a16:creationId xmlns:a16="http://schemas.microsoft.com/office/drawing/2014/main" id="{15813556-8A19-FE45-A8D6-44CFDE7B9D2C}"/>
                      </a:ext>
                    </a:extLst>
                  </p:cNvPr>
                  <p:cNvSpPr/>
                  <p:nvPr/>
                </p:nvSpPr>
                <p:spPr>
                  <a:xfrm>
                    <a:off x="2188564" y="2338466"/>
                    <a:ext cx="4407108" cy="3492708"/>
                  </a:xfrm>
                  <a:prstGeom prst="frame">
                    <a:avLst>
                      <a:gd name="adj1" fmla="val 1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rame 32">
                    <a:extLst>
                      <a:ext uri="{FF2B5EF4-FFF2-40B4-BE49-F238E27FC236}">
                        <a16:creationId xmlns:a16="http://schemas.microsoft.com/office/drawing/2014/main" id="{3DD03A38-F79D-C14E-B8FC-7885DB5D3246}"/>
                      </a:ext>
                    </a:extLst>
                  </p:cNvPr>
                  <p:cNvSpPr/>
                  <p:nvPr/>
                </p:nvSpPr>
                <p:spPr>
                  <a:xfrm>
                    <a:off x="2865620" y="1859897"/>
                    <a:ext cx="4407108" cy="3492708"/>
                  </a:xfrm>
                  <a:prstGeom prst="frame">
                    <a:avLst>
                      <a:gd name="adj1" fmla="val 17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4" name="Straight Connector 33">
                    <a:extLst>
                      <a:ext uri="{FF2B5EF4-FFF2-40B4-BE49-F238E27FC236}">
                        <a16:creationId xmlns:a16="http://schemas.microsoft.com/office/drawing/2014/main" id="{F97D3C74-A80F-A842-A515-04448B312288}"/>
                      </a:ext>
                    </a:extLst>
                  </p:cNvPr>
                  <p:cNvCxnSpPr/>
                  <p:nvPr/>
                </p:nvCxnSpPr>
                <p:spPr>
                  <a:xfrm flipV="1">
                    <a:off x="2203554" y="1866835"/>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56AA83C-75A0-B04A-9CE0-68B5ABC22A66}"/>
                      </a:ext>
                    </a:extLst>
                  </p:cNvPr>
                  <p:cNvCxnSpPr/>
                  <p:nvPr/>
                </p:nvCxnSpPr>
                <p:spPr>
                  <a:xfrm flipV="1">
                    <a:off x="6535711" y="1917358"/>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FE48B4-046D-7F48-AF64-CC57FE8B37F6}"/>
                      </a:ext>
                    </a:extLst>
                  </p:cNvPr>
                  <p:cNvCxnSpPr/>
                  <p:nvPr/>
                </p:nvCxnSpPr>
                <p:spPr>
                  <a:xfrm flipV="1">
                    <a:off x="6535711" y="5334001"/>
                    <a:ext cx="719528" cy="49467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C473A9-09B8-D74D-A0A9-17C6E0B47571}"/>
                      </a:ext>
                    </a:extLst>
                  </p:cNvPr>
                  <p:cNvCxnSpPr/>
                  <p:nvPr/>
                </p:nvCxnSpPr>
                <p:spPr>
                  <a:xfrm flipV="1">
                    <a:off x="2177322" y="5334001"/>
                    <a:ext cx="719528" cy="494675"/>
                  </a:xfrm>
                  <a:prstGeom prst="line">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913C48F-D6F4-4E47-9A66-65724935C0B1}"/>
                      </a:ext>
                    </a:extLst>
                  </p:cNvPr>
                  <p:cNvSpPr/>
                  <p:nvPr/>
                </p:nvSpPr>
                <p:spPr>
                  <a:xfrm>
                    <a:off x="3728358" y="2549103"/>
                    <a:ext cx="2169023" cy="806129"/>
                  </a:xfrm>
                  <a:prstGeom prst="rect">
                    <a:avLst/>
                  </a:prstGeom>
                </p:spPr>
                <p:txBody>
                  <a:bodyPr wrap="square">
                    <a:spAutoFit/>
                  </a:bodyPr>
                  <a:lstStyle/>
                  <a:p>
                    <a:r>
                      <a:rPr lang="en-US" sz="2400" dirty="0"/>
                      <a:t>H(T,P)</a:t>
                    </a:r>
                  </a:p>
                </p:txBody>
              </p:sp>
              <p:sp>
                <p:nvSpPr>
                  <p:cNvPr id="39" name="Rectangle 38">
                    <a:extLst>
                      <a:ext uri="{FF2B5EF4-FFF2-40B4-BE49-F238E27FC236}">
                        <a16:creationId xmlns:a16="http://schemas.microsoft.com/office/drawing/2014/main" id="{C85313BA-A1BB-E14D-BBA3-67011DDEFE16}"/>
                      </a:ext>
                    </a:extLst>
                  </p:cNvPr>
                  <p:cNvSpPr/>
                  <p:nvPr/>
                </p:nvSpPr>
                <p:spPr>
                  <a:xfrm>
                    <a:off x="3933242" y="5848078"/>
                    <a:ext cx="335348" cy="461665"/>
                  </a:xfrm>
                  <a:prstGeom prst="rect">
                    <a:avLst/>
                  </a:prstGeom>
                </p:spPr>
                <p:txBody>
                  <a:bodyPr wrap="none">
                    <a:spAutoFit/>
                  </a:bodyPr>
                  <a:lstStyle/>
                  <a:p>
                    <a:r>
                      <a:rPr lang="en-US" sz="2400" dirty="0"/>
                      <a:t>T</a:t>
                    </a:r>
                  </a:p>
                </p:txBody>
              </p:sp>
              <p:sp>
                <p:nvSpPr>
                  <p:cNvPr id="40" name="Rectangle 39">
                    <a:extLst>
                      <a:ext uri="{FF2B5EF4-FFF2-40B4-BE49-F238E27FC236}">
                        <a16:creationId xmlns:a16="http://schemas.microsoft.com/office/drawing/2014/main" id="{52E726B8-A51E-9C48-B122-9DDDB76AAA5F}"/>
                      </a:ext>
                    </a:extLst>
                  </p:cNvPr>
                  <p:cNvSpPr/>
                  <p:nvPr/>
                </p:nvSpPr>
                <p:spPr>
                  <a:xfrm>
                    <a:off x="1476149" y="4947456"/>
                    <a:ext cx="550022" cy="806129"/>
                  </a:xfrm>
                  <a:prstGeom prst="rect">
                    <a:avLst/>
                  </a:prstGeom>
                </p:spPr>
                <p:txBody>
                  <a:bodyPr wrap="square">
                    <a:spAutoFit/>
                  </a:bodyPr>
                  <a:lstStyle/>
                  <a:p>
                    <a:r>
                      <a:rPr lang="en-US" sz="2400" dirty="0"/>
                      <a:t>P</a:t>
                    </a:r>
                  </a:p>
                </p:txBody>
              </p:sp>
              <p:cxnSp>
                <p:nvCxnSpPr>
                  <p:cNvPr id="41" name="Straight Connector 40">
                    <a:extLst>
                      <a:ext uri="{FF2B5EF4-FFF2-40B4-BE49-F238E27FC236}">
                        <a16:creationId xmlns:a16="http://schemas.microsoft.com/office/drawing/2014/main" id="{BAFD53AA-FFD5-0F4E-97AE-E43C6F603CD4}"/>
                      </a:ext>
                    </a:extLst>
                  </p:cNvPr>
                  <p:cNvCxnSpPr>
                    <a:cxnSpLocks/>
                  </p:cNvCxnSpPr>
                  <p:nvPr/>
                </p:nvCxnSpPr>
                <p:spPr>
                  <a:xfrm>
                    <a:off x="2203554" y="5824238"/>
                    <a:ext cx="4314668" cy="0"/>
                  </a:xfrm>
                  <a:prstGeom prst="line">
                    <a:avLst/>
                  </a:prstGeom>
                  <a:ln w="63500">
                    <a:tailEnd type="non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423E455E-4AEA-CF42-9264-4CAB5873C159}"/>
                    </a:ext>
                  </a:extLst>
                </p:cNvPr>
                <p:cNvCxnSpPr/>
                <p:nvPr/>
              </p:nvCxnSpPr>
              <p:spPr>
                <a:xfrm flipV="1">
                  <a:off x="1350707" y="3902508"/>
                  <a:ext cx="662066" cy="408929"/>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1995DF-53F5-0342-891B-CD26632ABA95}"/>
                    </a:ext>
                  </a:extLst>
                </p:cNvPr>
                <p:cNvCxnSpPr>
                  <a:cxnSpLocks/>
                </p:cNvCxnSpPr>
                <p:nvPr/>
              </p:nvCxnSpPr>
              <p:spPr>
                <a:xfrm flipV="1">
                  <a:off x="5701603" y="2339884"/>
                  <a:ext cx="677055" cy="486637"/>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26" name="Arc 25">
                <a:extLst>
                  <a:ext uri="{FF2B5EF4-FFF2-40B4-BE49-F238E27FC236}">
                    <a16:creationId xmlns:a16="http://schemas.microsoft.com/office/drawing/2014/main" id="{8D010D6E-5668-5640-A2E3-58EA5E625D83}"/>
                  </a:ext>
                </a:extLst>
              </p:cNvPr>
              <p:cNvSpPr/>
              <p:nvPr/>
            </p:nvSpPr>
            <p:spPr>
              <a:xfrm>
                <a:off x="-6548552" y="-4062094"/>
                <a:ext cx="14986727" cy="7876272"/>
              </a:xfrm>
              <a:prstGeom prst="arc">
                <a:avLst>
                  <a:gd name="adj1" fmla="val 1153804"/>
                  <a:gd name="adj2" fmla="val 3865988"/>
                </a:avLst>
              </a:prstGeom>
              <a:ln w="635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Arc 26">
                <a:extLst>
                  <a:ext uri="{FF2B5EF4-FFF2-40B4-BE49-F238E27FC236}">
                    <a16:creationId xmlns:a16="http://schemas.microsoft.com/office/drawing/2014/main" id="{25D616D0-79BA-0E4C-B3CB-3C7D3AFD0EBA}"/>
                  </a:ext>
                </a:extLst>
              </p:cNvPr>
              <p:cNvSpPr/>
              <p:nvPr/>
            </p:nvSpPr>
            <p:spPr>
              <a:xfrm>
                <a:off x="-7264053" y="-3225379"/>
                <a:ext cx="15167194" cy="7441665"/>
              </a:xfrm>
              <a:prstGeom prst="arc">
                <a:avLst>
                  <a:gd name="adj1" fmla="val 1153804"/>
                  <a:gd name="adj2" fmla="val 3865988"/>
                </a:avLst>
              </a:prstGeom>
              <a:ln w="635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sp>
        <p:nvSpPr>
          <p:cNvPr id="42" name="TextBox 41">
            <a:extLst>
              <a:ext uri="{FF2B5EF4-FFF2-40B4-BE49-F238E27FC236}">
                <a16:creationId xmlns:a16="http://schemas.microsoft.com/office/drawing/2014/main" id="{50CBBDB5-8545-2441-8184-37BAF2D665C3}"/>
              </a:ext>
            </a:extLst>
          </p:cNvPr>
          <p:cNvSpPr txBox="1"/>
          <p:nvPr/>
        </p:nvSpPr>
        <p:spPr>
          <a:xfrm>
            <a:off x="0" y="3958"/>
            <a:ext cx="6100762" cy="461665"/>
          </a:xfrm>
          <a:prstGeom prst="rect">
            <a:avLst/>
          </a:prstGeom>
          <a:solidFill>
            <a:schemeClr val="accent2"/>
          </a:solidFill>
        </p:spPr>
        <p:txBody>
          <a:bodyPr wrap="square">
            <a:spAutoFit/>
          </a:bodyPr>
          <a:lstStyle/>
          <a:p>
            <a:r>
              <a:rPr lang="en-US" sz="2400" b="1" dirty="0"/>
              <a:t>What we learned last time …</a:t>
            </a:r>
          </a:p>
        </p:txBody>
      </p:sp>
    </p:spTree>
    <p:extLst>
      <p:ext uri="{BB962C8B-B14F-4D97-AF65-F5344CB8AC3E}">
        <p14:creationId xmlns:p14="http://schemas.microsoft.com/office/powerpoint/2010/main" val="126766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58DAF46-9BFC-E04C-92C8-45D309C037BF}"/>
              </a:ext>
            </a:extLst>
          </p:cNvPr>
          <p:cNvGrpSpPr/>
          <p:nvPr/>
        </p:nvGrpSpPr>
        <p:grpSpPr>
          <a:xfrm>
            <a:off x="831368" y="405838"/>
            <a:ext cx="11061700" cy="5421672"/>
            <a:chOff x="831368" y="405838"/>
            <a:chExt cx="11061700" cy="5421672"/>
          </a:xfrm>
        </p:grpSpPr>
        <p:pic>
          <p:nvPicPr>
            <p:cNvPr id="4" name="Picture 3">
              <a:extLst>
                <a:ext uri="{FF2B5EF4-FFF2-40B4-BE49-F238E27FC236}">
                  <a16:creationId xmlns:a16="http://schemas.microsoft.com/office/drawing/2014/main" id="{D51201B7-23AE-2647-8A6C-344BF4FE5DDA}"/>
                </a:ext>
              </a:extLst>
            </p:cNvPr>
            <p:cNvPicPr>
              <a:picLocks noChangeAspect="1"/>
            </p:cNvPicPr>
            <p:nvPr/>
          </p:nvPicPr>
          <p:blipFill>
            <a:blip r:embed="rId2"/>
            <a:stretch>
              <a:fillRect/>
            </a:stretch>
          </p:blipFill>
          <p:spPr>
            <a:xfrm>
              <a:off x="831368" y="405838"/>
              <a:ext cx="11061700" cy="5143500"/>
            </a:xfrm>
            <a:prstGeom prst="rect">
              <a:avLst/>
            </a:prstGeom>
          </p:spPr>
        </p:pic>
        <p:sp>
          <p:nvSpPr>
            <p:cNvPr id="5" name="TextBox 4">
              <a:extLst>
                <a:ext uri="{FF2B5EF4-FFF2-40B4-BE49-F238E27FC236}">
                  <a16:creationId xmlns:a16="http://schemas.microsoft.com/office/drawing/2014/main" id="{654C5F2B-9765-C246-B161-D3D9A45B66E5}"/>
                </a:ext>
              </a:extLst>
            </p:cNvPr>
            <p:cNvSpPr txBox="1"/>
            <p:nvPr/>
          </p:nvSpPr>
          <p:spPr>
            <a:xfrm>
              <a:off x="2855233" y="5458178"/>
              <a:ext cx="7546694" cy="369332"/>
            </a:xfrm>
            <a:prstGeom prst="rect">
              <a:avLst/>
            </a:prstGeom>
            <a:noFill/>
          </p:spPr>
          <p:txBody>
            <a:bodyPr wrap="square" rtlCol="0">
              <a:spAutoFit/>
            </a:bodyPr>
            <a:lstStyle/>
            <a:p>
              <a:r>
                <a:rPr lang="en-US" dirty="0"/>
                <a:t>From </a:t>
              </a:r>
              <a:r>
                <a:rPr lang="en-US" dirty="0" err="1"/>
                <a:t>Berberberan</a:t>
              </a:r>
              <a:r>
                <a:rPr lang="en-US" dirty="0"/>
                <a:t>-Santos et al, 2008</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12EA70-B348-9D4B-82C7-B2064B04C78F}"/>
                    </a:ext>
                  </a:extLst>
                </p:cNvPr>
                <p:cNvSpPr txBox="1"/>
                <p:nvPr/>
              </p:nvSpPr>
              <p:spPr>
                <a:xfrm>
                  <a:off x="8931942" y="1215156"/>
                  <a:ext cx="2939970"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𝑇</m:t>
                            </m:r>
                          </m:e>
                          <m:sub>
                            <m:r>
                              <a:rPr lang="en-US" sz="2000" b="0" i="1" smtClean="0">
                                <a:solidFill>
                                  <a:srgbClr val="00B050"/>
                                </a:solidFill>
                                <a:latin typeface="Cambria Math" panose="02040503050406030204" pitchFamily="18" charset="0"/>
                              </a:rPr>
                              <m:t>3</m:t>
                            </m:r>
                          </m:sub>
                        </m:sSub>
                        <m:r>
                          <a:rPr lang="en-US" sz="2000" b="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𝐾</m:t>
                        </m:r>
                      </m:oMath>
                    </m:oMathPara>
                  </a14:m>
                  <a:endParaRPr lang="en-US" sz="2000" dirty="0"/>
                </a:p>
              </p:txBody>
            </p:sp>
          </mc:Choice>
          <mc:Fallback xmlns="">
            <p:sp>
              <p:nvSpPr>
                <p:cNvPr id="7" name="TextBox 6">
                  <a:extLst>
                    <a:ext uri="{FF2B5EF4-FFF2-40B4-BE49-F238E27FC236}">
                      <a16:creationId xmlns:a16="http://schemas.microsoft.com/office/drawing/2014/main" id="{0D12EA70-B348-9D4B-82C7-B2064B04C78F}"/>
                    </a:ext>
                  </a:extLst>
                </p:cNvPr>
                <p:cNvSpPr txBox="1">
                  <a:spLocks noRot="1" noChangeAspect="1" noMove="1" noResize="1" noEditPoints="1" noAdjustHandles="1" noChangeArrowheads="1" noChangeShapeType="1" noTextEdit="1"/>
                </p:cNvSpPr>
                <p:nvPr/>
              </p:nvSpPr>
              <p:spPr>
                <a:xfrm>
                  <a:off x="8931942" y="1215156"/>
                  <a:ext cx="2939970" cy="400110"/>
                </a:xfrm>
                <a:prstGeom prst="rect">
                  <a:avLst/>
                </a:prstGeom>
                <a:blipFill>
                  <a:blip r:embed="rId3"/>
                  <a:stretch>
                    <a:fillRect b="-12121"/>
                  </a:stretch>
                </a:blipFill>
              </p:spPr>
              <p:txBody>
                <a:bodyPr/>
                <a:lstStyle/>
                <a:p>
                  <a:r>
                    <a:rPr lang="en-US">
                      <a:noFill/>
                    </a:rPr>
                    <a:t> </a:t>
                  </a:r>
                </a:p>
              </p:txBody>
            </p:sp>
          </mc:Fallback>
        </mc:AlternateContent>
      </p:grpSp>
      <p:sp>
        <p:nvSpPr>
          <p:cNvPr id="2" name="Rectangle 1">
            <a:extLst>
              <a:ext uri="{FF2B5EF4-FFF2-40B4-BE49-F238E27FC236}">
                <a16:creationId xmlns:a16="http://schemas.microsoft.com/office/drawing/2014/main" id="{B097D244-4F28-D089-B4A4-BE1684DF7616}"/>
              </a:ext>
            </a:extLst>
          </p:cNvPr>
          <p:cNvSpPr/>
          <p:nvPr/>
        </p:nvSpPr>
        <p:spPr>
          <a:xfrm>
            <a:off x="2675" y="-13039"/>
            <a:ext cx="5482270" cy="461665"/>
          </a:xfrm>
          <a:prstGeom prst="rect">
            <a:avLst/>
          </a:prstGeom>
          <a:solidFill>
            <a:schemeClr val="accent2"/>
          </a:solidFill>
        </p:spPr>
        <p:txBody>
          <a:bodyPr wrap="none">
            <a:spAutoFit/>
          </a:bodyPr>
          <a:lstStyle/>
          <a:p>
            <a:r>
              <a:rPr lang="en-US" sz="2400" b="1" dirty="0"/>
              <a:t>Every gas has its own critical temperature</a:t>
            </a:r>
          </a:p>
        </p:txBody>
      </p:sp>
      <p:sp>
        <p:nvSpPr>
          <p:cNvPr id="3" name="Rounded Rectangle 2">
            <a:extLst>
              <a:ext uri="{FF2B5EF4-FFF2-40B4-BE49-F238E27FC236}">
                <a16:creationId xmlns:a16="http://schemas.microsoft.com/office/drawing/2014/main" id="{923796BB-ED64-D2E6-A442-E9AD3131B72B}"/>
              </a:ext>
            </a:extLst>
          </p:cNvPr>
          <p:cNvSpPr/>
          <p:nvPr/>
        </p:nvSpPr>
        <p:spPr>
          <a:xfrm>
            <a:off x="1046922" y="1709531"/>
            <a:ext cx="6135756" cy="344556"/>
          </a:xfrm>
          <a:prstGeom prst="roundRect">
            <a:avLst/>
          </a:prstGeom>
          <a:solidFill>
            <a:schemeClr val="accent1">
              <a:alpha val="44000"/>
            </a:schemeClr>
          </a:solidFill>
          <a:ln>
            <a:solidFill>
              <a:schemeClr val="accent1">
                <a:shade val="50000"/>
                <a:alpha val="4677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03D95F5-9AB0-845B-EAA9-B3E05145BAF9}"/>
              </a:ext>
            </a:extLst>
          </p:cNvPr>
          <p:cNvSpPr txBox="1"/>
          <p:nvPr/>
        </p:nvSpPr>
        <p:spPr>
          <a:xfrm>
            <a:off x="1292087" y="5896999"/>
            <a:ext cx="9607826" cy="830997"/>
          </a:xfrm>
          <a:prstGeom prst="rect">
            <a:avLst/>
          </a:prstGeom>
          <a:noFill/>
        </p:spPr>
        <p:txBody>
          <a:bodyPr wrap="square" rtlCol="0">
            <a:spAutoFit/>
          </a:bodyPr>
          <a:lstStyle/>
          <a:p>
            <a:r>
              <a:rPr lang="en-US" sz="2400" dirty="0"/>
              <a:t>H</a:t>
            </a:r>
            <a:r>
              <a:rPr lang="en-US" sz="2400" baseline="-25000" dirty="0"/>
              <a:t>2</a:t>
            </a:r>
            <a:r>
              <a:rPr lang="en-US" sz="2400" dirty="0"/>
              <a:t> molecules are </a:t>
            </a:r>
            <a:r>
              <a:rPr lang="en-US" sz="2400" b="1" dirty="0"/>
              <a:t>not very sticky</a:t>
            </a:r>
            <a:r>
              <a:rPr lang="en-US" sz="2400" dirty="0"/>
              <a:t>, so it’s hard to liquify H</a:t>
            </a:r>
            <a:r>
              <a:rPr lang="en-US" sz="2400" baseline="-25000" dirty="0"/>
              <a:t>2</a:t>
            </a:r>
            <a:r>
              <a:rPr lang="en-US" sz="2400" dirty="0"/>
              <a:t> gas</a:t>
            </a:r>
          </a:p>
          <a:p>
            <a:r>
              <a:rPr lang="en-US" sz="2400" dirty="0"/>
              <a:t>=&gt; H</a:t>
            </a:r>
            <a:r>
              <a:rPr lang="en-US" sz="2400" baseline="-25000" dirty="0"/>
              <a:t>2</a:t>
            </a:r>
            <a:r>
              <a:rPr lang="en-US" sz="2400" dirty="0"/>
              <a:t> has a really </a:t>
            </a:r>
            <a:r>
              <a:rPr lang="en-US" sz="2400" b="1" dirty="0"/>
              <a:t>low</a:t>
            </a:r>
            <a:r>
              <a:rPr lang="en-US" sz="2400" dirty="0"/>
              <a:t> critical temperature.   </a:t>
            </a:r>
          </a:p>
        </p:txBody>
      </p:sp>
    </p:spTree>
    <p:extLst>
      <p:ext uri="{BB962C8B-B14F-4D97-AF65-F5344CB8AC3E}">
        <p14:creationId xmlns:p14="http://schemas.microsoft.com/office/powerpoint/2010/main" val="158630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58DAF46-9BFC-E04C-92C8-45D309C037BF}"/>
              </a:ext>
            </a:extLst>
          </p:cNvPr>
          <p:cNvGrpSpPr/>
          <p:nvPr/>
        </p:nvGrpSpPr>
        <p:grpSpPr>
          <a:xfrm>
            <a:off x="831368" y="405838"/>
            <a:ext cx="11061700" cy="5421672"/>
            <a:chOff x="831368" y="405838"/>
            <a:chExt cx="11061700" cy="5421672"/>
          </a:xfrm>
        </p:grpSpPr>
        <p:pic>
          <p:nvPicPr>
            <p:cNvPr id="4" name="Picture 3">
              <a:extLst>
                <a:ext uri="{FF2B5EF4-FFF2-40B4-BE49-F238E27FC236}">
                  <a16:creationId xmlns:a16="http://schemas.microsoft.com/office/drawing/2014/main" id="{D51201B7-23AE-2647-8A6C-344BF4FE5DDA}"/>
                </a:ext>
              </a:extLst>
            </p:cNvPr>
            <p:cNvPicPr>
              <a:picLocks noChangeAspect="1"/>
            </p:cNvPicPr>
            <p:nvPr/>
          </p:nvPicPr>
          <p:blipFill>
            <a:blip r:embed="rId2"/>
            <a:stretch>
              <a:fillRect/>
            </a:stretch>
          </p:blipFill>
          <p:spPr>
            <a:xfrm>
              <a:off x="831368" y="405838"/>
              <a:ext cx="11061700" cy="5143500"/>
            </a:xfrm>
            <a:prstGeom prst="rect">
              <a:avLst/>
            </a:prstGeom>
          </p:spPr>
        </p:pic>
        <p:sp>
          <p:nvSpPr>
            <p:cNvPr id="5" name="TextBox 4">
              <a:extLst>
                <a:ext uri="{FF2B5EF4-FFF2-40B4-BE49-F238E27FC236}">
                  <a16:creationId xmlns:a16="http://schemas.microsoft.com/office/drawing/2014/main" id="{654C5F2B-9765-C246-B161-D3D9A45B66E5}"/>
                </a:ext>
              </a:extLst>
            </p:cNvPr>
            <p:cNvSpPr txBox="1"/>
            <p:nvPr/>
          </p:nvSpPr>
          <p:spPr>
            <a:xfrm>
              <a:off x="2855233" y="5458178"/>
              <a:ext cx="7546694" cy="369332"/>
            </a:xfrm>
            <a:prstGeom prst="rect">
              <a:avLst/>
            </a:prstGeom>
            <a:noFill/>
          </p:spPr>
          <p:txBody>
            <a:bodyPr wrap="square" rtlCol="0">
              <a:spAutoFit/>
            </a:bodyPr>
            <a:lstStyle/>
            <a:p>
              <a:r>
                <a:rPr lang="en-US" dirty="0"/>
                <a:t>From </a:t>
              </a:r>
              <a:r>
                <a:rPr lang="en-US" dirty="0" err="1"/>
                <a:t>Berberberan</a:t>
              </a:r>
              <a:r>
                <a:rPr lang="en-US" dirty="0"/>
                <a:t>-Santos et al, 2008</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12EA70-B348-9D4B-82C7-B2064B04C78F}"/>
                    </a:ext>
                  </a:extLst>
                </p:cNvPr>
                <p:cNvSpPr txBox="1"/>
                <p:nvPr/>
              </p:nvSpPr>
              <p:spPr>
                <a:xfrm>
                  <a:off x="8931942" y="1215156"/>
                  <a:ext cx="2939970"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𝑇</m:t>
                            </m:r>
                          </m:e>
                          <m:sub>
                            <m:r>
                              <a:rPr lang="en-US" sz="2000" b="0" i="1" smtClean="0">
                                <a:solidFill>
                                  <a:srgbClr val="00B050"/>
                                </a:solidFill>
                                <a:latin typeface="Cambria Math" panose="02040503050406030204" pitchFamily="18" charset="0"/>
                              </a:rPr>
                              <m:t>3</m:t>
                            </m:r>
                          </m:sub>
                        </m:sSub>
                        <m:r>
                          <a:rPr lang="en-US" sz="2000" b="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𝐾</m:t>
                        </m:r>
                      </m:oMath>
                    </m:oMathPara>
                  </a14:m>
                  <a:endParaRPr lang="en-US" sz="2000" dirty="0"/>
                </a:p>
              </p:txBody>
            </p:sp>
          </mc:Choice>
          <mc:Fallback xmlns="">
            <p:sp>
              <p:nvSpPr>
                <p:cNvPr id="7" name="TextBox 6">
                  <a:extLst>
                    <a:ext uri="{FF2B5EF4-FFF2-40B4-BE49-F238E27FC236}">
                      <a16:creationId xmlns:a16="http://schemas.microsoft.com/office/drawing/2014/main" id="{0D12EA70-B348-9D4B-82C7-B2064B04C78F}"/>
                    </a:ext>
                  </a:extLst>
                </p:cNvPr>
                <p:cNvSpPr txBox="1">
                  <a:spLocks noRot="1" noChangeAspect="1" noMove="1" noResize="1" noEditPoints="1" noAdjustHandles="1" noChangeArrowheads="1" noChangeShapeType="1" noTextEdit="1"/>
                </p:cNvSpPr>
                <p:nvPr/>
              </p:nvSpPr>
              <p:spPr>
                <a:xfrm>
                  <a:off x="8931942" y="1215156"/>
                  <a:ext cx="2939970" cy="400110"/>
                </a:xfrm>
                <a:prstGeom prst="rect">
                  <a:avLst/>
                </a:prstGeom>
                <a:blipFill>
                  <a:blip r:embed="rId3"/>
                  <a:stretch>
                    <a:fillRect b="-12121"/>
                  </a:stretch>
                </a:blipFill>
              </p:spPr>
              <p:txBody>
                <a:bodyPr/>
                <a:lstStyle/>
                <a:p>
                  <a:r>
                    <a:rPr lang="en-US">
                      <a:noFill/>
                    </a:rPr>
                    <a:t> </a:t>
                  </a:r>
                </a:p>
              </p:txBody>
            </p:sp>
          </mc:Fallback>
        </mc:AlternateContent>
      </p:grpSp>
      <p:sp>
        <p:nvSpPr>
          <p:cNvPr id="2" name="Rectangle 1">
            <a:extLst>
              <a:ext uri="{FF2B5EF4-FFF2-40B4-BE49-F238E27FC236}">
                <a16:creationId xmlns:a16="http://schemas.microsoft.com/office/drawing/2014/main" id="{B097D244-4F28-D089-B4A4-BE1684DF7616}"/>
              </a:ext>
            </a:extLst>
          </p:cNvPr>
          <p:cNvSpPr/>
          <p:nvPr/>
        </p:nvSpPr>
        <p:spPr>
          <a:xfrm>
            <a:off x="2675" y="-13039"/>
            <a:ext cx="5482270" cy="461665"/>
          </a:xfrm>
          <a:prstGeom prst="rect">
            <a:avLst/>
          </a:prstGeom>
          <a:solidFill>
            <a:schemeClr val="accent2"/>
          </a:solidFill>
        </p:spPr>
        <p:txBody>
          <a:bodyPr wrap="none">
            <a:spAutoFit/>
          </a:bodyPr>
          <a:lstStyle/>
          <a:p>
            <a:r>
              <a:rPr lang="en-US" sz="2400" b="1" dirty="0"/>
              <a:t>Every gas has its own critical temperature</a:t>
            </a:r>
          </a:p>
        </p:txBody>
      </p:sp>
      <p:sp>
        <p:nvSpPr>
          <p:cNvPr id="3" name="Rounded Rectangle 2">
            <a:extLst>
              <a:ext uri="{FF2B5EF4-FFF2-40B4-BE49-F238E27FC236}">
                <a16:creationId xmlns:a16="http://schemas.microsoft.com/office/drawing/2014/main" id="{923796BB-ED64-D2E6-A442-E9AD3131B72B}"/>
              </a:ext>
            </a:extLst>
          </p:cNvPr>
          <p:cNvSpPr/>
          <p:nvPr/>
        </p:nvSpPr>
        <p:spPr>
          <a:xfrm>
            <a:off x="1113183" y="4119259"/>
            <a:ext cx="6135756" cy="664775"/>
          </a:xfrm>
          <a:prstGeom prst="roundRect">
            <a:avLst/>
          </a:prstGeom>
          <a:solidFill>
            <a:schemeClr val="accent1">
              <a:alpha val="44000"/>
            </a:schemeClr>
          </a:solidFill>
          <a:ln>
            <a:solidFill>
              <a:schemeClr val="accent1">
                <a:shade val="50000"/>
                <a:alpha val="46775"/>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2C201D3-BF08-065A-9B0B-55D415727F3D}"/>
              </a:ext>
            </a:extLst>
          </p:cNvPr>
          <p:cNvSpPr txBox="1"/>
          <p:nvPr/>
        </p:nvSpPr>
        <p:spPr>
          <a:xfrm>
            <a:off x="1987827" y="5670300"/>
            <a:ext cx="7832034" cy="1200329"/>
          </a:xfrm>
          <a:prstGeom prst="rect">
            <a:avLst/>
          </a:prstGeom>
          <a:noFill/>
        </p:spPr>
        <p:txBody>
          <a:bodyPr wrap="square" rtlCol="0">
            <a:spAutoFit/>
          </a:bodyPr>
          <a:lstStyle/>
          <a:p>
            <a:r>
              <a:rPr lang="en-US" sz="2400" dirty="0"/>
              <a:t>H</a:t>
            </a:r>
            <a:r>
              <a:rPr lang="en-US" sz="2400" baseline="-25000" dirty="0"/>
              <a:t>2</a:t>
            </a:r>
            <a:r>
              <a:rPr lang="en-US" sz="2400" dirty="0"/>
              <a:t>O and NH</a:t>
            </a:r>
            <a:r>
              <a:rPr lang="en-US" sz="2400" baseline="-25000" dirty="0"/>
              <a:t>3</a:t>
            </a:r>
            <a:r>
              <a:rPr lang="en-US" sz="2400" dirty="0"/>
              <a:t> molecules are </a:t>
            </a:r>
            <a:r>
              <a:rPr lang="en-US" sz="2400" b="1" dirty="0"/>
              <a:t>very sticky</a:t>
            </a:r>
            <a:r>
              <a:rPr lang="en-US" sz="2400" dirty="0"/>
              <a:t> (they have hydrogen bonding!) so it’s easy to liquify them.</a:t>
            </a:r>
          </a:p>
          <a:p>
            <a:r>
              <a:rPr lang="en-US" sz="2400" dirty="0"/>
              <a:t>=&gt; H</a:t>
            </a:r>
            <a:r>
              <a:rPr lang="en-US" sz="2400" baseline="-25000" dirty="0"/>
              <a:t>2</a:t>
            </a:r>
            <a:r>
              <a:rPr lang="en-US" sz="2400" dirty="0"/>
              <a:t>O and NH</a:t>
            </a:r>
            <a:r>
              <a:rPr lang="en-US" sz="2400" baseline="-25000" dirty="0"/>
              <a:t>3</a:t>
            </a:r>
            <a:r>
              <a:rPr lang="en-US" sz="2400" dirty="0"/>
              <a:t> have a really </a:t>
            </a:r>
            <a:r>
              <a:rPr lang="en-US" sz="2400" b="1" dirty="0"/>
              <a:t>high</a:t>
            </a:r>
            <a:r>
              <a:rPr lang="en-US" sz="2400" dirty="0"/>
              <a:t> critical temperature.   </a:t>
            </a:r>
          </a:p>
        </p:txBody>
      </p:sp>
    </p:spTree>
    <p:extLst>
      <p:ext uri="{BB962C8B-B14F-4D97-AF65-F5344CB8AC3E}">
        <p14:creationId xmlns:p14="http://schemas.microsoft.com/office/powerpoint/2010/main" val="192154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EE4CEF-CA4E-F843-9E8E-15E2EF30EA54}"/>
              </a:ext>
            </a:extLst>
          </p:cNvPr>
          <p:cNvGrpSpPr/>
          <p:nvPr/>
        </p:nvGrpSpPr>
        <p:grpSpPr>
          <a:xfrm>
            <a:off x="143571" y="1220449"/>
            <a:ext cx="10326868" cy="5325711"/>
            <a:chOff x="-576868" y="500010"/>
            <a:chExt cx="10326868" cy="5325711"/>
          </a:xfrm>
        </p:grpSpPr>
        <p:pic>
          <p:nvPicPr>
            <p:cNvPr id="1026" name="Picture 2" descr="https://upload.wikimedia.org/wikipedia/commons/thumb/3/3e/Real_Gas_Isotherms.svg/709px-Real_Gas_Isotherms.svg.png">
              <a:extLst>
                <a:ext uri="{FF2B5EF4-FFF2-40B4-BE49-F238E27FC236}">
                  <a16:creationId xmlns:a16="http://schemas.microsoft.com/office/drawing/2014/main" id="{E4307C13-CE43-A146-BE12-293CDBEF4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289" y="500010"/>
              <a:ext cx="5325711" cy="53257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80CD595-EB98-6446-9CCF-131AD6957CD9}"/>
                    </a:ext>
                  </a:extLst>
                </p:cNvPr>
                <p:cNvSpPr txBox="1"/>
                <p:nvPr/>
              </p:nvSpPr>
              <p:spPr>
                <a:xfrm>
                  <a:off x="-576868" y="1373821"/>
                  <a:ext cx="4908059" cy="310405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a:t>
                  </a:r>
                  <a:r>
                    <a:rPr lang="en-US" sz="2400" b="1" dirty="0"/>
                    <a:t>Maxwell Construction</a:t>
                  </a:r>
                  <a:r>
                    <a:rPr lang="en-US" sz="2400" dirty="0"/>
                    <a:t> tries to “save” vdw theory by drawing in flat connection lines. The height (pressure) of each flat line is an estimate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Notice how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𝑣𝑎𝑝</m:t>
                          </m:r>
                        </m:sub>
                      </m:sSub>
                    </m:oMath>
                  </a14:m>
                  <a:r>
                    <a:rPr lang="en-US" sz="2400" dirty="0"/>
                    <a:t> increases with temperature</a:t>
                  </a:r>
                </a:p>
              </p:txBody>
            </p:sp>
          </mc:Choice>
          <mc:Fallback xmlns="">
            <p:sp>
              <p:nvSpPr>
                <p:cNvPr id="16" name="TextBox 15">
                  <a:extLst>
                    <a:ext uri="{FF2B5EF4-FFF2-40B4-BE49-F238E27FC236}">
                      <a16:creationId xmlns:a16="http://schemas.microsoft.com/office/drawing/2014/main" id="{F80CD595-EB98-6446-9CCF-131AD6957CD9}"/>
                    </a:ext>
                  </a:extLst>
                </p:cNvPr>
                <p:cNvSpPr txBox="1">
                  <a:spLocks noRot="1" noChangeAspect="1" noMove="1" noResize="1" noEditPoints="1" noAdjustHandles="1" noChangeArrowheads="1" noChangeShapeType="1" noTextEdit="1"/>
                </p:cNvSpPr>
                <p:nvPr/>
              </p:nvSpPr>
              <p:spPr>
                <a:xfrm>
                  <a:off x="-576868" y="1373821"/>
                  <a:ext cx="4908059" cy="3104055"/>
                </a:xfrm>
                <a:prstGeom prst="rect">
                  <a:avLst/>
                </a:prstGeom>
                <a:blipFill>
                  <a:blip r:embed="rId3"/>
                  <a:stretch>
                    <a:fillRect l="-1809" t="-2041" r="-517" b="-367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C6EDB73-52A0-2D4C-8992-BD7B2D01ACE3}"/>
                  </a:ext>
                </a:extLst>
              </p:cNvPr>
              <p:cNvSpPr/>
              <p:nvPr/>
            </p:nvSpPr>
            <p:spPr>
              <a:xfrm>
                <a:off x="0" y="0"/>
                <a:ext cx="9267152" cy="461665"/>
              </a:xfrm>
              <a:prstGeom prst="rect">
                <a:avLst/>
              </a:prstGeom>
              <a:solidFill>
                <a:schemeClr val="accent2"/>
              </a:solidFill>
            </p:spPr>
            <p:txBody>
              <a:bodyPr wrap="none">
                <a:spAutoFit/>
              </a:bodyPr>
              <a:lstStyle/>
              <a:p>
                <a:r>
                  <a:rPr lang="en-US" sz="2400" b="1" dirty="0"/>
                  <a:t>Maxwell tried to “save” van der Waals theory at temperature below </a:t>
                </a:r>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𝑻</m:t>
                        </m:r>
                      </m:e>
                      <m:sub>
                        <m:r>
                          <a:rPr lang="en-US" sz="2400" b="1" i="1">
                            <a:latin typeface="Cambria Math" panose="02040503050406030204" pitchFamily="18" charset="0"/>
                          </a:rPr>
                          <m:t>𝒄</m:t>
                        </m:r>
                      </m:sub>
                    </m:sSub>
                  </m:oMath>
                </a14:m>
                <a:r>
                  <a:rPr lang="en-US" sz="2400" b="1" dirty="0"/>
                  <a:t> </a:t>
                </a:r>
              </a:p>
            </p:txBody>
          </p:sp>
        </mc:Choice>
        <mc:Fallback xmlns="">
          <p:sp>
            <p:nvSpPr>
              <p:cNvPr id="6" name="Rectangle 5">
                <a:extLst>
                  <a:ext uri="{FF2B5EF4-FFF2-40B4-BE49-F238E27FC236}">
                    <a16:creationId xmlns:a16="http://schemas.microsoft.com/office/drawing/2014/main" id="{8C6EDB73-52A0-2D4C-8992-BD7B2D01ACE3}"/>
                  </a:ext>
                </a:extLst>
              </p:cNvPr>
              <p:cNvSpPr>
                <a:spLocks noRot="1" noChangeAspect="1" noMove="1" noResize="1" noEditPoints="1" noAdjustHandles="1" noChangeArrowheads="1" noChangeShapeType="1" noTextEdit="1"/>
              </p:cNvSpPr>
              <p:nvPr/>
            </p:nvSpPr>
            <p:spPr>
              <a:xfrm>
                <a:off x="0" y="0"/>
                <a:ext cx="9267152" cy="461665"/>
              </a:xfrm>
              <a:prstGeom prst="rect">
                <a:avLst/>
              </a:prstGeom>
              <a:blipFill>
                <a:blip r:embed="rId4"/>
                <a:stretch>
                  <a:fillRect l="-1096"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1535983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3145-024B-8645-B00C-DD6B224FC72D}"/>
              </a:ext>
            </a:extLst>
          </p:cNvPr>
          <p:cNvSpPr>
            <a:spLocks noGrp="1"/>
          </p:cNvSpPr>
          <p:nvPr>
            <p:ph type="title"/>
          </p:nvPr>
        </p:nvSpPr>
        <p:spPr>
          <a:xfrm>
            <a:off x="14878" y="6836"/>
            <a:ext cx="10515600" cy="509999"/>
          </a:xfrm>
          <a:solidFill>
            <a:schemeClr val="accent2"/>
          </a:solidFill>
        </p:spPr>
        <p:txBody>
          <a:bodyPr>
            <a:normAutofit/>
          </a:bodyPr>
          <a:lstStyle/>
          <a:p>
            <a:r>
              <a:rPr lang="en-US" sz="2400" b="1" dirty="0">
                <a:latin typeface="+mn-lt"/>
              </a:rPr>
              <a:t>Getting 𝑻</a:t>
            </a:r>
            <a:r>
              <a:rPr lang="en-US" sz="2400" b="1" baseline="-25000" dirty="0">
                <a:latin typeface="+mn-lt"/>
              </a:rPr>
              <a:t>𝒄</a:t>
            </a:r>
            <a:r>
              <a:rPr lang="en-US" sz="2400" b="1" baseline="-25000" dirty="0" err="1">
                <a:latin typeface="+mn-lt"/>
              </a:rPr>
              <a:t>rit</a:t>
            </a:r>
            <a:r>
              <a:rPr lang="en-US" sz="2400" b="1" dirty="0">
                <a:latin typeface="+mn-lt"/>
              </a:rPr>
              <a:t> and 𝑽</a:t>
            </a:r>
            <a:r>
              <a:rPr lang="en-US" sz="2400" b="1" baseline="-25000" dirty="0">
                <a:latin typeface="+mn-lt"/>
              </a:rPr>
              <a:t>𝒄</a:t>
            </a:r>
            <a:r>
              <a:rPr lang="en-US" sz="2400" b="1" baseline="-25000" dirty="0" err="1">
                <a:latin typeface="+mn-lt"/>
              </a:rPr>
              <a:t>rit</a:t>
            </a:r>
            <a:r>
              <a:rPr lang="en-US" sz="2400" b="1" dirty="0">
                <a:latin typeface="+mn-lt"/>
              </a:rPr>
              <a:t> from a and b</a:t>
            </a:r>
          </a:p>
        </p:txBody>
      </p:sp>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D388902A-25D5-284A-858D-C088F89B9C4F}"/>
                  </a:ext>
                </a:extLst>
              </p:cNvPr>
              <p:cNvSpPr txBox="1">
                <a:spLocks/>
              </p:cNvSpPr>
              <p:nvPr/>
            </p:nvSpPr>
            <p:spPr>
              <a:xfrm>
                <a:off x="332931" y="1133061"/>
                <a:ext cx="5948600" cy="423556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How are those relationships obtained? The critical isotherm has an inflection point:</a:t>
                </a:r>
              </a:p>
              <a:p>
                <a:endParaRPr lang="en-US" sz="2400" dirty="0">
                  <a:latin typeface="+mn-lt"/>
                </a:endParaRPr>
              </a:p>
              <a:p>
                <a:pPr algn="ctr"/>
                <a14:m>
                  <m:oMath xmlns:m="http://schemas.openxmlformats.org/officeDocument/2006/math">
                    <m:sSub>
                      <m:sSubPr>
                        <m:ctrlPr>
                          <a:rPr lang="en-US" sz="2400" i="1" smtClean="0">
                            <a:solidFill>
                              <a:srgbClr val="7030A0"/>
                            </a:solidFill>
                            <a:latin typeface="Cambria Math" panose="02040503050406030204" pitchFamily="18" charset="0"/>
                          </a:rPr>
                        </m:ctrlPr>
                      </m:sSubPr>
                      <m:e>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𝑃</m:t>
                                </m:r>
                              </m:num>
                              <m:den>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𝑉</m:t>
                                </m:r>
                              </m:den>
                            </m:f>
                          </m:e>
                        </m:d>
                      </m:e>
                      <m:sub>
                        <m:r>
                          <a:rPr lang="en-US" sz="2400" b="0" i="1" smtClean="0">
                            <a:solidFill>
                              <a:srgbClr val="7030A0"/>
                            </a:solidFill>
                            <a:latin typeface="Cambria Math" panose="02040503050406030204" pitchFamily="18" charset="0"/>
                          </a:rPr>
                          <m:t>𝑇</m:t>
                        </m:r>
                      </m:sub>
                    </m:sSub>
                    <m:r>
                      <a:rPr lang="en-US" sz="2400" b="0" i="1" smtClean="0">
                        <a:solidFill>
                          <a:srgbClr val="7030A0"/>
                        </a:solidFill>
                        <a:latin typeface="Cambria Math" panose="02040503050406030204" pitchFamily="18" charset="0"/>
                      </a:rPr>
                      <m:t>=0</m:t>
                    </m:r>
                  </m:oMath>
                </a14:m>
                <a:r>
                  <a:rPr lang="en-US" sz="2400" dirty="0">
                    <a:solidFill>
                      <a:srgbClr val="7030A0"/>
                    </a:solidFill>
                    <a:latin typeface="+mn-lt"/>
                  </a:rPr>
                  <a:t>   </a:t>
                </a:r>
                <a:r>
                  <a:rPr lang="en-US" sz="2400" dirty="0">
                    <a:latin typeface="+mn-lt"/>
                  </a:rPr>
                  <a:t>and. </a:t>
                </a:r>
                <a:r>
                  <a:rPr lang="en-US" sz="2400" dirty="0">
                    <a:solidFill>
                      <a:srgbClr val="7030A0"/>
                    </a:solidFill>
                    <a:latin typeface="+mn-lt"/>
                  </a:rPr>
                  <a:t> </a:t>
                </a:r>
                <a14:m>
                  <m:oMath xmlns:m="http://schemas.openxmlformats.org/officeDocument/2006/math">
                    <m:sSub>
                      <m:sSubPr>
                        <m:ctrlPr>
                          <a:rPr lang="en-US" sz="2400" i="1">
                            <a:solidFill>
                              <a:srgbClr val="7030A0"/>
                            </a:solidFill>
                            <a:latin typeface="Cambria Math" panose="02040503050406030204" pitchFamily="18" charset="0"/>
                          </a:rPr>
                        </m:ctrlPr>
                      </m:sSubPr>
                      <m:e>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sSup>
                                  <m:sSupPr>
                                    <m:ctrlPr>
                                      <a:rPr lang="en-US" sz="2400" b="0" i="1" smtClean="0">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m:t>
                                    </m:r>
                                  </m:e>
                                  <m:sup>
                                    <m:r>
                                      <a:rPr lang="en-US" sz="2400" b="0" i="1" smtClean="0">
                                        <a:solidFill>
                                          <a:srgbClr val="7030A0"/>
                                        </a:solidFill>
                                        <a:latin typeface="Cambria Math" panose="02040503050406030204" pitchFamily="18" charset="0"/>
                                        <a:ea typeface="Cambria Math" panose="02040503050406030204" pitchFamily="18" charset="0"/>
                                      </a:rPr>
                                      <m:t>2</m:t>
                                    </m:r>
                                  </m:sup>
                                </m:sSup>
                                <m:r>
                                  <a:rPr lang="en-US" sz="2400" i="1">
                                    <a:solidFill>
                                      <a:srgbClr val="7030A0"/>
                                    </a:solidFill>
                                    <a:latin typeface="Cambria Math" panose="02040503050406030204" pitchFamily="18" charset="0"/>
                                    <a:ea typeface="Cambria Math" panose="02040503050406030204" pitchFamily="18" charset="0"/>
                                  </a:rPr>
                                  <m:t>𝑃</m:t>
                                </m:r>
                              </m:num>
                              <m:den>
                                <m:r>
                                  <a:rPr lang="en-US" sz="2400" i="1">
                                    <a:solidFill>
                                      <a:srgbClr val="7030A0"/>
                                    </a:solidFill>
                                    <a:latin typeface="Cambria Math" panose="02040503050406030204" pitchFamily="18" charset="0"/>
                                    <a:ea typeface="Cambria Math" panose="02040503050406030204" pitchFamily="18" charset="0"/>
                                  </a:rPr>
                                  <m:t>𝜕</m:t>
                                </m:r>
                                <m:sSup>
                                  <m:sSupPr>
                                    <m:ctrlPr>
                                      <a:rPr lang="en-US" sz="2400" b="0" i="1" smtClean="0">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𝑉</m:t>
                                    </m:r>
                                  </m:e>
                                  <m:sup>
                                    <m:r>
                                      <a:rPr lang="en-US" sz="2400" b="0" i="1" smtClean="0">
                                        <a:solidFill>
                                          <a:srgbClr val="7030A0"/>
                                        </a:solidFill>
                                        <a:latin typeface="Cambria Math" panose="02040503050406030204" pitchFamily="18" charset="0"/>
                                        <a:ea typeface="Cambria Math" panose="02040503050406030204" pitchFamily="18" charset="0"/>
                                      </a:rPr>
                                      <m:t>2</m:t>
                                    </m:r>
                                  </m:sup>
                                </m:sSup>
                              </m:den>
                            </m:f>
                          </m:e>
                        </m:d>
                      </m:e>
                      <m:sub>
                        <m:r>
                          <a:rPr lang="en-US" sz="2400" i="1">
                            <a:solidFill>
                              <a:srgbClr val="7030A0"/>
                            </a:solidFill>
                            <a:latin typeface="Cambria Math" panose="02040503050406030204" pitchFamily="18" charset="0"/>
                          </a:rPr>
                          <m:t>𝑇</m:t>
                        </m:r>
                      </m:sub>
                    </m:sSub>
                    <m:r>
                      <a:rPr lang="en-US" sz="2400" i="1">
                        <a:solidFill>
                          <a:srgbClr val="7030A0"/>
                        </a:solidFill>
                        <a:latin typeface="Cambria Math" panose="02040503050406030204" pitchFamily="18" charset="0"/>
                      </a:rPr>
                      <m:t>=0</m:t>
                    </m:r>
                  </m:oMath>
                </a14:m>
                <a:endParaRPr lang="en-US" sz="2400" dirty="0">
                  <a:solidFill>
                    <a:srgbClr val="7030A0"/>
                  </a:solidFill>
                  <a:latin typeface="+mn-lt"/>
                </a:endParaRPr>
              </a:p>
              <a:p>
                <a:pPr algn="ctr"/>
                <a:endParaRPr lang="en-US" sz="2400" dirty="0">
                  <a:solidFill>
                    <a:srgbClr val="7030A0"/>
                  </a:solidFill>
                  <a:latin typeface="+mn-lt"/>
                </a:endParaRPr>
              </a:p>
              <a:p>
                <a:pPr algn="ctr"/>
                <a:endParaRPr lang="en-US" sz="2400" dirty="0">
                  <a:solidFill>
                    <a:srgbClr val="7030A0"/>
                  </a:solidFill>
                  <a:latin typeface="+mn-lt"/>
                </a:endParaRPr>
              </a:p>
              <a:p>
                <a:r>
                  <a:rPr lang="en-US" sz="2400" dirty="0">
                    <a:latin typeface="+mn-lt"/>
                  </a:rPr>
                  <a:t>This is what the CGI </a:t>
                </a:r>
                <a:r>
                  <a:rPr lang="en-US" sz="2400" b="1" dirty="0" err="1">
                    <a:latin typeface="+mn-lt"/>
                  </a:rPr>
                  <a:t>AnalyticalTcrit</a:t>
                </a:r>
                <a:r>
                  <a:rPr lang="en-US" sz="2400" dirty="0">
                    <a:latin typeface="+mn-lt"/>
                  </a:rPr>
                  <a:t> is all about.</a:t>
                </a:r>
                <a:endParaRPr lang="en-US" sz="2400" dirty="0">
                  <a:solidFill>
                    <a:srgbClr val="7030A0"/>
                  </a:solidFill>
                  <a:latin typeface="+mn-lt"/>
                </a:endParaRPr>
              </a:p>
              <a:p>
                <a:pPr algn="ctr"/>
                <a:endParaRPr lang="en-US" sz="2400" dirty="0">
                  <a:solidFill>
                    <a:srgbClr val="7030A0"/>
                  </a:solidFill>
                  <a:latin typeface="+mn-lt"/>
                </a:endParaRPr>
              </a:p>
            </p:txBody>
          </p:sp>
        </mc:Choice>
        <mc:Fallback>
          <p:sp>
            <p:nvSpPr>
              <p:cNvPr id="6" name="Title 1">
                <a:extLst>
                  <a:ext uri="{FF2B5EF4-FFF2-40B4-BE49-F238E27FC236}">
                    <a16:creationId xmlns:a16="http://schemas.microsoft.com/office/drawing/2014/main" id="{D388902A-25D5-284A-858D-C088F89B9C4F}"/>
                  </a:ext>
                </a:extLst>
              </p:cNvPr>
              <p:cNvSpPr txBox="1">
                <a:spLocks noRot="1" noChangeAspect="1" noMove="1" noResize="1" noEditPoints="1" noAdjustHandles="1" noChangeArrowheads="1" noChangeShapeType="1" noTextEdit="1"/>
              </p:cNvSpPr>
              <p:nvPr/>
            </p:nvSpPr>
            <p:spPr>
              <a:xfrm>
                <a:off x="332931" y="1133061"/>
                <a:ext cx="5948600" cy="4235569"/>
              </a:xfrm>
              <a:prstGeom prst="rect">
                <a:avLst/>
              </a:prstGeom>
              <a:blipFill>
                <a:blip r:embed="rId2"/>
                <a:stretch>
                  <a:fillRect l="-170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DCD6C37-65B2-614A-AEEB-4ADB9E87016C}"/>
              </a:ext>
            </a:extLst>
          </p:cNvPr>
          <p:cNvPicPr>
            <a:picLocks noChangeAspect="1"/>
          </p:cNvPicPr>
          <p:nvPr/>
        </p:nvPicPr>
        <p:blipFill>
          <a:blip r:embed="rId3"/>
          <a:stretch>
            <a:fillRect/>
          </a:stretch>
        </p:blipFill>
        <p:spPr>
          <a:xfrm>
            <a:off x="6125290" y="644241"/>
            <a:ext cx="6299185" cy="4724389"/>
          </a:xfrm>
          <a:prstGeom prst="rect">
            <a:avLst/>
          </a:prstGeom>
        </p:spPr>
      </p:pic>
    </p:spTree>
    <p:extLst>
      <p:ext uri="{BB962C8B-B14F-4D97-AF65-F5344CB8AC3E}">
        <p14:creationId xmlns:p14="http://schemas.microsoft.com/office/powerpoint/2010/main" val="3630425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560A9-00C9-574B-BE8E-6E5DEE8ECB66}"/>
              </a:ext>
            </a:extLst>
          </p:cNvPr>
          <p:cNvPicPr>
            <a:picLocks noChangeAspect="1"/>
          </p:cNvPicPr>
          <p:nvPr/>
        </p:nvPicPr>
        <p:blipFill>
          <a:blip r:embed="rId2"/>
          <a:stretch>
            <a:fillRect/>
          </a:stretch>
        </p:blipFill>
        <p:spPr>
          <a:xfrm>
            <a:off x="6125290" y="644241"/>
            <a:ext cx="6299185" cy="4724389"/>
          </a:xfrm>
          <a:prstGeom prst="rect">
            <a:avLst/>
          </a:prstGeom>
        </p:spPr>
      </p:pic>
      <p:sp>
        <p:nvSpPr>
          <p:cNvPr id="2" name="Title 1">
            <a:extLst>
              <a:ext uri="{FF2B5EF4-FFF2-40B4-BE49-F238E27FC236}">
                <a16:creationId xmlns:a16="http://schemas.microsoft.com/office/drawing/2014/main" id="{6F803145-024B-8645-B00C-DD6B224FC72D}"/>
              </a:ext>
            </a:extLst>
          </p:cNvPr>
          <p:cNvSpPr>
            <a:spLocks noGrp="1"/>
          </p:cNvSpPr>
          <p:nvPr>
            <p:ph type="title"/>
          </p:nvPr>
        </p:nvSpPr>
        <p:spPr>
          <a:xfrm>
            <a:off x="0" y="17512"/>
            <a:ext cx="10515600" cy="547217"/>
          </a:xfrm>
          <a:solidFill>
            <a:schemeClr val="accent2"/>
          </a:solidFill>
        </p:spPr>
        <p:txBody>
          <a:bodyPr>
            <a:normAutofit/>
          </a:bodyPr>
          <a:lstStyle/>
          <a:p>
            <a:r>
              <a:rPr lang="en-US" sz="2400" b="1" dirty="0">
                <a:latin typeface="+mn-lt"/>
              </a:rPr>
              <a:t>Analytical properties of </a:t>
            </a:r>
            <a:r>
              <a:rPr lang="en-US" sz="2400" b="1" dirty="0" err="1">
                <a:latin typeface="+mn-lt"/>
              </a:rPr>
              <a:t>vdw’s</a:t>
            </a:r>
            <a:r>
              <a:rPr lang="en-US" sz="2400" b="1" dirty="0">
                <a:latin typeface="+mn-lt"/>
              </a:rPr>
              <a:t> equation</a:t>
            </a:r>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3006436"/>
                <a:ext cx="6012615" cy="28209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The ratio is not actually 1/3, it’s 8/27.</a:t>
                </a:r>
              </a:p>
              <a:p>
                <a:endParaRPr lang="en-US" sz="2400" dirty="0">
                  <a:latin typeface="+mn-lt"/>
                </a:endParaRPr>
              </a:p>
              <a:p>
                <a:r>
                  <a:rPr lang="en-US" sz="2400" dirty="0">
                    <a:latin typeface="+mn-lt"/>
                  </a:rPr>
                  <a:t>Thinking about 1</a:t>
                </a:r>
                <a:r>
                  <a:rPr lang="en-US" sz="2400" baseline="30000" dirty="0">
                    <a:latin typeface="+mn-lt"/>
                  </a:rPr>
                  <a:t>st</a:t>
                </a:r>
                <a:r>
                  <a:rPr lang="en-US" sz="2400" dirty="0">
                    <a:latin typeface="+mn-lt"/>
                  </a:rPr>
                  <a:t> equation … </a:t>
                </a:r>
                <a14:m>
                  <m:oMath xmlns:m="http://schemas.openxmlformats.org/officeDocument/2006/math">
                    <m:r>
                      <a:rPr lang="en-US" sz="2400" i="1">
                        <a:solidFill>
                          <a:srgbClr val="7030A0"/>
                        </a:solidFill>
                        <a:latin typeface="Cambria Math" panose="02040503050406030204" pitchFamily="18" charset="0"/>
                      </a:rPr>
                      <m:t>𝑎</m:t>
                    </m:r>
                  </m:oMath>
                </a14:m>
                <a:r>
                  <a:rPr lang="en-US" sz="2400" dirty="0">
                    <a:latin typeface="+mn-lt"/>
                  </a:rPr>
                  <a:t> is a measure of attractive forces, which leads to condensation. … so a gas with a big </a:t>
                </a:r>
                <a14:m>
                  <m:oMath xmlns:m="http://schemas.openxmlformats.org/officeDocument/2006/math">
                    <m:r>
                      <a:rPr lang="en-US" sz="2400" i="1">
                        <a:solidFill>
                          <a:srgbClr val="7030A0"/>
                        </a:solidFill>
                        <a:latin typeface="Cambria Math" panose="02040503050406030204" pitchFamily="18" charset="0"/>
                      </a:rPr>
                      <m:t>𝑎</m:t>
                    </m:r>
                  </m:oMath>
                </a14:m>
                <a:r>
                  <a:rPr lang="en-US" sz="2400" dirty="0">
                    <a:latin typeface="+mn-lt"/>
                  </a:rPr>
                  <a:t> must be brought to higher temperature before it goes supercritical.  </a:t>
                </a:r>
              </a:p>
            </p:txBody>
          </p:sp>
        </mc:Choice>
        <mc:Fallback xmlns="">
          <p:sp>
            <p:nvSpPr>
              <p:cNvPr id="4" name="Title 1">
                <a:extLst>
                  <a:ext uri="{FF2B5EF4-FFF2-40B4-BE49-F238E27FC236}">
                    <a16:creationId xmlns:a16="http://schemas.microsoft.com/office/drawing/2014/main" id="{E402CD7C-8C28-5B48-8E4B-2A1B46A97B9D}"/>
                  </a:ext>
                </a:extLst>
              </p:cNvPr>
              <p:cNvSpPr txBox="1">
                <a:spLocks noRot="1" noChangeAspect="1" noMove="1" noResize="1" noEditPoints="1" noAdjustHandles="1" noChangeArrowheads="1" noChangeShapeType="1" noTextEdit="1"/>
              </p:cNvSpPr>
              <p:nvPr/>
            </p:nvSpPr>
            <p:spPr>
              <a:xfrm>
                <a:off x="372687" y="3006436"/>
                <a:ext cx="6012615" cy="2820927"/>
              </a:xfrm>
              <a:prstGeom prst="rect">
                <a:avLst/>
              </a:prstGeom>
              <a:blipFill>
                <a:blip r:embed="rId3"/>
                <a:stretch>
                  <a:fillRect l="-16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3AB89012-5F2A-4644-96CB-4D5311279D67}"/>
                  </a:ext>
                </a:extLst>
              </p:cNvPr>
              <p:cNvSpPr/>
              <p:nvPr/>
            </p:nvSpPr>
            <p:spPr>
              <a:xfrm>
                <a:off x="372687" y="1299796"/>
                <a:ext cx="5237699" cy="1383712"/>
              </a:xfrm>
              <a:prstGeom prst="rect">
                <a:avLst/>
              </a:prstGeom>
            </p:spPr>
            <p:txBody>
              <a:bodyPr wrap="square">
                <a:spAutoFit/>
              </a:bodyPr>
              <a:lstStyle/>
              <a:p>
                <a:r>
                  <a:rPr lang="en-US" sz="2400" dirty="0"/>
                  <a:t>Here are approximate results:</a:t>
                </a:r>
              </a:p>
              <a:p>
                <a:endParaRPr lang="en-US" sz="2400" dirty="0"/>
              </a:p>
              <a:p>
                <a:pPr algn="ct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𝑇</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ea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3</m:t>
                        </m:r>
                      </m:den>
                    </m:f>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𝑎</m:t>
                            </m:r>
                          </m:num>
                          <m:den>
                            <m:r>
                              <a:rPr lang="en-US" sz="2400" i="1">
                                <a:solidFill>
                                  <a:srgbClr val="7030A0"/>
                                </a:solidFill>
                                <a:latin typeface="Cambria Math" panose="02040503050406030204" pitchFamily="18" charset="0"/>
                              </a:rPr>
                              <m:t>𝑅</m:t>
                            </m:r>
                            <m:r>
                              <a:rPr lang="en-US" sz="2400" b="0" i="1" smtClean="0">
                                <a:solidFill>
                                  <a:srgbClr val="7030A0"/>
                                </a:solidFill>
                                <a:latin typeface="Cambria Math" panose="02040503050406030204" pitchFamily="18" charset="0"/>
                              </a:rPr>
                              <m:t>𝑏</m:t>
                            </m:r>
                          </m:den>
                        </m:f>
                      </m:e>
                    </m:d>
                  </m:oMath>
                </a14:m>
                <a:r>
                  <a:rPr lang="en-US" sz="2400" dirty="0">
                    <a:solidFill>
                      <a:srgbClr val="7030A0"/>
                    </a:solidFill>
                  </a:rPr>
                  <a:t>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rPr>
                      <m:t>=3</m:t>
                    </m:r>
                    <m:r>
                      <a:rPr lang="en-US" sz="2400" i="1">
                        <a:solidFill>
                          <a:srgbClr val="7030A0"/>
                        </a:solidFill>
                        <a:latin typeface="Cambria Math" panose="02040503050406030204" pitchFamily="18" charset="0"/>
                      </a:rPr>
                      <m:t>𝑏</m:t>
                    </m:r>
                  </m:oMath>
                </a14:m>
                <a:endParaRPr lang="en-US" sz="2400" dirty="0"/>
              </a:p>
            </p:txBody>
          </p:sp>
        </mc:Choice>
        <mc:Fallback>
          <p:sp>
            <p:nvSpPr>
              <p:cNvPr id="3" name="Rectangle 2">
                <a:extLst>
                  <a:ext uri="{FF2B5EF4-FFF2-40B4-BE49-F238E27FC236}">
                    <a16:creationId xmlns:a16="http://schemas.microsoft.com/office/drawing/2014/main" id="{3AB89012-5F2A-4644-96CB-4D5311279D67}"/>
                  </a:ext>
                </a:extLst>
              </p:cNvPr>
              <p:cNvSpPr>
                <a:spLocks noRot="1" noChangeAspect="1" noMove="1" noResize="1" noEditPoints="1" noAdjustHandles="1" noChangeArrowheads="1" noChangeShapeType="1" noTextEdit="1"/>
              </p:cNvSpPr>
              <p:nvPr/>
            </p:nvSpPr>
            <p:spPr>
              <a:xfrm>
                <a:off x="372687" y="1299796"/>
                <a:ext cx="5237699" cy="1383712"/>
              </a:xfrm>
              <a:prstGeom prst="rect">
                <a:avLst/>
              </a:prstGeom>
              <a:blipFill>
                <a:blip r:embed="rId4"/>
                <a:stretch>
                  <a:fillRect l="-1937" t="-3636" b="-909"/>
                </a:stretch>
              </a:blipFill>
            </p:spPr>
            <p:txBody>
              <a:bodyPr/>
              <a:lstStyle/>
              <a:p>
                <a:r>
                  <a:rPr lang="en-US">
                    <a:noFill/>
                  </a:rPr>
                  <a:t> </a:t>
                </a:r>
              </a:p>
            </p:txBody>
          </p:sp>
        </mc:Fallback>
      </mc:AlternateContent>
    </p:spTree>
    <p:extLst>
      <p:ext uri="{BB962C8B-B14F-4D97-AF65-F5344CB8AC3E}">
        <p14:creationId xmlns:p14="http://schemas.microsoft.com/office/powerpoint/2010/main" val="393978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3254409"/>
                <a:ext cx="5752603" cy="23621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mn-lt"/>
                  </a:rPr>
                  <a:t>Thinking about 2</a:t>
                </a:r>
                <a:r>
                  <a:rPr lang="en-US" sz="2400" baseline="30000" dirty="0">
                    <a:latin typeface="+mn-lt"/>
                  </a:rPr>
                  <a:t>nd</a:t>
                </a:r>
                <a:r>
                  <a:rPr lang="en-US" sz="2400" dirty="0">
                    <a:latin typeface="+mn-lt"/>
                  </a:rPr>
                  <a:t> equation … </a:t>
                </a:r>
                <a14:m>
                  <m:oMath xmlns:m="http://schemas.openxmlformats.org/officeDocument/2006/math">
                    <m:r>
                      <a:rPr lang="en-US" sz="2400" i="1">
                        <a:solidFill>
                          <a:srgbClr val="7030A0"/>
                        </a:solidFill>
                        <a:latin typeface="Cambria Math" panose="02040503050406030204" pitchFamily="18" charset="0"/>
                      </a:rPr>
                      <m:t>𝑏</m:t>
                    </m:r>
                    <m:r>
                      <a:rPr lang="en-US" sz="2400" i="1">
                        <a:solidFill>
                          <a:srgbClr val="7030A0"/>
                        </a:solidFill>
                        <a:latin typeface="Cambria Math" panose="02040503050406030204" pitchFamily="18" charset="0"/>
                      </a:rPr>
                      <m:t> </m:t>
                    </m:r>
                  </m:oMath>
                </a14:m>
                <a:r>
                  <a:rPr lang="en-US" sz="2400" dirty="0">
                    <a:latin typeface="+mn-lt"/>
                  </a:rPr>
                  <a:t>is considered to be an estimate of the volume of the molecules alone (1 mole). At the critical point, the volume of the gas is only 3x the volume of the molecules themselves … pretty packed!</a:t>
                </a:r>
              </a:p>
            </p:txBody>
          </p:sp>
        </mc:Choice>
        <mc:Fallback xmlns="">
          <p:sp>
            <p:nvSpPr>
              <p:cNvPr id="4" name="Title 1">
                <a:extLst>
                  <a:ext uri="{FF2B5EF4-FFF2-40B4-BE49-F238E27FC236}">
                    <a16:creationId xmlns:a16="http://schemas.microsoft.com/office/drawing/2014/main" id="{E402CD7C-8C28-5B48-8E4B-2A1B46A97B9D}"/>
                  </a:ext>
                </a:extLst>
              </p:cNvPr>
              <p:cNvSpPr txBox="1">
                <a:spLocks noRot="1" noChangeAspect="1" noMove="1" noResize="1" noEditPoints="1" noAdjustHandles="1" noChangeArrowheads="1" noChangeShapeType="1" noTextEdit="1"/>
              </p:cNvSpPr>
              <p:nvPr/>
            </p:nvSpPr>
            <p:spPr>
              <a:xfrm>
                <a:off x="372687" y="3254409"/>
                <a:ext cx="5752603" cy="2362193"/>
              </a:xfrm>
              <a:prstGeom prst="rect">
                <a:avLst/>
              </a:prstGeom>
              <a:blipFill>
                <a:blip r:embed="rId2"/>
                <a:stretch>
                  <a:fillRect l="-1542" r="-26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B288B8E-3539-E64E-A1C1-4B15BD89803C}"/>
              </a:ext>
            </a:extLst>
          </p:cNvPr>
          <p:cNvPicPr>
            <a:picLocks noChangeAspect="1"/>
          </p:cNvPicPr>
          <p:nvPr/>
        </p:nvPicPr>
        <p:blipFill>
          <a:blip r:embed="rId3"/>
          <a:stretch>
            <a:fillRect/>
          </a:stretch>
        </p:blipFill>
        <p:spPr>
          <a:xfrm>
            <a:off x="6125290" y="644241"/>
            <a:ext cx="6299185" cy="4724389"/>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9DE3D7B-517D-7547-BEA5-DEACA307BCE1}"/>
                  </a:ext>
                </a:extLst>
              </p:cNvPr>
              <p:cNvSpPr/>
              <p:nvPr/>
            </p:nvSpPr>
            <p:spPr>
              <a:xfrm>
                <a:off x="372687" y="1299796"/>
                <a:ext cx="5237699" cy="1753044"/>
              </a:xfrm>
              <a:prstGeom prst="rect">
                <a:avLst/>
              </a:prstGeom>
            </p:spPr>
            <p:txBody>
              <a:bodyPr wrap="square">
                <a:spAutoFit/>
              </a:bodyPr>
              <a:lstStyle/>
              <a:p>
                <a:r>
                  <a:rPr lang="en-US" sz="2400" dirty="0"/>
                  <a:t>Here are approximate results (you’ll do better in the CGI, </a:t>
                </a:r>
                <a:r>
                  <a:rPr lang="en-US" sz="2400" b="1" dirty="0" err="1"/>
                  <a:t>AnalyticalTcrit</a:t>
                </a:r>
                <a:r>
                  <a:rPr lang="en-US" sz="2400" dirty="0"/>
                  <a:t>):</a:t>
                </a:r>
              </a:p>
              <a:p>
                <a:endParaRPr lang="en-US" sz="2400" dirty="0"/>
              </a:p>
              <a:p>
                <a:pPr algn="ct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𝑇</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ea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3</m:t>
                        </m:r>
                      </m:den>
                    </m:f>
                    <m:d>
                      <m:dPr>
                        <m:ctrlPr>
                          <a:rPr lang="en-US" sz="2400" i="1">
                            <a:solidFill>
                              <a:srgbClr val="7030A0"/>
                            </a:solidFill>
                            <a:latin typeface="Cambria Math" panose="02040503050406030204" pitchFamily="18" charset="0"/>
                          </a:rPr>
                        </m:ctrlPr>
                      </m:dPr>
                      <m:e>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𝑎</m:t>
                            </m:r>
                          </m:num>
                          <m:den>
                            <m:r>
                              <a:rPr lang="en-US" sz="2400" i="1">
                                <a:solidFill>
                                  <a:srgbClr val="7030A0"/>
                                </a:solidFill>
                                <a:latin typeface="Cambria Math" panose="02040503050406030204" pitchFamily="18" charset="0"/>
                              </a:rPr>
                              <m:t>𝑅</m:t>
                            </m:r>
                            <m:r>
                              <a:rPr lang="en-US" sz="2400" b="0" i="1" smtClean="0">
                                <a:solidFill>
                                  <a:srgbClr val="7030A0"/>
                                </a:solidFill>
                                <a:latin typeface="Cambria Math" panose="02040503050406030204" pitchFamily="18" charset="0"/>
                              </a:rPr>
                              <m:t>𝑏</m:t>
                            </m:r>
                          </m:den>
                        </m:f>
                      </m:e>
                    </m:d>
                  </m:oMath>
                </a14:m>
                <a:r>
                  <a:rPr lang="en-US" sz="2400" dirty="0">
                    <a:solidFill>
                      <a:srgbClr val="7030A0"/>
                    </a:solidFill>
                  </a:rPr>
                  <a:t>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𝑉</m:t>
                        </m:r>
                      </m:e>
                      <m:sub>
                        <m:r>
                          <a:rPr lang="en-US" sz="2400" i="1">
                            <a:solidFill>
                              <a:srgbClr val="7030A0"/>
                            </a:solidFill>
                            <a:latin typeface="Cambria Math" panose="02040503050406030204" pitchFamily="18" charset="0"/>
                          </a:rPr>
                          <m:t>𝑐</m:t>
                        </m:r>
                      </m:sub>
                    </m:sSub>
                    <m:r>
                      <a:rPr lang="en-US" sz="2400" i="1">
                        <a:solidFill>
                          <a:srgbClr val="7030A0"/>
                        </a:solidFill>
                        <a:latin typeface="Cambria Math" panose="02040503050406030204" pitchFamily="18" charset="0"/>
                      </a:rPr>
                      <m:t>=3</m:t>
                    </m:r>
                    <m:r>
                      <a:rPr lang="en-US" sz="2400" i="1">
                        <a:solidFill>
                          <a:srgbClr val="7030A0"/>
                        </a:solidFill>
                        <a:latin typeface="Cambria Math" panose="02040503050406030204" pitchFamily="18" charset="0"/>
                      </a:rPr>
                      <m:t>𝑏</m:t>
                    </m:r>
                  </m:oMath>
                </a14:m>
                <a:endParaRPr lang="en-US" sz="2400" dirty="0"/>
              </a:p>
            </p:txBody>
          </p:sp>
        </mc:Choice>
        <mc:Fallback xmlns="">
          <p:sp>
            <p:nvSpPr>
              <p:cNvPr id="7" name="Rectangle 6">
                <a:extLst>
                  <a:ext uri="{FF2B5EF4-FFF2-40B4-BE49-F238E27FC236}">
                    <a16:creationId xmlns:a16="http://schemas.microsoft.com/office/drawing/2014/main" id="{19DE3D7B-517D-7547-BEA5-DEACA307BCE1}"/>
                  </a:ext>
                </a:extLst>
              </p:cNvPr>
              <p:cNvSpPr>
                <a:spLocks noRot="1" noChangeAspect="1" noMove="1" noResize="1" noEditPoints="1" noAdjustHandles="1" noChangeArrowheads="1" noChangeShapeType="1" noTextEdit="1"/>
              </p:cNvSpPr>
              <p:nvPr/>
            </p:nvSpPr>
            <p:spPr>
              <a:xfrm>
                <a:off x="372687" y="1299796"/>
                <a:ext cx="5237699" cy="1753044"/>
              </a:xfrm>
              <a:prstGeom prst="rect">
                <a:avLst/>
              </a:prstGeom>
              <a:blipFill>
                <a:blip r:embed="rId4"/>
                <a:stretch>
                  <a:fillRect l="-1937" t="-2878" b="-719"/>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C3A834AA-2436-B900-4CD1-B9BB9CCE0E7F}"/>
              </a:ext>
            </a:extLst>
          </p:cNvPr>
          <p:cNvSpPr txBox="1">
            <a:spLocks/>
          </p:cNvSpPr>
          <p:nvPr/>
        </p:nvSpPr>
        <p:spPr>
          <a:xfrm>
            <a:off x="0" y="17512"/>
            <a:ext cx="10515600" cy="547217"/>
          </a:xfrm>
          <a:prstGeom prst="rect">
            <a:avLst/>
          </a:prstGeom>
          <a:solidFill>
            <a:schemeClr val="accent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a:latin typeface="+mn-lt"/>
              </a:rPr>
              <a:t>Analytical properties of vdw’s equation</a:t>
            </a:r>
            <a:endParaRPr lang="en-US" sz="2400" b="1" dirty="0">
              <a:latin typeface="+mn-lt"/>
            </a:endParaRPr>
          </a:p>
        </p:txBody>
      </p:sp>
    </p:spTree>
    <p:extLst>
      <p:ext uri="{BB962C8B-B14F-4D97-AF65-F5344CB8AC3E}">
        <p14:creationId xmlns:p14="http://schemas.microsoft.com/office/powerpoint/2010/main" val="97853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02CD7C-8C28-5B48-8E4B-2A1B46A97B9D}"/>
              </a:ext>
            </a:extLst>
          </p:cNvPr>
          <p:cNvSpPr txBox="1">
            <a:spLocks/>
          </p:cNvSpPr>
          <p:nvPr/>
        </p:nvSpPr>
        <p:spPr>
          <a:xfrm>
            <a:off x="372687" y="1379913"/>
            <a:ext cx="10515600" cy="35744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mn-lt"/>
              </a:rPr>
              <a:t>What we learned …</a:t>
            </a:r>
          </a:p>
          <a:p>
            <a:endParaRPr lang="en-US" sz="2400" b="1" dirty="0">
              <a:latin typeface="+mn-lt"/>
            </a:endParaRPr>
          </a:p>
          <a:p>
            <a:pPr marL="342900" indent="-342900">
              <a:buFont typeface="Arial" panose="020B0604020202020204" pitchFamily="34" charset="0"/>
              <a:buChar char="•"/>
            </a:pPr>
            <a:r>
              <a:rPr lang="en-US" sz="2400" dirty="0">
                <a:latin typeface="+mn-lt"/>
              </a:rPr>
              <a:t>The Principle of Corresponding States</a:t>
            </a:r>
          </a:p>
          <a:p>
            <a:pPr marL="342900" indent="-342900">
              <a:buFont typeface="Arial" panose="020B0604020202020204" pitchFamily="34" charset="0"/>
              <a:buChar char="•"/>
            </a:pPr>
            <a:r>
              <a:rPr lang="en-US" sz="2400" dirty="0">
                <a:latin typeface="+mn-lt"/>
              </a:rPr>
              <a:t>Isothermal compression of a gas above the critical temperature is quite different from compression below the critical temperature</a:t>
            </a:r>
          </a:p>
          <a:p>
            <a:pPr marL="342900" indent="-342900">
              <a:buFont typeface="Arial" panose="020B0604020202020204" pitchFamily="34" charset="0"/>
              <a:buChar char="•"/>
            </a:pPr>
            <a:r>
              <a:rPr lang="en-US" sz="2400" dirty="0">
                <a:latin typeface="+mn-lt"/>
              </a:rPr>
              <a:t>Critical values can be derived from </a:t>
            </a:r>
            <a:r>
              <a:rPr lang="en-US" sz="2400" dirty="0" err="1">
                <a:latin typeface="+mn-lt"/>
              </a:rPr>
              <a:t>vdw’s</a:t>
            </a:r>
            <a:r>
              <a:rPr lang="en-US" sz="2400" dirty="0">
                <a:latin typeface="+mn-lt"/>
              </a:rPr>
              <a:t> “a” and “b” coefficients</a:t>
            </a:r>
          </a:p>
          <a:p>
            <a:endParaRPr lang="en-US" sz="2400" b="1" dirty="0">
              <a:latin typeface="+mn-lt"/>
            </a:endParaRP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398756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8F53EB6-4894-CF4F-AEF7-926FB11D524F}"/>
              </a:ext>
            </a:extLst>
          </p:cNvPr>
          <p:cNvSpPr txBox="1"/>
          <p:nvPr/>
        </p:nvSpPr>
        <p:spPr>
          <a:xfrm>
            <a:off x="0" y="1006"/>
            <a:ext cx="11772275" cy="461665"/>
          </a:xfrm>
          <a:prstGeom prst="rect">
            <a:avLst/>
          </a:prstGeom>
          <a:solidFill>
            <a:schemeClr val="accent2"/>
          </a:solidFill>
        </p:spPr>
        <p:txBody>
          <a:bodyPr wrap="square" rtlCol="0">
            <a:spAutoFit/>
          </a:bodyPr>
          <a:lstStyle/>
          <a:p>
            <a:r>
              <a:rPr lang="en-US" sz="2400" b="1" dirty="0"/>
              <a:t>What all gases/liquids/solids do</a:t>
            </a:r>
          </a:p>
        </p:txBody>
      </p:sp>
      <p:sp>
        <p:nvSpPr>
          <p:cNvPr id="19" name="TextBox 18">
            <a:extLst>
              <a:ext uri="{FF2B5EF4-FFF2-40B4-BE49-F238E27FC236}">
                <a16:creationId xmlns:a16="http://schemas.microsoft.com/office/drawing/2014/main" id="{6FA0B4D0-E704-D04C-B509-5FAC6F082F9F}"/>
              </a:ext>
            </a:extLst>
          </p:cNvPr>
          <p:cNvSpPr txBox="1"/>
          <p:nvPr/>
        </p:nvSpPr>
        <p:spPr>
          <a:xfrm>
            <a:off x="443090" y="2040268"/>
            <a:ext cx="2948292" cy="2308324"/>
          </a:xfrm>
          <a:prstGeom prst="rect">
            <a:avLst/>
          </a:prstGeom>
          <a:noFill/>
        </p:spPr>
        <p:txBody>
          <a:bodyPr wrap="square" rtlCol="0">
            <a:spAutoFit/>
          </a:bodyPr>
          <a:lstStyle/>
          <a:p>
            <a:r>
              <a:rPr lang="en-US" sz="2400" dirty="0"/>
              <a:t>The </a:t>
            </a:r>
            <a:r>
              <a:rPr lang="en-US" sz="2400" b="1" dirty="0"/>
              <a:t>Principle of Corresponding States</a:t>
            </a:r>
            <a:r>
              <a:rPr lang="en-US" sz="2400" dirty="0"/>
              <a:t> says all substances do this, just at different temperatures and volumes</a:t>
            </a:r>
          </a:p>
        </p:txBody>
      </p:sp>
      <p:sp>
        <p:nvSpPr>
          <p:cNvPr id="20" name="TextBox 19">
            <a:extLst>
              <a:ext uri="{FF2B5EF4-FFF2-40B4-BE49-F238E27FC236}">
                <a16:creationId xmlns:a16="http://schemas.microsoft.com/office/drawing/2014/main" id="{3E7E67B2-F3A2-864F-94A5-35CD53363197}"/>
              </a:ext>
            </a:extLst>
          </p:cNvPr>
          <p:cNvSpPr txBox="1"/>
          <p:nvPr/>
        </p:nvSpPr>
        <p:spPr>
          <a:xfrm>
            <a:off x="615857" y="6335263"/>
            <a:ext cx="11503377" cy="276999"/>
          </a:xfrm>
          <a:prstGeom prst="rect">
            <a:avLst/>
          </a:prstGeom>
          <a:noFill/>
        </p:spPr>
        <p:txBody>
          <a:bodyPr wrap="square">
            <a:spAutoFit/>
          </a:bodyPr>
          <a:lstStyle/>
          <a:p>
            <a:r>
              <a:rPr lang="en-US" sz="1200" dirty="0"/>
              <a:t>https://</a:t>
            </a:r>
            <a:r>
              <a:rPr lang="en-US" sz="1200" dirty="0" err="1"/>
              <a:t>www.engineeringenotes.com</a:t>
            </a:r>
            <a:r>
              <a:rPr lang="en-US" sz="1200" dirty="0"/>
              <a:t>/thermal-engineering/real-gases/real-gases-properties-van-der-waals-equation-and-equation-of-state-thermal-engineering/49112</a:t>
            </a:r>
          </a:p>
        </p:txBody>
      </p:sp>
      <p:grpSp>
        <p:nvGrpSpPr>
          <p:cNvPr id="21" name="Group 20">
            <a:extLst>
              <a:ext uri="{FF2B5EF4-FFF2-40B4-BE49-F238E27FC236}">
                <a16:creationId xmlns:a16="http://schemas.microsoft.com/office/drawing/2014/main" id="{DCA05448-949F-454B-BB70-4C7E82AB1399}"/>
              </a:ext>
            </a:extLst>
          </p:cNvPr>
          <p:cNvGrpSpPr/>
          <p:nvPr/>
        </p:nvGrpSpPr>
        <p:grpSpPr>
          <a:xfrm>
            <a:off x="4186668" y="716957"/>
            <a:ext cx="5888240" cy="4954945"/>
            <a:chOff x="540356" y="1135901"/>
            <a:chExt cx="5888240" cy="4954945"/>
          </a:xfrm>
        </p:grpSpPr>
        <p:grpSp>
          <p:nvGrpSpPr>
            <p:cNvPr id="22" name="Group 21">
              <a:extLst>
                <a:ext uri="{FF2B5EF4-FFF2-40B4-BE49-F238E27FC236}">
                  <a16:creationId xmlns:a16="http://schemas.microsoft.com/office/drawing/2014/main" id="{545E552A-63DC-8B47-9738-45B5967BF5BF}"/>
                </a:ext>
              </a:extLst>
            </p:cNvPr>
            <p:cNvGrpSpPr/>
            <p:nvPr/>
          </p:nvGrpSpPr>
          <p:grpSpPr>
            <a:xfrm>
              <a:off x="540356" y="1135901"/>
              <a:ext cx="5888240" cy="4954945"/>
              <a:chOff x="3460831" y="243067"/>
              <a:chExt cx="5888240" cy="4954945"/>
            </a:xfrm>
          </p:grpSpPr>
          <p:grpSp>
            <p:nvGrpSpPr>
              <p:cNvPr id="24" name="Group 23">
                <a:extLst>
                  <a:ext uri="{FF2B5EF4-FFF2-40B4-BE49-F238E27FC236}">
                    <a16:creationId xmlns:a16="http://schemas.microsoft.com/office/drawing/2014/main" id="{35DD8480-DA87-FB44-9C9C-27F6B84E6ABA}"/>
                  </a:ext>
                </a:extLst>
              </p:cNvPr>
              <p:cNvGrpSpPr/>
              <p:nvPr/>
            </p:nvGrpSpPr>
            <p:grpSpPr>
              <a:xfrm>
                <a:off x="3460831" y="243067"/>
                <a:ext cx="5888240" cy="4954945"/>
                <a:chOff x="3460831" y="277792"/>
                <a:chExt cx="5888240" cy="4954945"/>
              </a:xfrm>
            </p:grpSpPr>
            <p:pic>
              <p:nvPicPr>
                <p:cNvPr id="26" name="Picture 25">
                  <a:extLst>
                    <a:ext uri="{FF2B5EF4-FFF2-40B4-BE49-F238E27FC236}">
                      <a16:creationId xmlns:a16="http://schemas.microsoft.com/office/drawing/2014/main" id="{393D032B-C7C9-2E42-9443-062A0817CBB4}"/>
                    </a:ext>
                  </a:extLst>
                </p:cNvPr>
                <p:cNvPicPr>
                  <a:picLocks noChangeAspect="1"/>
                </p:cNvPicPr>
                <p:nvPr/>
              </p:nvPicPr>
              <p:blipFill>
                <a:blip r:embed="rId2"/>
                <a:stretch>
                  <a:fillRect/>
                </a:stretch>
              </p:blipFill>
              <p:spPr>
                <a:xfrm>
                  <a:off x="3460831" y="277792"/>
                  <a:ext cx="5888240" cy="4954945"/>
                </a:xfrm>
                <a:prstGeom prst="rect">
                  <a:avLst/>
                </a:prstGeom>
              </p:spPr>
            </p:pic>
            <p:cxnSp>
              <p:nvCxnSpPr>
                <p:cNvPr id="27" name="Straight Connector 26">
                  <a:extLst>
                    <a:ext uri="{FF2B5EF4-FFF2-40B4-BE49-F238E27FC236}">
                      <a16:creationId xmlns:a16="http://schemas.microsoft.com/office/drawing/2014/main" id="{2D716822-9232-134C-BA2E-95BAB609F7F5}"/>
                    </a:ext>
                  </a:extLst>
                </p:cNvPr>
                <p:cNvCxnSpPr>
                  <a:cxnSpLocks/>
                </p:cNvCxnSpPr>
                <p:nvPr/>
              </p:nvCxnSpPr>
              <p:spPr>
                <a:xfrm flipH="1" flipV="1">
                  <a:off x="5567423" y="3310361"/>
                  <a:ext cx="1331088" cy="821801"/>
                </a:xfrm>
                <a:prstGeom prst="line">
                  <a:avLst/>
                </a:prstGeom>
                <a:ln w="127000">
                  <a:solidFill>
                    <a:srgbClr val="00B050">
                      <a:alpha val="58000"/>
                    </a:srgbClr>
                  </a:solidFill>
                </a:ln>
              </p:spPr>
              <p:style>
                <a:lnRef idx="1">
                  <a:schemeClr val="accent1"/>
                </a:lnRef>
                <a:fillRef idx="0">
                  <a:schemeClr val="accent1"/>
                </a:fillRef>
                <a:effectRef idx="0">
                  <a:schemeClr val="accent1"/>
                </a:effectRef>
                <a:fontRef idx="minor">
                  <a:schemeClr val="tx1"/>
                </a:fontRef>
              </p:style>
            </p:cxnSp>
            <p:sp>
              <p:nvSpPr>
                <p:cNvPr id="28" name="Freeform 27">
                  <a:extLst>
                    <a:ext uri="{FF2B5EF4-FFF2-40B4-BE49-F238E27FC236}">
                      <a16:creationId xmlns:a16="http://schemas.microsoft.com/office/drawing/2014/main" id="{035E1CB9-B7F9-F04E-96DA-B3C3890CB34A}"/>
                    </a:ext>
                  </a:extLst>
                </p:cNvPr>
                <p:cNvSpPr/>
                <p:nvPr/>
              </p:nvSpPr>
              <p:spPr>
                <a:xfrm>
                  <a:off x="6223836" y="1208387"/>
                  <a:ext cx="1265535" cy="2431575"/>
                </a:xfrm>
                <a:custGeom>
                  <a:avLst/>
                  <a:gdLst>
                    <a:gd name="connsiteX0" fmla="*/ 1265535 w 1265535"/>
                    <a:gd name="connsiteY0" fmla="*/ 2431575 h 2431575"/>
                    <a:gd name="connsiteX1" fmla="*/ 917193 w 1265535"/>
                    <a:gd name="connsiteY1" fmla="*/ 2039690 h 2431575"/>
                    <a:gd name="connsiteX2" fmla="*/ 670450 w 1265535"/>
                    <a:gd name="connsiteY2" fmla="*/ 1749404 h 2431575"/>
                    <a:gd name="connsiteX3" fmla="*/ 467250 w 1265535"/>
                    <a:gd name="connsiteY3" fmla="*/ 1488147 h 2431575"/>
                    <a:gd name="connsiteX4" fmla="*/ 365650 w 1265535"/>
                    <a:gd name="connsiteY4" fmla="*/ 1299461 h 2431575"/>
                    <a:gd name="connsiteX5" fmla="*/ 307593 w 1265535"/>
                    <a:gd name="connsiteY5" fmla="*/ 1183347 h 2431575"/>
                    <a:gd name="connsiteX6" fmla="*/ 235021 w 1265535"/>
                    <a:gd name="connsiteY6" fmla="*/ 1168832 h 2431575"/>
                    <a:gd name="connsiteX7" fmla="*/ 176964 w 1265535"/>
                    <a:gd name="connsiteY7" fmla="*/ 1154318 h 2431575"/>
                    <a:gd name="connsiteX8" fmla="*/ 118907 w 1265535"/>
                    <a:gd name="connsiteY8" fmla="*/ 1038204 h 2431575"/>
                    <a:gd name="connsiteX9" fmla="*/ 60850 w 1265535"/>
                    <a:gd name="connsiteY9" fmla="*/ 849518 h 2431575"/>
                    <a:gd name="connsiteX10" fmla="*/ 31821 w 1265535"/>
                    <a:gd name="connsiteY10" fmla="*/ 544718 h 2431575"/>
                    <a:gd name="connsiteX11" fmla="*/ 31821 w 1265535"/>
                    <a:gd name="connsiteY11" fmla="*/ 297975 h 2431575"/>
                    <a:gd name="connsiteX12" fmla="*/ 2793 w 1265535"/>
                    <a:gd name="connsiteY12" fmla="*/ 22204 h 2431575"/>
                    <a:gd name="connsiteX13" fmla="*/ 2793 w 1265535"/>
                    <a:gd name="connsiteY13" fmla="*/ 36718 h 243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5535" h="2431575">
                      <a:moveTo>
                        <a:pt x="1265535" y="2431575"/>
                      </a:moveTo>
                      <a:lnTo>
                        <a:pt x="917193" y="2039690"/>
                      </a:lnTo>
                      <a:cubicBezTo>
                        <a:pt x="818012" y="1925995"/>
                        <a:pt x="745440" y="1841328"/>
                        <a:pt x="670450" y="1749404"/>
                      </a:cubicBezTo>
                      <a:cubicBezTo>
                        <a:pt x="595460" y="1657480"/>
                        <a:pt x="518050" y="1563138"/>
                        <a:pt x="467250" y="1488147"/>
                      </a:cubicBezTo>
                      <a:cubicBezTo>
                        <a:pt x="416450" y="1413156"/>
                        <a:pt x="392259" y="1350261"/>
                        <a:pt x="365650" y="1299461"/>
                      </a:cubicBezTo>
                      <a:cubicBezTo>
                        <a:pt x="339041" y="1248661"/>
                        <a:pt x="307593" y="1183347"/>
                        <a:pt x="307593" y="1183347"/>
                      </a:cubicBezTo>
                      <a:cubicBezTo>
                        <a:pt x="285822" y="1161576"/>
                        <a:pt x="235021" y="1168832"/>
                        <a:pt x="235021" y="1168832"/>
                      </a:cubicBezTo>
                      <a:cubicBezTo>
                        <a:pt x="213249" y="1163994"/>
                        <a:pt x="196316" y="1176089"/>
                        <a:pt x="176964" y="1154318"/>
                      </a:cubicBezTo>
                      <a:cubicBezTo>
                        <a:pt x="157612" y="1132547"/>
                        <a:pt x="138259" y="1089004"/>
                        <a:pt x="118907" y="1038204"/>
                      </a:cubicBezTo>
                      <a:cubicBezTo>
                        <a:pt x="99555" y="987404"/>
                        <a:pt x="75364" y="931766"/>
                        <a:pt x="60850" y="849518"/>
                      </a:cubicBezTo>
                      <a:cubicBezTo>
                        <a:pt x="46336" y="767270"/>
                        <a:pt x="36659" y="636642"/>
                        <a:pt x="31821" y="544718"/>
                      </a:cubicBezTo>
                      <a:cubicBezTo>
                        <a:pt x="26983" y="452794"/>
                        <a:pt x="36659" y="385061"/>
                        <a:pt x="31821" y="297975"/>
                      </a:cubicBezTo>
                      <a:cubicBezTo>
                        <a:pt x="26983" y="210889"/>
                        <a:pt x="2793" y="22204"/>
                        <a:pt x="2793" y="22204"/>
                      </a:cubicBezTo>
                      <a:cubicBezTo>
                        <a:pt x="-2045" y="-21339"/>
                        <a:pt x="374" y="7689"/>
                        <a:pt x="2793" y="36718"/>
                      </a:cubicBezTo>
                    </a:path>
                  </a:pathLst>
                </a:custGeom>
                <a:noFill/>
                <a:ln w="127000">
                  <a:solidFill>
                    <a:schemeClr val="accent2">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07509754-CA95-2F47-845D-4ACB325576AC}"/>
                    </a:ext>
                  </a:extLst>
                </p:cNvPr>
                <p:cNvSpPr/>
                <p:nvPr/>
              </p:nvSpPr>
              <p:spPr>
                <a:xfrm>
                  <a:off x="6908800" y="1027391"/>
                  <a:ext cx="1219200" cy="2017486"/>
                </a:xfrm>
                <a:custGeom>
                  <a:avLst/>
                  <a:gdLst>
                    <a:gd name="connsiteX0" fmla="*/ 1219200 w 1219200"/>
                    <a:gd name="connsiteY0" fmla="*/ 2017486 h 2017486"/>
                    <a:gd name="connsiteX1" fmla="*/ 885371 w 1219200"/>
                    <a:gd name="connsiteY1" fmla="*/ 1698171 h 2017486"/>
                    <a:gd name="connsiteX2" fmla="*/ 667657 w 1219200"/>
                    <a:gd name="connsiteY2" fmla="*/ 1451428 h 2017486"/>
                    <a:gd name="connsiteX3" fmla="*/ 406400 w 1219200"/>
                    <a:gd name="connsiteY3" fmla="*/ 1030514 h 2017486"/>
                    <a:gd name="connsiteX4" fmla="*/ 188686 w 1219200"/>
                    <a:gd name="connsiteY4" fmla="*/ 595086 h 2017486"/>
                    <a:gd name="connsiteX5" fmla="*/ 72571 w 1219200"/>
                    <a:gd name="connsiteY5" fmla="*/ 217714 h 2017486"/>
                    <a:gd name="connsiteX6" fmla="*/ 0 w 1219200"/>
                    <a:gd name="connsiteY6" fmla="*/ 0 h 201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2017486">
                      <a:moveTo>
                        <a:pt x="1219200" y="2017486"/>
                      </a:moveTo>
                      <a:cubicBezTo>
                        <a:pt x="1098247" y="1905000"/>
                        <a:pt x="977295" y="1792514"/>
                        <a:pt x="885371" y="1698171"/>
                      </a:cubicBezTo>
                      <a:cubicBezTo>
                        <a:pt x="793447" y="1603828"/>
                        <a:pt x="747485" y="1562704"/>
                        <a:pt x="667657" y="1451428"/>
                      </a:cubicBezTo>
                      <a:cubicBezTo>
                        <a:pt x="587829" y="1340152"/>
                        <a:pt x="486228" y="1173238"/>
                        <a:pt x="406400" y="1030514"/>
                      </a:cubicBezTo>
                      <a:cubicBezTo>
                        <a:pt x="326572" y="887790"/>
                        <a:pt x="244324" y="730553"/>
                        <a:pt x="188686" y="595086"/>
                      </a:cubicBezTo>
                      <a:cubicBezTo>
                        <a:pt x="133048" y="459619"/>
                        <a:pt x="104019" y="316895"/>
                        <a:pt x="72571" y="217714"/>
                      </a:cubicBezTo>
                      <a:cubicBezTo>
                        <a:pt x="41123" y="118533"/>
                        <a:pt x="20561" y="59266"/>
                        <a:pt x="0" y="0"/>
                      </a:cubicBezTo>
                    </a:path>
                  </a:pathLst>
                </a:custGeom>
                <a:noFill/>
                <a:ln w="127000">
                  <a:solidFill>
                    <a:srgbClr val="FF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a:extLst>
                  <a:ext uri="{FF2B5EF4-FFF2-40B4-BE49-F238E27FC236}">
                    <a16:creationId xmlns:a16="http://schemas.microsoft.com/office/drawing/2014/main" id="{EA7C669A-9ED5-5345-92E6-DE8FE672EB44}"/>
                  </a:ext>
                </a:extLst>
              </p:cNvPr>
              <p:cNvCxnSpPr>
                <a:cxnSpLocks/>
              </p:cNvCxnSpPr>
              <p:nvPr/>
            </p:nvCxnSpPr>
            <p:spPr>
              <a:xfrm>
                <a:off x="5092861" y="1717863"/>
                <a:ext cx="416708" cy="1534349"/>
              </a:xfrm>
              <a:prstGeom prst="line">
                <a:avLst/>
              </a:prstGeom>
              <a:ln w="127000">
                <a:solidFill>
                  <a:srgbClr val="00B050">
                    <a:alpha val="58000"/>
                  </a:srgbClr>
                </a:solidFill>
              </a:ln>
            </p:spPr>
            <p:style>
              <a:lnRef idx="1">
                <a:schemeClr val="accent1"/>
              </a:lnRef>
              <a:fillRef idx="0">
                <a:schemeClr val="accent1"/>
              </a:fillRef>
              <a:effectRef idx="0">
                <a:schemeClr val="accent1"/>
              </a:effectRef>
              <a:fontRef idx="minor">
                <a:schemeClr val="tx1"/>
              </a:fontRef>
            </p:style>
          </p:cxnSp>
        </p:grpSp>
        <p:sp>
          <p:nvSpPr>
            <p:cNvPr id="23" name="Freeform 22">
              <a:extLst>
                <a:ext uri="{FF2B5EF4-FFF2-40B4-BE49-F238E27FC236}">
                  <a16:creationId xmlns:a16="http://schemas.microsoft.com/office/drawing/2014/main" id="{D95E7C01-BEB1-134B-9952-FA1ADF64ACC3}"/>
                </a:ext>
              </a:extLst>
            </p:cNvPr>
            <p:cNvSpPr/>
            <p:nvPr/>
          </p:nvSpPr>
          <p:spPr>
            <a:xfrm>
              <a:off x="3676207" y="2127560"/>
              <a:ext cx="1219200" cy="2017486"/>
            </a:xfrm>
            <a:custGeom>
              <a:avLst/>
              <a:gdLst>
                <a:gd name="connsiteX0" fmla="*/ 1219200 w 1219200"/>
                <a:gd name="connsiteY0" fmla="*/ 2017486 h 2017486"/>
                <a:gd name="connsiteX1" fmla="*/ 885371 w 1219200"/>
                <a:gd name="connsiteY1" fmla="*/ 1698171 h 2017486"/>
                <a:gd name="connsiteX2" fmla="*/ 667657 w 1219200"/>
                <a:gd name="connsiteY2" fmla="*/ 1451428 h 2017486"/>
                <a:gd name="connsiteX3" fmla="*/ 406400 w 1219200"/>
                <a:gd name="connsiteY3" fmla="*/ 1030514 h 2017486"/>
                <a:gd name="connsiteX4" fmla="*/ 188686 w 1219200"/>
                <a:gd name="connsiteY4" fmla="*/ 595086 h 2017486"/>
                <a:gd name="connsiteX5" fmla="*/ 72571 w 1219200"/>
                <a:gd name="connsiteY5" fmla="*/ 217714 h 2017486"/>
                <a:gd name="connsiteX6" fmla="*/ 0 w 1219200"/>
                <a:gd name="connsiteY6" fmla="*/ 0 h 201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2017486">
                  <a:moveTo>
                    <a:pt x="1219200" y="2017486"/>
                  </a:moveTo>
                  <a:cubicBezTo>
                    <a:pt x="1098247" y="1905000"/>
                    <a:pt x="977295" y="1792514"/>
                    <a:pt x="885371" y="1698171"/>
                  </a:cubicBezTo>
                  <a:cubicBezTo>
                    <a:pt x="793447" y="1603828"/>
                    <a:pt x="747485" y="1562704"/>
                    <a:pt x="667657" y="1451428"/>
                  </a:cubicBezTo>
                  <a:cubicBezTo>
                    <a:pt x="587829" y="1340152"/>
                    <a:pt x="486228" y="1173238"/>
                    <a:pt x="406400" y="1030514"/>
                  </a:cubicBezTo>
                  <a:cubicBezTo>
                    <a:pt x="326572" y="887790"/>
                    <a:pt x="244324" y="730553"/>
                    <a:pt x="188686" y="595086"/>
                  </a:cubicBezTo>
                  <a:cubicBezTo>
                    <a:pt x="133048" y="459619"/>
                    <a:pt x="104019" y="316895"/>
                    <a:pt x="72571" y="217714"/>
                  </a:cubicBezTo>
                  <a:cubicBezTo>
                    <a:pt x="41123" y="118533"/>
                    <a:pt x="20561" y="59266"/>
                    <a:pt x="0" y="0"/>
                  </a:cubicBezTo>
                </a:path>
              </a:pathLst>
            </a:custGeom>
            <a:noFill/>
            <a:ln w="127000">
              <a:solidFill>
                <a:schemeClr val="accent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613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B38255A-7CA6-5648-8BA8-2B9AE531AD66}"/>
              </a:ext>
            </a:extLst>
          </p:cNvPr>
          <p:cNvGrpSpPr/>
          <p:nvPr/>
        </p:nvGrpSpPr>
        <p:grpSpPr>
          <a:xfrm>
            <a:off x="574223" y="1135901"/>
            <a:ext cx="5888240" cy="4954945"/>
            <a:chOff x="540356" y="1135901"/>
            <a:chExt cx="5888240" cy="4954945"/>
          </a:xfrm>
        </p:grpSpPr>
        <p:grpSp>
          <p:nvGrpSpPr>
            <p:cNvPr id="17" name="Group 16">
              <a:extLst>
                <a:ext uri="{FF2B5EF4-FFF2-40B4-BE49-F238E27FC236}">
                  <a16:creationId xmlns:a16="http://schemas.microsoft.com/office/drawing/2014/main" id="{ED3A6649-1B2E-3C44-BBEA-AC2043571CE3}"/>
                </a:ext>
              </a:extLst>
            </p:cNvPr>
            <p:cNvGrpSpPr/>
            <p:nvPr/>
          </p:nvGrpSpPr>
          <p:grpSpPr>
            <a:xfrm>
              <a:off x="540356" y="1135901"/>
              <a:ext cx="5888240" cy="4954945"/>
              <a:chOff x="3460831" y="243067"/>
              <a:chExt cx="5888240" cy="4954945"/>
            </a:xfrm>
          </p:grpSpPr>
          <p:grpSp>
            <p:nvGrpSpPr>
              <p:cNvPr id="14" name="Group 13">
                <a:extLst>
                  <a:ext uri="{FF2B5EF4-FFF2-40B4-BE49-F238E27FC236}">
                    <a16:creationId xmlns:a16="http://schemas.microsoft.com/office/drawing/2014/main" id="{DC15D76A-795D-B241-BE76-F434F1FC2E37}"/>
                  </a:ext>
                </a:extLst>
              </p:cNvPr>
              <p:cNvGrpSpPr/>
              <p:nvPr/>
            </p:nvGrpSpPr>
            <p:grpSpPr>
              <a:xfrm>
                <a:off x="3460831" y="243067"/>
                <a:ext cx="5888240" cy="4954945"/>
                <a:chOff x="3460831" y="277792"/>
                <a:chExt cx="5888240" cy="4954945"/>
              </a:xfrm>
            </p:grpSpPr>
            <p:pic>
              <p:nvPicPr>
                <p:cNvPr id="4" name="Picture 3">
                  <a:extLst>
                    <a:ext uri="{FF2B5EF4-FFF2-40B4-BE49-F238E27FC236}">
                      <a16:creationId xmlns:a16="http://schemas.microsoft.com/office/drawing/2014/main" id="{B2C513A1-AF97-AC44-8C31-1E7210C4C5CF}"/>
                    </a:ext>
                  </a:extLst>
                </p:cNvPr>
                <p:cNvPicPr>
                  <a:picLocks noChangeAspect="1"/>
                </p:cNvPicPr>
                <p:nvPr/>
              </p:nvPicPr>
              <p:blipFill>
                <a:blip r:embed="rId2"/>
                <a:stretch>
                  <a:fillRect/>
                </a:stretch>
              </p:blipFill>
              <p:spPr>
                <a:xfrm>
                  <a:off x="3460831" y="277792"/>
                  <a:ext cx="5888240" cy="4954945"/>
                </a:xfrm>
                <a:prstGeom prst="rect">
                  <a:avLst/>
                </a:prstGeom>
              </p:spPr>
            </p:pic>
            <p:cxnSp>
              <p:nvCxnSpPr>
                <p:cNvPr id="8" name="Straight Connector 7">
                  <a:extLst>
                    <a:ext uri="{FF2B5EF4-FFF2-40B4-BE49-F238E27FC236}">
                      <a16:creationId xmlns:a16="http://schemas.microsoft.com/office/drawing/2014/main" id="{2D486E94-E2A5-8848-9CCC-2500CDAA70E6}"/>
                    </a:ext>
                  </a:extLst>
                </p:cNvPr>
                <p:cNvCxnSpPr>
                  <a:cxnSpLocks/>
                </p:cNvCxnSpPr>
                <p:nvPr/>
              </p:nvCxnSpPr>
              <p:spPr>
                <a:xfrm flipH="1" flipV="1">
                  <a:off x="5567423" y="3310361"/>
                  <a:ext cx="1331088" cy="821801"/>
                </a:xfrm>
                <a:prstGeom prst="line">
                  <a:avLst/>
                </a:prstGeom>
                <a:ln w="127000">
                  <a:solidFill>
                    <a:srgbClr val="00B050">
                      <a:alpha val="58000"/>
                    </a:srgbClr>
                  </a:solidFill>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B02037EC-AA45-164C-83B5-E7FD0C022BB1}"/>
                    </a:ext>
                  </a:extLst>
                </p:cNvPr>
                <p:cNvSpPr/>
                <p:nvPr/>
              </p:nvSpPr>
              <p:spPr>
                <a:xfrm>
                  <a:off x="6223836" y="1208387"/>
                  <a:ext cx="1265535" cy="2431575"/>
                </a:xfrm>
                <a:custGeom>
                  <a:avLst/>
                  <a:gdLst>
                    <a:gd name="connsiteX0" fmla="*/ 1265535 w 1265535"/>
                    <a:gd name="connsiteY0" fmla="*/ 2431575 h 2431575"/>
                    <a:gd name="connsiteX1" fmla="*/ 917193 w 1265535"/>
                    <a:gd name="connsiteY1" fmla="*/ 2039690 h 2431575"/>
                    <a:gd name="connsiteX2" fmla="*/ 670450 w 1265535"/>
                    <a:gd name="connsiteY2" fmla="*/ 1749404 h 2431575"/>
                    <a:gd name="connsiteX3" fmla="*/ 467250 w 1265535"/>
                    <a:gd name="connsiteY3" fmla="*/ 1488147 h 2431575"/>
                    <a:gd name="connsiteX4" fmla="*/ 365650 w 1265535"/>
                    <a:gd name="connsiteY4" fmla="*/ 1299461 h 2431575"/>
                    <a:gd name="connsiteX5" fmla="*/ 307593 w 1265535"/>
                    <a:gd name="connsiteY5" fmla="*/ 1183347 h 2431575"/>
                    <a:gd name="connsiteX6" fmla="*/ 235021 w 1265535"/>
                    <a:gd name="connsiteY6" fmla="*/ 1168832 h 2431575"/>
                    <a:gd name="connsiteX7" fmla="*/ 176964 w 1265535"/>
                    <a:gd name="connsiteY7" fmla="*/ 1154318 h 2431575"/>
                    <a:gd name="connsiteX8" fmla="*/ 118907 w 1265535"/>
                    <a:gd name="connsiteY8" fmla="*/ 1038204 h 2431575"/>
                    <a:gd name="connsiteX9" fmla="*/ 60850 w 1265535"/>
                    <a:gd name="connsiteY9" fmla="*/ 849518 h 2431575"/>
                    <a:gd name="connsiteX10" fmla="*/ 31821 w 1265535"/>
                    <a:gd name="connsiteY10" fmla="*/ 544718 h 2431575"/>
                    <a:gd name="connsiteX11" fmla="*/ 31821 w 1265535"/>
                    <a:gd name="connsiteY11" fmla="*/ 297975 h 2431575"/>
                    <a:gd name="connsiteX12" fmla="*/ 2793 w 1265535"/>
                    <a:gd name="connsiteY12" fmla="*/ 22204 h 2431575"/>
                    <a:gd name="connsiteX13" fmla="*/ 2793 w 1265535"/>
                    <a:gd name="connsiteY13" fmla="*/ 36718 h 243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5535" h="2431575">
                      <a:moveTo>
                        <a:pt x="1265535" y="2431575"/>
                      </a:moveTo>
                      <a:lnTo>
                        <a:pt x="917193" y="2039690"/>
                      </a:lnTo>
                      <a:cubicBezTo>
                        <a:pt x="818012" y="1925995"/>
                        <a:pt x="745440" y="1841328"/>
                        <a:pt x="670450" y="1749404"/>
                      </a:cubicBezTo>
                      <a:cubicBezTo>
                        <a:pt x="595460" y="1657480"/>
                        <a:pt x="518050" y="1563138"/>
                        <a:pt x="467250" y="1488147"/>
                      </a:cubicBezTo>
                      <a:cubicBezTo>
                        <a:pt x="416450" y="1413156"/>
                        <a:pt x="392259" y="1350261"/>
                        <a:pt x="365650" y="1299461"/>
                      </a:cubicBezTo>
                      <a:cubicBezTo>
                        <a:pt x="339041" y="1248661"/>
                        <a:pt x="307593" y="1183347"/>
                        <a:pt x="307593" y="1183347"/>
                      </a:cubicBezTo>
                      <a:cubicBezTo>
                        <a:pt x="285822" y="1161576"/>
                        <a:pt x="235021" y="1168832"/>
                        <a:pt x="235021" y="1168832"/>
                      </a:cubicBezTo>
                      <a:cubicBezTo>
                        <a:pt x="213249" y="1163994"/>
                        <a:pt x="196316" y="1176089"/>
                        <a:pt x="176964" y="1154318"/>
                      </a:cubicBezTo>
                      <a:cubicBezTo>
                        <a:pt x="157612" y="1132547"/>
                        <a:pt x="138259" y="1089004"/>
                        <a:pt x="118907" y="1038204"/>
                      </a:cubicBezTo>
                      <a:cubicBezTo>
                        <a:pt x="99555" y="987404"/>
                        <a:pt x="75364" y="931766"/>
                        <a:pt x="60850" y="849518"/>
                      </a:cubicBezTo>
                      <a:cubicBezTo>
                        <a:pt x="46336" y="767270"/>
                        <a:pt x="36659" y="636642"/>
                        <a:pt x="31821" y="544718"/>
                      </a:cubicBezTo>
                      <a:cubicBezTo>
                        <a:pt x="26983" y="452794"/>
                        <a:pt x="36659" y="385061"/>
                        <a:pt x="31821" y="297975"/>
                      </a:cubicBezTo>
                      <a:cubicBezTo>
                        <a:pt x="26983" y="210889"/>
                        <a:pt x="2793" y="22204"/>
                        <a:pt x="2793" y="22204"/>
                      </a:cubicBezTo>
                      <a:cubicBezTo>
                        <a:pt x="-2045" y="-21339"/>
                        <a:pt x="374" y="7689"/>
                        <a:pt x="2793" y="36718"/>
                      </a:cubicBezTo>
                    </a:path>
                  </a:pathLst>
                </a:custGeom>
                <a:noFill/>
                <a:ln w="127000">
                  <a:solidFill>
                    <a:schemeClr val="accent2">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F9D4131E-9F78-5F47-A168-4164D462AFBF}"/>
                    </a:ext>
                  </a:extLst>
                </p:cNvPr>
                <p:cNvSpPr/>
                <p:nvPr/>
              </p:nvSpPr>
              <p:spPr>
                <a:xfrm>
                  <a:off x="6908800" y="1027391"/>
                  <a:ext cx="1219200" cy="2017486"/>
                </a:xfrm>
                <a:custGeom>
                  <a:avLst/>
                  <a:gdLst>
                    <a:gd name="connsiteX0" fmla="*/ 1219200 w 1219200"/>
                    <a:gd name="connsiteY0" fmla="*/ 2017486 h 2017486"/>
                    <a:gd name="connsiteX1" fmla="*/ 885371 w 1219200"/>
                    <a:gd name="connsiteY1" fmla="*/ 1698171 h 2017486"/>
                    <a:gd name="connsiteX2" fmla="*/ 667657 w 1219200"/>
                    <a:gd name="connsiteY2" fmla="*/ 1451428 h 2017486"/>
                    <a:gd name="connsiteX3" fmla="*/ 406400 w 1219200"/>
                    <a:gd name="connsiteY3" fmla="*/ 1030514 h 2017486"/>
                    <a:gd name="connsiteX4" fmla="*/ 188686 w 1219200"/>
                    <a:gd name="connsiteY4" fmla="*/ 595086 h 2017486"/>
                    <a:gd name="connsiteX5" fmla="*/ 72571 w 1219200"/>
                    <a:gd name="connsiteY5" fmla="*/ 217714 h 2017486"/>
                    <a:gd name="connsiteX6" fmla="*/ 0 w 1219200"/>
                    <a:gd name="connsiteY6" fmla="*/ 0 h 201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2017486">
                      <a:moveTo>
                        <a:pt x="1219200" y="2017486"/>
                      </a:moveTo>
                      <a:cubicBezTo>
                        <a:pt x="1098247" y="1905000"/>
                        <a:pt x="977295" y="1792514"/>
                        <a:pt x="885371" y="1698171"/>
                      </a:cubicBezTo>
                      <a:cubicBezTo>
                        <a:pt x="793447" y="1603828"/>
                        <a:pt x="747485" y="1562704"/>
                        <a:pt x="667657" y="1451428"/>
                      </a:cubicBezTo>
                      <a:cubicBezTo>
                        <a:pt x="587829" y="1340152"/>
                        <a:pt x="486228" y="1173238"/>
                        <a:pt x="406400" y="1030514"/>
                      </a:cubicBezTo>
                      <a:cubicBezTo>
                        <a:pt x="326572" y="887790"/>
                        <a:pt x="244324" y="730553"/>
                        <a:pt x="188686" y="595086"/>
                      </a:cubicBezTo>
                      <a:cubicBezTo>
                        <a:pt x="133048" y="459619"/>
                        <a:pt x="104019" y="316895"/>
                        <a:pt x="72571" y="217714"/>
                      </a:cubicBezTo>
                      <a:cubicBezTo>
                        <a:pt x="41123" y="118533"/>
                        <a:pt x="20561" y="59266"/>
                        <a:pt x="0" y="0"/>
                      </a:cubicBezTo>
                    </a:path>
                  </a:pathLst>
                </a:custGeom>
                <a:noFill/>
                <a:ln w="127000">
                  <a:solidFill>
                    <a:srgbClr val="FF0000">
                      <a:alpha val="4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52B00834-A074-C44F-AA28-1EC2FCFA57AC}"/>
                  </a:ext>
                </a:extLst>
              </p:cNvPr>
              <p:cNvCxnSpPr>
                <a:cxnSpLocks/>
              </p:cNvCxnSpPr>
              <p:nvPr/>
            </p:nvCxnSpPr>
            <p:spPr>
              <a:xfrm>
                <a:off x="5092861" y="1717863"/>
                <a:ext cx="416708" cy="1534349"/>
              </a:xfrm>
              <a:prstGeom prst="line">
                <a:avLst/>
              </a:prstGeom>
              <a:ln w="127000">
                <a:solidFill>
                  <a:srgbClr val="00B050">
                    <a:alpha val="58000"/>
                  </a:srgbClr>
                </a:solidFill>
              </a:ln>
            </p:spPr>
            <p:style>
              <a:lnRef idx="1">
                <a:schemeClr val="accent1"/>
              </a:lnRef>
              <a:fillRef idx="0">
                <a:schemeClr val="accent1"/>
              </a:fillRef>
              <a:effectRef idx="0">
                <a:schemeClr val="accent1"/>
              </a:effectRef>
              <a:fontRef idx="minor">
                <a:schemeClr val="tx1"/>
              </a:fontRef>
            </p:style>
          </p:cxnSp>
        </p:grpSp>
        <p:sp>
          <p:nvSpPr>
            <p:cNvPr id="11" name="Freeform 10">
              <a:extLst>
                <a:ext uri="{FF2B5EF4-FFF2-40B4-BE49-F238E27FC236}">
                  <a16:creationId xmlns:a16="http://schemas.microsoft.com/office/drawing/2014/main" id="{FA27C307-E80A-E349-8C81-2CCA760A5EDA}"/>
                </a:ext>
              </a:extLst>
            </p:cNvPr>
            <p:cNvSpPr/>
            <p:nvPr/>
          </p:nvSpPr>
          <p:spPr>
            <a:xfrm>
              <a:off x="3676207" y="2127560"/>
              <a:ext cx="1219200" cy="2017486"/>
            </a:xfrm>
            <a:custGeom>
              <a:avLst/>
              <a:gdLst>
                <a:gd name="connsiteX0" fmla="*/ 1219200 w 1219200"/>
                <a:gd name="connsiteY0" fmla="*/ 2017486 h 2017486"/>
                <a:gd name="connsiteX1" fmla="*/ 885371 w 1219200"/>
                <a:gd name="connsiteY1" fmla="*/ 1698171 h 2017486"/>
                <a:gd name="connsiteX2" fmla="*/ 667657 w 1219200"/>
                <a:gd name="connsiteY2" fmla="*/ 1451428 h 2017486"/>
                <a:gd name="connsiteX3" fmla="*/ 406400 w 1219200"/>
                <a:gd name="connsiteY3" fmla="*/ 1030514 h 2017486"/>
                <a:gd name="connsiteX4" fmla="*/ 188686 w 1219200"/>
                <a:gd name="connsiteY4" fmla="*/ 595086 h 2017486"/>
                <a:gd name="connsiteX5" fmla="*/ 72571 w 1219200"/>
                <a:gd name="connsiteY5" fmla="*/ 217714 h 2017486"/>
                <a:gd name="connsiteX6" fmla="*/ 0 w 1219200"/>
                <a:gd name="connsiteY6" fmla="*/ 0 h 2017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 h="2017486">
                  <a:moveTo>
                    <a:pt x="1219200" y="2017486"/>
                  </a:moveTo>
                  <a:cubicBezTo>
                    <a:pt x="1098247" y="1905000"/>
                    <a:pt x="977295" y="1792514"/>
                    <a:pt x="885371" y="1698171"/>
                  </a:cubicBezTo>
                  <a:cubicBezTo>
                    <a:pt x="793447" y="1603828"/>
                    <a:pt x="747485" y="1562704"/>
                    <a:pt x="667657" y="1451428"/>
                  </a:cubicBezTo>
                  <a:cubicBezTo>
                    <a:pt x="587829" y="1340152"/>
                    <a:pt x="486228" y="1173238"/>
                    <a:pt x="406400" y="1030514"/>
                  </a:cubicBezTo>
                  <a:cubicBezTo>
                    <a:pt x="326572" y="887790"/>
                    <a:pt x="244324" y="730553"/>
                    <a:pt x="188686" y="595086"/>
                  </a:cubicBezTo>
                  <a:cubicBezTo>
                    <a:pt x="133048" y="459619"/>
                    <a:pt x="104019" y="316895"/>
                    <a:pt x="72571" y="217714"/>
                  </a:cubicBezTo>
                  <a:cubicBezTo>
                    <a:pt x="41123" y="118533"/>
                    <a:pt x="20561" y="59266"/>
                    <a:pt x="0" y="0"/>
                  </a:cubicBezTo>
                </a:path>
              </a:pathLst>
            </a:custGeom>
            <a:noFill/>
            <a:ln w="127000">
              <a:solidFill>
                <a:schemeClr val="accent1">
                  <a:alpha val="4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03D584ED-8AAB-B94A-8288-0AF32035C59F}"/>
              </a:ext>
            </a:extLst>
          </p:cNvPr>
          <p:cNvSpPr txBox="1"/>
          <p:nvPr/>
        </p:nvSpPr>
        <p:spPr>
          <a:xfrm>
            <a:off x="615857" y="6335263"/>
            <a:ext cx="11503377" cy="276999"/>
          </a:xfrm>
          <a:prstGeom prst="rect">
            <a:avLst/>
          </a:prstGeom>
          <a:noFill/>
        </p:spPr>
        <p:txBody>
          <a:bodyPr wrap="square">
            <a:spAutoFit/>
          </a:bodyPr>
          <a:lstStyle/>
          <a:p>
            <a:r>
              <a:rPr lang="en-US" sz="1200" dirty="0"/>
              <a:t>https://</a:t>
            </a:r>
            <a:r>
              <a:rPr lang="en-US" sz="1200" dirty="0" err="1"/>
              <a:t>www.engineeringenotes.com</a:t>
            </a:r>
            <a:r>
              <a:rPr lang="en-US" sz="1200" dirty="0"/>
              <a:t>/thermal-engineering/real-gases/real-gases-properties-van-der-waals-equation-and-equation-of-state-thermal-engineering/49112</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46111A-C0F6-B145-BEFE-5E5305FE1D27}"/>
                  </a:ext>
                </a:extLst>
              </p:cNvPr>
              <p:cNvSpPr txBox="1"/>
              <p:nvPr/>
            </p:nvSpPr>
            <p:spPr>
              <a:xfrm>
                <a:off x="5886137" y="707088"/>
                <a:ext cx="6027567" cy="3984809"/>
              </a:xfrm>
              <a:prstGeom prst="rect">
                <a:avLst/>
              </a:prstGeom>
              <a:noFill/>
            </p:spPr>
            <p:txBody>
              <a:bodyPr wrap="square" rtlCol="0">
                <a:spAutoFit/>
              </a:bodyPr>
              <a:lstStyle/>
              <a:p>
                <a14:m>
                  <m:oMath xmlns:m="http://schemas.openxmlformats.org/officeDocument/2006/math">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𝑇</m:t>
                        </m:r>
                      </m:e>
                      <m:sub>
                        <m:r>
                          <a:rPr lang="en-US" sz="2400" b="0" i="1" smtClean="0">
                            <a:solidFill>
                              <a:srgbClr val="C00000"/>
                            </a:solidFill>
                            <a:latin typeface="Cambria Math" panose="02040503050406030204" pitchFamily="18" charset="0"/>
                          </a:rPr>
                          <m:t>𝑖𝑛𝑣</m:t>
                        </m:r>
                      </m:sub>
                    </m:sSub>
                    <m:r>
                      <a:rPr lang="en-US" sz="2400" b="0" i="1" smtClean="0">
                        <a:solidFill>
                          <a:srgbClr val="C00000"/>
                        </a:solidFill>
                        <a:latin typeface="Cambria Math" panose="02040503050406030204" pitchFamily="18" charset="0"/>
                        <a:ea typeface="Cambria Math" panose="02040503050406030204" pitchFamily="18" charset="0"/>
                      </a:rPr>
                      <m:t>≈2</m:t>
                    </m:r>
                    <m:f>
                      <m:fPr>
                        <m:ctrlPr>
                          <a:rPr lang="en-US" sz="2400" b="0" i="1" smtClean="0">
                            <a:solidFill>
                              <a:srgbClr val="C00000"/>
                            </a:solidFill>
                            <a:latin typeface="Cambria Math" panose="02040503050406030204" pitchFamily="18" charset="0"/>
                            <a:ea typeface="Cambria Math" panose="02040503050406030204" pitchFamily="18" charset="0"/>
                          </a:rPr>
                        </m:ctrlPr>
                      </m:fPr>
                      <m:num>
                        <m:r>
                          <a:rPr lang="en-US" sz="2400" b="0" i="1" smtClean="0">
                            <a:solidFill>
                              <a:srgbClr val="C00000"/>
                            </a:solidFill>
                            <a:latin typeface="Cambria Math" panose="02040503050406030204" pitchFamily="18" charset="0"/>
                            <a:ea typeface="Cambria Math" panose="02040503050406030204" pitchFamily="18" charset="0"/>
                          </a:rPr>
                          <m:t>𝑎</m:t>
                        </m:r>
                      </m:num>
                      <m:den>
                        <m:r>
                          <a:rPr lang="en-US" sz="2400" b="0" i="1" smtClean="0">
                            <a:solidFill>
                              <a:srgbClr val="C00000"/>
                            </a:solidFill>
                            <a:latin typeface="Cambria Math" panose="02040503050406030204" pitchFamily="18" charset="0"/>
                            <a:ea typeface="Cambria Math" panose="02040503050406030204" pitchFamily="18" charset="0"/>
                          </a:rPr>
                          <m:t>𝑅𝑏</m:t>
                        </m:r>
                      </m:den>
                    </m:f>
                  </m:oMath>
                </a14:m>
                <a:r>
                  <a:rPr lang="en-US" sz="2400" dirty="0">
                    <a:solidFill>
                      <a:srgbClr val="C00000"/>
                    </a:solidFill>
                  </a:rPr>
                  <a:t>        </a:t>
                </a:r>
                <a14:m>
                  <m:oMath xmlns:m="http://schemas.openxmlformats.org/officeDocument/2006/math">
                    <m:r>
                      <a:rPr lang="en-US" sz="2400" i="1">
                        <a:latin typeface="Cambria Math" panose="02040503050406030204" pitchFamily="18" charset="0"/>
                      </a:rPr>
                      <m:t>𝑇</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𝑇</m:t>
                        </m:r>
                      </m:e>
                      <m:sub>
                        <m:r>
                          <a:rPr lang="en-US" sz="2400" b="0" i="1" smtClean="0">
                            <a:latin typeface="Cambria Math" panose="02040503050406030204" pitchFamily="18" charset="0"/>
                          </a:rPr>
                          <m:t>𝐶𝑟𝑖𝑡</m:t>
                        </m:r>
                      </m:sub>
                    </m:sSub>
                  </m:oMath>
                </a14:m>
                <a:r>
                  <a:rPr lang="en-US" sz="2400" dirty="0"/>
                  <a:t>  “supercritical”</a:t>
                </a:r>
              </a:p>
              <a:p>
                <a:r>
                  <a:rPr lang="en-US" sz="2400" dirty="0"/>
                  <a:t> </a:t>
                </a:r>
              </a:p>
              <a:p>
                <a14:m>
                  <m:oMath xmlns:m="http://schemas.openxmlformats.org/officeDocument/2006/math">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𝑇</m:t>
                        </m:r>
                      </m:e>
                      <m:sub>
                        <m:r>
                          <a:rPr lang="en-US" sz="2400" b="0" i="1" smtClean="0">
                            <a:solidFill>
                              <a:schemeClr val="accent1"/>
                            </a:solidFill>
                            <a:latin typeface="Cambria Math" panose="02040503050406030204" pitchFamily="18" charset="0"/>
                          </a:rPr>
                          <m:t>𝐵𝑜𝑦𝑙𝑒</m:t>
                        </m:r>
                      </m:sub>
                    </m:sSub>
                    <m:r>
                      <a:rPr lang="en-US" sz="2400" b="0" i="1" smtClean="0">
                        <a:solidFill>
                          <a:schemeClr val="accent1"/>
                        </a:solidFill>
                        <a:latin typeface="Cambria Math" panose="02040503050406030204" pitchFamily="18" charset="0"/>
                        <a:ea typeface="Cambria Math" panose="02040503050406030204" pitchFamily="18" charset="0"/>
                      </a:rPr>
                      <m:t>≈</m:t>
                    </m:r>
                    <m:f>
                      <m:fPr>
                        <m:ctrlPr>
                          <a:rPr lang="en-US" sz="2400" b="0" i="1" smtClean="0">
                            <a:solidFill>
                              <a:schemeClr val="accent1"/>
                            </a:solidFill>
                            <a:latin typeface="Cambria Math" panose="02040503050406030204" pitchFamily="18" charset="0"/>
                            <a:ea typeface="Cambria Math" panose="02040503050406030204" pitchFamily="18" charset="0"/>
                          </a:rPr>
                        </m:ctrlPr>
                      </m:fPr>
                      <m:num>
                        <m:r>
                          <a:rPr lang="en-US" sz="2400" b="0" i="1" smtClean="0">
                            <a:solidFill>
                              <a:schemeClr val="accent1"/>
                            </a:solidFill>
                            <a:latin typeface="Cambria Math" panose="02040503050406030204" pitchFamily="18" charset="0"/>
                            <a:ea typeface="Cambria Math" panose="02040503050406030204" pitchFamily="18" charset="0"/>
                          </a:rPr>
                          <m:t>𝑎</m:t>
                        </m:r>
                      </m:num>
                      <m:den>
                        <m:r>
                          <a:rPr lang="en-US" sz="2400" b="0" i="1" smtClean="0">
                            <a:solidFill>
                              <a:schemeClr val="accent1"/>
                            </a:solidFill>
                            <a:latin typeface="Cambria Math" panose="02040503050406030204" pitchFamily="18" charset="0"/>
                            <a:ea typeface="Cambria Math" panose="02040503050406030204" pitchFamily="18" charset="0"/>
                          </a:rPr>
                          <m:t>𝑅𝑏</m:t>
                        </m:r>
                      </m:den>
                    </m:f>
                  </m:oMath>
                </a14:m>
                <a:r>
                  <a:rPr lang="en-US" sz="2400" dirty="0"/>
                  <a:t>       </a:t>
                </a:r>
                <a14:m>
                  <m:oMath xmlns:m="http://schemas.openxmlformats.org/officeDocument/2006/math">
                    <m:r>
                      <a:rPr lang="en-US" sz="2400" i="1">
                        <a:latin typeface="Cambria Math" panose="02040503050406030204" pitchFamily="18" charset="0"/>
                      </a:rPr>
                      <m:t>𝑇</m:t>
                    </m:r>
                    <m:r>
                      <a:rPr lang="en-US" sz="2400" i="1">
                        <a:latin typeface="Cambria Math" panose="02040503050406030204" pitchFamily="18" charset="0"/>
                      </a:rPr>
                      <m:t> </m:t>
                    </m:r>
                    <m:r>
                      <a:rPr lang="en-US" sz="2400" b="0" i="0" smtClean="0">
                        <a:latin typeface="Cambria Math" panose="02040503050406030204" pitchFamily="18" charset="0"/>
                      </a:rPr>
                      <m:t>&gt;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𝑇</m:t>
                        </m:r>
                      </m:e>
                      <m:sub>
                        <m:r>
                          <a:rPr lang="en-US" sz="2400" b="0" i="1" smtClean="0">
                            <a:latin typeface="Cambria Math" panose="02040503050406030204" pitchFamily="18" charset="0"/>
                          </a:rPr>
                          <m:t>𝐶𝑟𝑖𝑡</m:t>
                        </m:r>
                      </m:sub>
                    </m:sSub>
                  </m:oMath>
                </a14:m>
                <a:r>
                  <a:rPr lang="en-US" sz="2400" dirty="0"/>
                  <a:t>, still “supercritical</a:t>
                </a:r>
              </a:p>
              <a:p>
                <a:endParaRPr lang="en-US" sz="2400" dirty="0"/>
              </a:p>
              <a:p>
                <a14:m>
                  <m:oMath xmlns:m="http://schemas.openxmlformats.org/officeDocument/2006/math">
                    <m:sSub>
                      <m:sSubPr>
                        <m:ctrlPr>
                          <a:rPr lang="en-US" sz="2400" b="1" i="1" smtClean="0">
                            <a:solidFill>
                              <a:schemeClr val="accent2"/>
                            </a:solidFill>
                            <a:latin typeface="Cambria Math" panose="02040503050406030204" pitchFamily="18" charset="0"/>
                          </a:rPr>
                        </m:ctrlPr>
                      </m:sSubPr>
                      <m:e>
                        <m:r>
                          <a:rPr lang="en-US" sz="2400" b="1" i="1" smtClean="0">
                            <a:solidFill>
                              <a:schemeClr val="accent2"/>
                            </a:solidFill>
                            <a:latin typeface="Cambria Math" panose="02040503050406030204" pitchFamily="18" charset="0"/>
                          </a:rPr>
                          <m:t>𝑻</m:t>
                        </m:r>
                      </m:e>
                      <m:sub>
                        <m:r>
                          <a:rPr lang="en-US" sz="2400" b="1" i="1" smtClean="0">
                            <a:solidFill>
                              <a:schemeClr val="accent2"/>
                            </a:solidFill>
                            <a:latin typeface="Cambria Math" panose="02040503050406030204" pitchFamily="18" charset="0"/>
                          </a:rPr>
                          <m:t>𝒄𝒓𝒊𝒕</m:t>
                        </m:r>
                      </m:sub>
                    </m:sSub>
                    <m:r>
                      <a:rPr lang="en-US" sz="2400" b="1" i="1" smtClean="0">
                        <a:solidFill>
                          <a:schemeClr val="accent2"/>
                        </a:solidFill>
                        <a:latin typeface="Cambria Math" panose="02040503050406030204" pitchFamily="18" charset="0"/>
                        <a:ea typeface="Cambria Math" panose="02040503050406030204" pitchFamily="18" charset="0"/>
                      </a:rPr>
                      <m:t>≈</m:t>
                    </m:r>
                    <m:f>
                      <m:fPr>
                        <m:ctrlPr>
                          <a:rPr lang="en-US" sz="2400" b="1" i="1" smtClean="0">
                            <a:solidFill>
                              <a:schemeClr val="accent2"/>
                            </a:solidFill>
                            <a:latin typeface="Cambria Math" panose="02040503050406030204" pitchFamily="18" charset="0"/>
                            <a:ea typeface="Cambria Math" panose="02040503050406030204" pitchFamily="18" charset="0"/>
                          </a:rPr>
                        </m:ctrlPr>
                      </m:fPr>
                      <m:num>
                        <m:r>
                          <a:rPr lang="en-US" sz="2400" b="1" i="1" smtClean="0">
                            <a:solidFill>
                              <a:schemeClr val="accent2"/>
                            </a:solidFill>
                            <a:latin typeface="Cambria Math" panose="02040503050406030204" pitchFamily="18" charset="0"/>
                            <a:ea typeface="Cambria Math" panose="02040503050406030204" pitchFamily="18" charset="0"/>
                          </a:rPr>
                          <m:t>𝟏</m:t>
                        </m:r>
                      </m:num>
                      <m:den>
                        <m:r>
                          <a:rPr lang="en-US" sz="2400" b="1" i="1" smtClean="0">
                            <a:solidFill>
                              <a:schemeClr val="accent2"/>
                            </a:solidFill>
                            <a:latin typeface="Cambria Math" panose="02040503050406030204" pitchFamily="18" charset="0"/>
                            <a:ea typeface="Cambria Math" panose="02040503050406030204" pitchFamily="18" charset="0"/>
                          </a:rPr>
                          <m:t>𝟑</m:t>
                        </m:r>
                      </m:den>
                    </m:f>
                    <m:f>
                      <m:fPr>
                        <m:ctrlPr>
                          <a:rPr lang="en-US" sz="2400" b="1" i="1" smtClean="0">
                            <a:solidFill>
                              <a:schemeClr val="accent2"/>
                            </a:solidFill>
                            <a:latin typeface="Cambria Math" panose="02040503050406030204" pitchFamily="18" charset="0"/>
                            <a:ea typeface="Cambria Math" panose="02040503050406030204" pitchFamily="18" charset="0"/>
                          </a:rPr>
                        </m:ctrlPr>
                      </m:fPr>
                      <m:num>
                        <m:r>
                          <a:rPr lang="en-US" sz="2400" b="1" i="1" smtClean="0">
                            <a:solidFill>
                              <a:schemeClr val="accent2"/>
                            </a:solidFill>
                            <a:latin typeface="Cambria Math" panose="02040503050406030204" pitchFamily="18" charset="0"/>
                            <a:ea typeface="Cambria Math" panose="02040503050406030204" pitchFamily="18" charset="0"/>
                          </a:rPr>
                          <m:t>𝒂</m:t>
                        </m:r>
                      </m:num>
                      <m:den>
                        <m:r>
                          <a:rPr lang="en-US" sz="2400" b="1" i="1" smtClean="0">
                            <a:solidFill>
                              <a:schemeClr val="accent2"/>
                            </a:solidFill>
                            <a:latin typeface="Cambria Math" panose="02040503050406030204" pitchFamily="18" charset="0"/>
                            <a:ea typeface="Cambria Math" panose="02040503050406030204" pitchFamily="18" charset="0"/>
                          </a:rPr>
                          <m:t>𝑹𝒃</m:t>
                        </m:r>
                      </m:den>
                    </m:f>
                  </m:oMath>
                </a14:m>
                <a:r>
                  <a:rPr lang="en-US" sz="2400" dirty="0"/>
                  <a:t>	</a:t>
                </a:r>
              </a:p>
              <a:p>
                <a:endParaRPr lang="en-US" sz="2400" dirty="0"/>
              </a:p>
              <a:p>
                <a14:m>
                  <m:oMath xmlns:m="http://schemas.openxmlformats.org/officeDocument/2006/math">
                    <m:sSub>
                      <m:sSubPr>
                        <m:ctrlPr>
                          <a:rPr lang="en-US" sz="2400" b="0" i="1" smtClean="0">
                            <a:solidFill>
                              <a:srgbClr val="00B050"/>
                            </a:solidFill>
                            <a:latin typeface="Cambria Math" panose="02040503050406030204" pitchFamily="18" charset="0"/>
                          </a:rPr>
                        </m:ctrlPr>
                      </m:sSubPr>
                      <m:e>
                        <m:r>
                          <a:rPr lang="en-US" sz="2400" b="0" i="1" smtClean="0">
                            <a:solidFill>
                              <a:srgbClr val="00B050"/>
                            </a:solidFill>
                            <a:latin typeface="Cambria Math" panose="02040503050406030204" pitchFamily="18" charset="0"/>
                          </a:rPr>
                          <m:t>𝑇</m:t>
                        </m:r>
                      </m:e>
                      <m:sub>
                        <m:r>
                          <a:rPr lang="en-US" sz="2400" b="0" i="1" smtClean="0">
                            <a:solidFill>
                              <a:srgbClr val="00B050"/>
                            </a:solidFill>
                            <a:latin typeface="Cambria Math" panose="02040503050406030204" pitchFamily="18" charset="0"/>
                          </a:rPr>
                          <m:t>3</m:t>
                        </m:r>
                      </m:sub>
                    </m:sSub>
                    <m:r>
                      <a:rPr lang="en-US" sz="2400" b="0" i="1" smtClean="0">
                        <a:solidFill>
                          <a:srgbClr val="00B050"/>
                        </a:solidFill>
                        <a:latin typeface="Cambria Math" panose="02040503050406030204" pitchFamily="18" charset="0"/>
                        <a:ea typeface="Cambria Math" panose="02040503050406030204" pitchFamily="18" charset="0"/>
                      </a:rPr>
                      <m:t>≈</m:t>
                    </m:r>
                    <m:f>
                      <m:fPr>
                        <m:ctrlPr>
                          <a:rPr lang="en-US" sz="2400" b="0" i="1" smtClean="0">
                            <a:solidFill>
                              <a:srgbClr val="00B050"/>
                            </a:solidFill>
                            <a:latin typeface="Cambria Math" panose="02040503050406030204" pitchFamily="18" charset="0"/>
                            <a:ea typeface="Cambria Math" panose="02040503050406030204" pitchFamily="18" charset="0"/>
                          </a:rPr>
                        </m:ctrlPr>
                      </m:fPr>
                      <m:num>
                        <m:r>
                          <a:rPr lang="en-US" sz="2400" b="0" i="1" smtClean="0">
                            <a:solidFill>
                              <a:srgbClr val="00B050"/>
                            </a:solidFill>
                            <a:latin typeface="Cambria Math" panose="02040503050406030204" pitchFamily="18" charset="0"/>
                            <a:ea typeface="Cambria Math" panose="02040503050406030204" pitchFamily="18" charset="0"/>
                          </a:rPr>
                          <m:t>1</m:t>
                        </m:r>
                      </m:num>
                      <m:den>
                        <m:r>
                          <a:rPr lang="en-US" sz="2400" b="0" i="1" smtClean="0">
                            <a:solidFill>
                              <a:srgbClr val="00B050"/>
                            </a:solidFill>
                            <a:latin typeface="Cambria Math" panose="02040503050406030204" pitchFamily="18" charset="0"/>
                            <a:ea typeface="Cambria Math" panose="02040503050406030204" pitchFamily="18" charset="0"/>
                          </a:rPr>
                          <m:t>6</m:t>
                        </m:r>
                      </m:den>
                    </m:f>
                    <m:f>
                      <m:fPr>
                        <m:ctrlPr>
                          <a:rPr lang="en-US" sz="2400" b="0" i="1" smtClean="0">
                            <a:solidFill>
                              <a:srgbClr val="00B050"/>
                            </a:solidFill>
                            <a:latin typeface="Cambria Math" panose="02040503050406030204" pitchFamily="18" charset="0"/>
                          </a:rPr>
                        </m:ctrlPr>
                      </m:fPr>
                      <m:num>
                        <m:r>
                          <a:rPr lang="en-US" sz="2400" b="0" i="1" smtClean="0">
                            <a:solidFill>
                              <a:srgbClr val="00B050"/>
                            </a:solidFill>
                            <a:latin typeface="Cambria Math" panose="02040503050406030204" pitchFamily="18" charset="0"/>
                          </a:rPr>
                          <m:t>𝑎</m:t>
                        </m:r>
                      </m:num>
                      <m:den>
                        <m:r>
                          <a:rPr lang="en-US" sz="2400" b="0" i="1" smtClean="0">
                            <a:solidFill>
                              <a:srgbClr val="00B050"/>
                            </a:solidFill>
                            <a:latin typeface="Cambria Math" panose="02040503050406030204" pitchFamily="18" charset="0"/>
                          </a:rPr>
                          <m:t>𝑅𝑏</m:t>
                        </m:r>
                      </m:den>
                    </m:f>
                  </m:oMath>
                </a14:m>
                <a:r>
                  <a:rPr lang="en-US" sz="2400" dirty="0"/>
                  <a:t>        </a:t>
                </a:r>
                <a14:m>
                  <m:oMath xmlns:m="http://schemas.openxmlformats.org/officeDocument/2006/math">
                    <m:r>
                      <a:rPr lang="en-US" sz="2400" i="1">
                        <a:latin typeface="Cambria Math" panose="02040503050406030204" pitchFamily="18" charset="0"/>
                      </a:rPr>
                      <m:t>𝑇</m:t>
                    </m:r>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𝐶𝑟𝑖𝑡</m:t>
                        </m:r>
                      </m:sub>
                    </m:sSub>
                  </m:oMath>
                </a14:m>
                <a:r>
                  <a:rPr lang="en-US" sz="2400" dirty="0"/>
                  <a:t>, “subcritical”</a:t>
                </a:r>
              </a:p>
              <a:p>
                <a:endParaRPr lang="en-US" sz="2400" dirty="0"/>
              </a:p>
              <a:p>
                <a:endParaRPr lang="en-US" sz="2400" dirty="0"/>
              </a:p>
            </p:txBody>
          </p:sp>
        </mc:Choice>
        <mc:Fallback xmlns="">
          <p:sp>
            <p:nvSpPr>
              <p:cNvPr id="2" name="TextBox 1">
                <a:extLst>
                  <a:ext uri="{FF2B5EF4-FFF2-40B4-BE49-F238E27FC236}">
                    <a16:creationId xmlns:a16="http://schemas.microsoft.com/office/drawing/2014/main" id="{7B46111A-C0F6-B145-BEFE-5E5305FE1D27}"/>
                  </a:ext>
                </a:extLst>
              </p:cNvPr>
              <p:cNvSpPr txBox="1">
                <a:spLocks noRot="1" noChangeAspect="1" noMove="1" noResize="1" noEditPoints="1" noAdjustHandles="1" noChangeArrowheads="1" noChangeShapeType="1" noTextEdit="1"/>
              </p:cNvSpPr>
              <p:nvPr/>
            </p:nvSpPr>
            <p:spPr>
              <a:xfrm>
                <a:off x="5886137" y="707088"/>
                <a:ext cx="6027567" cy="3984809"/>
              </a:xfrm>
              <a:prstGeom prst="rect">
                <a:avLst/>
              </a:prstGeom>
              <a:blipFill>
                <a:blip r:embed="rId3"/>
                <a:stretch>
                  <a:fillRect l="-211"/>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D06B9D96-0D05-9A42-989B-1D8B55A29725}"/>
              </a:ext>
            </a:extLst>
          </p:cNvPr>
          <p:cNvSpPr txBox="1"/>
          <p:nvPr/>
        </p:nvSpPr>
        <p:spPr>
          <a:xfrm>
            <a:off x="0" y="1006"/>
            <a:ext cx="11772275" cy="461665"/>
          </a:xfrm>
          <a:prstGeom prst="rect">
            <a:avLst/>
          </a:prstGeom>
          <a:solidFill>
            <a:schemeClr val="accent2"/>
          </a:solidFill>
        </p:spPr>
        <p:txBody>
          <a:bodyPr wrap="square" rtlCol="0">
            <a:spAutoFit/>
          </a:bodyPr>
          <a:lstStyle/>
          <a:p>
            <a:r>
              <a:rPr lang="en-US" sz="2400" b="1" dirty="0"/>
              <a:t>Relationships between these temperatures</a:t>
            </a:r>
          </a:p>
        </p:txBody>
      </p:sp>
      <p:sp>
        <p:nvSpPr>
          <p:cNvPr id="3" name="Frame 2">
            <a:extLst>
              <a:ext uri="{FF2B5EF4-FFF2-40B4-BE49-F238E27FC236}">
                <a16:creationId xmlns:a16="http://schemas.microsoft.com/office/drawing/2014/main" id="{72126A20-5080-034A-A8F8-76C1ECBC4B60}"/>
              </a:ext>
            </a:extLst>
          </p:cNvPr>
          <p:cNvSpPr/>
          <p:nvPr/>
        </p:nvSpPr>
        <p:spPr>
          <a:xfrm>
            <a:off x="5815741" y="2359547"/>
            <a:ext cx="1952978" cy="813159"/>
          </a:xfrm>
          <a:prstGeom prst="frame">
            <a:avLst/>
          </a:prstGeom>
          <a:solidFill>
            <a:schemeClr val="accent2">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Frame 6">
            <a:extLst>
              <a:ext uri="{FF2B5EF4-FFF2-40B4-BE49-F238E27FC236}">
                <a16:creationId xmlns:a16="http://schemas.microsoft.com/office/drawing/2014/main" id="{7D76993D-DC6A-0D63-224B-E7021A3F46B2}"/>
              </a:ext>
            </a:extLst>
          </p:cNvPr>
          <p:cNvSpPr/>
          <p:nvPr/>
        </p:nvSpPr>
        <p:spPr>
          <a:xfrm>
            <a:off x="5773901" y="620385"/>
            <a:ext cx="1845646" cy="813158"/>
          </a:xfrm>
          <a:prstGeom prst="frame">
            <a:avLst/>
          </a:prstGeom>
          <a:solidFill>
            <a:srgbClr val="FF0000">
              <a:alpha val="4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Arrow Connector 9">
            <a:extLst>
              <a:ext uri="{FF2B5EF4-FFF2-40B4-BE49-F238E27FC236}">
                <a16:creationId xmlns:a16="http://schemas.microsoft.com/office/drawing/2014/main" id="{81180FD0-BB6D-40F0-5315-0F6AEEF1A037}"/>
              </a:ext>
            </a:extLst>
          </p:cNvPr>
          <p:cNvCxnSpPr/>
          <p:nvPr/>
        </p:nvCxnSpPr>
        <p:spPr>
          <a:xfrm flipH="1">
            <a:off x="4174435" y="1135901"/>
            <a:ext cx="1599466" cy="930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Frame 8">
            <a:extLst>
              <a:ext uri="{FF2B5EF4-FFF2-40B4-BE49-F238E27FC236}">
                <a16:creationId xmlns:a16="http://schemas.microsoft.com/office/drawing/2014/main" id="{EEDC32E2-2739-14B4-8D12-2B10A11A1002}"/>
              </a:ext>
            </a:extLst>
          </p:cNvPr>
          <p:cNvSpPr/>
          <p:nvPr/>
        </p:nvSpPr>
        <p:spPr>
          <a:xfrm>
            <a:off x="5802489" y="1496591"/>
            <a:ext cx="1845646" cy="813159"/>
          </a:xfrm>
          <a:prstGeom prst="frame">
            <a:avLst/>
          </a:prstGeom>
          <a:solidFill>
            <a:schemeClr val="accent1">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8" name="Straight Arrow Connector 17">
            <a:extLst>
              <a:ext uri="{FF2B5EF4-FFF2-40B4-BE49-F238E27FC236}">
                <a16:creationId xmlns:a16="http://schemas.microsoft.com/office/drawing/2014/main" id="{C5BA6C00-7DD6-834C-04DA-449E1B9572FE}"/>
              </a:ext>
            </a:extLst>
          </p:cNvPr>
          <p:cNvCxnSpPr>
            <a:cxnSpLocks/>
          </p:cNvCxnSpPr>
          <p:nvPr/>
        </p:nvCxnSpPr>
        <p:spPr>
          <a:xfrm flipH="1">
            <a:off x="3967100" y="1792736"/>
            <a:ext cx="1780297" cy="725197"/>
          </a:xfrm>
          <a:prstGeom prst="straightConnector1">
            <a:avLst/>
          </a:prstGeom>
          <a:ln w="38100">
            <a:solidFill>
              <a:schemeClr val="accent1">
                <a:alpha val="46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Frame 20">
            <a:extLst>
              <a:ext uri="{FF2B5EF4-FFF2-40B4-BE49-F238E27FC236}">
                <a16:creationId xmlns:a16="http://schemas.microsoft.com/office/drawing/2014/main" id="{0438CA28-C697-B708-B39C-F5DFE3E464EB}"/>
              </a:ext>
            </a:extLst>
          </p:cNvPr>
          <p:cNvSpPr/>
          <p:nvPr/>
        </p:nvSpPr>
        <p:spPr>
          <a:xfrm>
            <a:off x="5773901" y="3233297"/>
            <a:ext cx="1599466" cy="813159"/>
          </a:xfrm>
          <a:prstGeom prst="frame">
            <a:avLst/>
          </a:prstGeom>
          <a:solidFill>
            <a:srgbClr val="00B050">
              <a:alpha val="46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6211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Can 56">
            <a:extLst>
              <a:ext uri="{FF2B5EF4-FFF2-40B4-BE49-F238E27FC236}">
                <a16:creationId xmlns:a16="http://schemas.microsoft.com/office/drawing/2014/main" id="{0A00F0D4-BE11-F644-BC54-2AE917AF2190}"/>
              </a:ext>
            </a:extLst>
          </p:cNvPr>
          <p:cNvSpPr/>
          <p:nvPr/>
        </p:nvSpPr>
        <p:spPr>
          <a:xfrm>
            <a:off x="7419250" y="4199834"/>
            <a:ext cx="793020" cy="1576598"/>
          </a:xfrm>
          <a:prstGeom prst="can">
            <a:avLst>
              <a:gd name="adj" fmla="val 25860"/>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A785F2A4-15D0-F646-9D70-5BDEEA1E8B11}"/>
              </a:ext>
            </a:extLst>
          </p:cNvPr>
          <p:cNvGrpSpPr/>
          <p:nvPr/>
        </p:nvGrpSpPr>
        <p:grpSpPr>
          <a:xfrm>
            <a:off x="683417" y="1580857"/>
            <a:ext cx="4386090" cy="4231940"/>
            <a:chOff x="683417" y="1580857"/>
            <a:chExt cx="4386090" cy="4231940"/>
          </a:xfrm>
        </p:grpSpPr>
        <p:grpSp>
          <p:nvGrpSpPr>
            <p:cNvPr id="65" name="Group 64">
              <a:extLst>
                <a:ext uri="{FF2B5EF4-FFF2-40B4-BE49-F238E27FC236}">
                  <a16:creationId xmlns:a16="http://schemas.microsoft.com/office/drawing/2014/main" id="{8491C5C1-5FE0-A24D-BAE7-974AEBDF9CE1}"/>
                </a:ext>
              </a:extLst>
            </p:cNvPr>
            <p:cNvGrpSpPr/>
            <p:nvPr/>
          </p:nvGrpSpPr>
          <p:grpSpPr>
            <a:xfrm>
              <a:off x="1139340" y="2496081"/>
              <a:ext cx="3240971" cy="3316716"/>
              <a:chOff x="1169015" y="1868552"/>
              <a:chExt cx="3240971" cy="3316716"/>
            </a:xfrm>
          </p:grpSpPr>
          <p:grpSp>
            <p:nvGrpSpPr>
              <p:cNvPr id="46" name="Group 45">
                <a:extLst>
                  <a:ext uri="{FF2B5EF4-FFF2-40B4-BE49-F238E27FC236}">
                    <a16:creationId xmlns:a16="http://schemas.microsoft.com/office/drawing/2014/main" id="{25542074-D6C8-0244-825B-5AE5271620EF}"/>
                  </a:ext>
                </a:extLst>
              </p:cNvPr>
              <p:cNvGrpSpPr/>
              <p:nvPr/>
            </p:nvGrpSpPr>
            <p:grpSpPr>
              <a:xfrm>
                <a:off x="1169015" y="1868557"/>
                <a:ext cx="976808" cy="3295547"/>
                <a:chOff x="433910" y="1868557"/>
                <a:chExt cx="976808" cy="3295547"/>
              </a:xfrm>
            </p:grpSpPr>
            <p:grpSp>
              <p:nvGrpSpPr>
                <p:cNvPr id="44" name="Group 43">
                  <a:extLst>
                    <a:ext uri="{FF2B5EF4-FFF2-40B4-BE49-F238E27FC236}">
                      <a16:creationId xmlns:a16="http://schemas.microsoft.com/office/drawing/2014/main" id="{01911386-6185-4249-A23B-8594806CC756}"/>
                    </a:ext>
                  </a:extLst>
                </p:cNvPr>
                <p:cNvGrpSpPr/>
                <p:nvPr/>
              </p:nvGrpSpPr>
              <p:grpSpPr>
                <a:xfrm>
                  <a:off x="433910" y="1868557"/>
                  <a:ext cx="793020" cy="3295547"/>
                  <a:chOff x="2470530" y="1868557"/>
                  <a:chExt cx="793020" cy="3295547"/>
                </a:xfrm>
              </p:grpSpPr>
              <p:sp>
                <p:nvSpPr>
                  <p:cNvPr id="41" name="Can 40">
                    <a:extLst>
                      <a:ext uri="{FF2B5EF4-FFF2-40B4-BE49-F238E27FC236}">
                        <a16:creationId xmlns:a16="http://schemas.microsoft.com/office/drawing/2014/main" id="{D8BC20EF-9849-F14A-8DE5-3EC783CA1ADB}"/>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a:extLst>
                      <a:ext uri="{FF2B5EF4-FFF2-40B4-BE49-F238E27FC236}">
                        <a16:creationId xmlns:a16="http://schemas.microsoft.com/office/drawing/2014/main" id="{E0B74EF6-AA60-1548-8E51-924FF3DB5E7A}"/>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a:extLst>
                      <a:ext uri="{FF2B5EF4-FFF2-40B4-BE49-F238E27FC236}">
                        <a16:creationId xmlns:a16="http://schemas.microsoft.com/office/drawing/2014/main" id="{954ED917-8D26-1741-9588-A1FE42BE0AB1}"/>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61E4740E-BCB7-5E43-A28B-5B59F46F9DB7}"/>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55" name="Group 54">
                <a:extLst>
                  <a:ext uri="{FF2B5EF4-FFF2-40B4-BE49-F238E27FC236}">
                    <a16:creationId xmlns:a16="http://schemas.microsoft.com/office/drawing/2014/main" id="{1CF6FE2B-C1F6-C94E-B0A3-8FA2CDB5C689}"/>
                  </a:ext>
                </a:extLst>
              </p:cNvPr>
              <p:cNvGrpSpPr/>
              <p:nvPr/>
            </p:nvGrpSpPr>
            <p:grpSpPr>
              <a:xfrm>
                <a:off x="2298294" y="1868552"/>
                <a:ext cx="1071912" cy="3316716"/>
                <a:chOff x="1597695" y="1868552"/>
                <a:chExt cx="1071912" cy="3316716"/>
              </a:xfrm>
            </p:grpSpPr>
            <p:grpSp>
              <p:nvGrpSpPr>
                <p:cNvPr id="47" name="Group 46">
                  <a:extLst>
                    <a:ext uri="{FF2B5EF4-FFF2-40B4-BE49-F238E27FC236}">
                      <a16:creationId xmlns:a16="http://schemas.microsoft.com/office/drawing/2014/main" id="{E0E91AE3-B784-E74C-8677-12FF5F2A2644}"/>
                    </a:ext>
                  </a:extLst>
                </p:cNvPr>
                <p:cNvGrpSpPr/>
                <p:nvPr/>
              </p:nvGrpSpPr>
              <p:grpSpPr>
                <a:xfrm>
                  <a:off x="1597695" y="1868552"/>
                  <a:ext cx="1071912" cy="3295547"/>
                  <a:chOff x="433910" y="1868557"/>
                  <a:chExt cx="1071912" cy="3295547"/>
                </a:xfrm>
              </p:grpSpPr>
              <p:grpSp>
                <p:nvGrpSpPr>
                  <p:cNvPr id="48" name="Group 47">
                    <a:extLst>
                      <a:ext uri="{FF2B5EF4-FFF2-40B4-BE49-F238E27FC236}">
                        <a16:creationId xmlns:a16="http://schemas.microsoft.com/office/drawing/2014/main" id="{8A5387BA-5BCC-3047-95AB-E0646468A367}"/>
                      </a:ext>
                    </a:extLst>
                  </p:cNvPr>
                  <p:cNvGrpSpPr/>
                  <p:nvPr/>
                </p:nvGrpSpPr>
                <p:grpSpPr>
                  <a:xfrm>
                    <a:off x="433910" y="1868557"/>
                    <a:ext cx="793020" cy="3295547"/>
                    <a:chOff x="2470530" y="1868557"/>
                    <a:chExt cx="793020" cy="3295547"/>
                  </a:xfrm>
                </p:grpSpPr>
                <p:sp>
                  <p:nvSpPr>
                    <p:cNvPr id="50" name="Can 49">
                      <a:extLst>
                        <a:ext uri="{FF2B5EF4-FFF2-40B4-BE49-F238E27FC236}">
                          <a16:creationId xmlns:a16="http://schemas.microsoft.com/office/drawing/2014/main" id="{807EE12B-0072-3445-9401-8DC0FF07F137}"/>
                        </a:ext>
                      </a:extLst>
                    </p:cNvPr>
                    <p:cNvSpPr/>
                    <p:nvPr/>
                  </p:nvSpPr>
                  <p:spPr>
                    <a:xfrm>
                      <a:off x="2470530" y="331964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an 50">
                      <a:extLst>
                        <a:ext uri="{FF2B5EF4-FFF2-40B4-BE49-F238E27FC236}">
                          <a16:creationId xmlns:a16="http://schemas.microsoft.com/office/drawing/2014/main" id="{34D9E0EB-C56F-254F-9E8E-4B31CE8100CE}"/>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C419BA67-6910-B648-8B2A-1978CD1D3411}"/>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1076594B-8289-824E-9286-16EC3FDC7D6C}"/>
                      </a:ext>
                    </a:extLst>
                  </p:cNvPr>
                  <p:cNvSpPr txBox="1"/>
                  <p:nvPr/>
                </p:nvSpPr>
                <p:spPr>
                  <a:xfrm>
                    <a:off x="577685" y="4043789"/>
                    <a:ext cx="928137" cy="369332"/>
                  </a:xfrm>
                  <a:prstGeom prst="rect">
                    <a:avLst/>
                  </a:prstGeom>
                  <a:noFill/>
                </p:spPr>
                <p:txBody>
                  <a:bodyPr wrap="square" rtlCol="0">
                    <a:spAutoFit/>
                  </a:bodyPr>
                  <a:lstStyle/>
                  <a:p>
                    <a:r>
                      <a:rPr lang="en-US" dirty="0"/>
                      <a:t>gas</a:t>
                    </a:r>
                  </a:p>
                </p:txBody>
              </p:sp>
            </p:grpSp>
            <p:sp>
              <p:nvSpPr>
                <p:cNvPr id="53" name="TextBox 52">
                  <a:extLst>
                    <a:ext uri="{FF2B5EF4-FFF2-40B4-BE49-F238E27FC236}">
                      <a16:creationId xmlns:a16="http://schemas.microsoft.com/office/drawing/2014/main" id="{DDDF5D38-3FB2-8A4A-A01A-F631016E39C5}"/>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sp>
              <p:nvSpPr>
                <p:cNvPr id="54" name="Can 53">
                  <a:extLst>
                    <a:ext uri="{FF2B5EF4-FFF2-40B4-BE49-F238E27FC236}">
                      <a16:creationId xmlns:a16="http://schemas.microsoft.com/office/drawing/2014/main" id="{12BBDEFF-D44C-314F-B1A2-BB67D6A960E6}"/>
                    </a:ext>
                  </a:extLst>
                </p:cNvPr>
                <p:cNvSpPr/>
                <p:nvPr/>
              </p:nvSpPr>
              <p:spPr>
                <a:xfrm>
                  <a:off x="1598006" y="4736112"/>
                  <a:ext cx="793020" cy="438571"/>
                </a:xfrm>
                <a:prstGeom prst="can">
                  <a:avLst>
                    <a:gd name="adj" fmla="val 38571"/>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609B4E2E-F18F-A740-A6D0-916CBE15CB1F}"/>
                  </a:ext>
                </a:extLst>
              </p:cNvPr>
              <p:cNvGrpSpPr/>
              <p:nvPr/>
            </p:nvGrpSpPr>
            <p:grpSpPr>
              <a:xfrm>
                <a:off x="3435185" y="1868552"/>
                <a:ext cx="974801" cy="3316716"/>
                <a:chOff x="1597695" y="1868552"/>
                <a:chExt cx="974801" cy="3316716"/>
              </a:xfrm>
            </p:grpSpPr>
            <p:sp>
              <p:nvSpPr>
                <p:cNvPr id="59" name="Can 58">
                  <a:extLst>
                    <a:ext uri="{FF2B5EF4-FFF2-40B4-BE49-F238E27FC236}">
                      <a16:creationId xmlns:a16="http://schemas.microsoft.com/office/drawing/2014/main" id="{25FA3EAF-8C67-8D4D-B0ED-16619379E3C3}"/>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69154AE-69FA-1349-BA04-58148B656F2F}"/>
                    </a:ext>
                  </a:extLst>
                </p:cNvPr>
                <p:cNvGrpSpPr/>
                <p:nvPr/>
              </p:nvGrpSpPr>
              <p:grpSpPr>
                <a:xfrm>
                  <a:off x="1597695" y="1868552"/>
                  <a:ext cx="793020" cy="3295547"/>
                  <a:chOff x="2470530" y="1868557"/>
                  <a:chExt cx="793020" cy="3295547"/>
                </a:xfrm>
              </p:grpSpPr>
              <p:sp>
                <p:nvSpPr>
                  <p:cNvPr id="62" name="Can 61">
                    <a:extLst>
                      <a:ext uri="{FF2B5EF4-FFF2-40B4-BE49-F238E27FC236}">
                        <a16:creationId xmlns:a16="http://schemas.microsoft.com/office/drawing/2014/main" id="{B8623419-5583-A84E-AF22-AFA5DEAF8B00}"/>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an 62">
                    <a:extLst>
                      <a:ext uri="{FF2B5EF4-FFF2-40B4-BE49-F238E27FC236}">
                        <a16:creationId xmlns:a16="http://schemas.microsoft.com/office/drawing/2014/main" id="{216987FE-4162-7A4D-9982-7B1540BEA528}"/>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a:extLst>
                      <a:ext uri="{FF2B5EF4-FFF2-40B4-BE49-F238E27FC236}">
                        <a16:creationId xmlns:a16="http://schemas.microsoft.com/office/drawing/2014/main" id="{E888A141-D6BA-1B4B-BE23-81AE20326D6D}"/>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078B4BDF-72F2-5B4A-95BF-BB60EA72F779}"/>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42FA9F4-D7EE-B74E-BA68-FAE54AE566A6}"/>
                    </a:ext>
                  </a:extLst>
                </p:cNvPr>
                <p:cNvSpPr txBox="1"/>
                <p:nvPr/>
              </p:nvSpPr>
              <p:spPr>
                <a:xfrm>
                  <a:off x="683417" y="1580857"/>
                  <a:ext cx="43860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66" name="TextBox 65">
                  <a:extLst>
                    <a:ext uri="{FF2B5EF4-FFF2-40B4-BE49-F238E27FC236}">
                      <a16:creationId xmlns:a16="http://schemas.microsoft.com/office/drawing/2014/main" id="{A42FA9F4-D7EE-B74E-BA68-FAE54AE566A6}"/>
                    </a:ext>
                  </a:extLst>
                </p:cNvPr>
                <p:cNvSpPr txBox="1">
                  <a:spLocks noRot="1" noChangeAspect="1" noMove="1" noResize="1" noEditPoints="1" noAdjustHandles="1" noChangeArrowheads="1" noChangeShapeType="1" noTextEdit="1"/>
                </p:cNvSpPr>
                <p:nvPr/>
              </p:nvSpPr>
              <p:spPr>
                <a:xfrm>
                  <a:off x="683417" y="1580857"/>
                  <a:ext cx="4386090" cy="461665"/>
                </a:xfrm>
                <a:prstGeom prst="rect">
                  <a:avLst/>
                </a:prstGeom>
                <a:blipFill>
                  <a:blip r:embed="rId2"/>
                  <a:stretch>
                    <a:fillRect/>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A99062BD-D7CC-B54A-A979-DF490D1C6C45}"/>
              </a:ext>
            </a:extLst>
          </p:cNvPr>
          <p:cNvGrpSpPr/>
          <p:nvPr/>
        </p:nvGrpSpPr>
        <p:grpSpPr>
          <a:xfrm>
            <a:off x="5841086" y="1570271"/>
            <a:ext cx="4443731" cy="4231941"/>
            <a:chOff x="690454" y="1580856"/>
            <a:chExt cx="4443731" cy="4231941"/>
          </a:xfrm>
        </p:grpSpPr>
        <p:grpSp>
          <p:nvGrpSpPr>
            <p:cNvPr id="70" name="Group 69">
              <a:extLst>
                <a:ext uri="{FF2B5EF4-FFF2-40B4-BE49-F238E27FC236}">
                  <a16:creationId xmlns:a16="http://schemas.microsoft.com/office/drawing/2014/main" id="{1A3CC7DF-301C-1742-94E1-554E173E368A}"/>
                </a:ext>
              </a:extLst>
            </p:cNvPr>
            <p:cNvGrpSpPr/>
            <p:nvPr/>
          </p:nvGrpSpPr>
          <p:grpSpPr>
            <a:xfrm>
              <a:off x="1139340" y="2496081"/>
              <a:ext cx="3240971" cy="3316716"/>
              <a:chOff x="1169015" y="1868552"/>
              <a:chExt cx="3240971" cy="3316716"/>
            </a:xfrm>
          </p:grpSpPr>
          <p:grpSp>
            <p:nvGrpSpPr>
              <p:cNvPr id="72" name="Group 71">
                <a:extLst>
                  <a:ext uri="{FF2B5EF4-FFF2-40B4-BE49-F238E27FC236}">
                    <a16:creationId xmlns:a16="http://schemas.microsoft.com/office/drawing/2014/main" id="{A92C6408-CB30-0F43-93C8-B61FD5C5254A}"/>
                  </a:ext>
                </a:extLst>
              </p:cNvPr>
              <p:cNvGrpSpPr/>
              <p:nvPr/>
            </p:nvGrpSpPr>
            <p:grpSpPr>
              <a:xfrm>
                <a:off x="1169015" y="1868557"/>
                <a:ext cx="976808" cy="3295547"/>
                <a:chOff x="433910" y="1868557"/>
                <a:chExt cx="976808" cy="3295547"/>
              </a:xfrm>
            </p:grpSpPr>
            <p:grpSp>
              <p:nvGrpSpPr>
                <p:cNvPr id="89" name="Group 88">
                  <a:extLst>
                    <a:ext uri="{FF2B5EF4-FFF2-40B4-BE49-F238E27FC236}">
                      <a16:creationId xmlns:a16="http://schemas.microsoft.com/office/drawing/2014/main" id="{19884290-9904-184D-A9EB-B697FEBD62E7}"/>
                    </a:ext>
                  </a:extLst>
                </p:cNvPr>
                <p:cNvGrpSpPr/>
                <p:nvPr/>
              </p:nvGrpSpPr>
              <p:grpSpPr>
                <a:xfrm>
                  <a:off x="433910" y="1868557"/>
                  <a:ext cx="793020" cy="3295547"/>
                  <a:chOff x="2470530" y="1868557"/>
                  <a:chExt cx="793020" cy="3295547"/>
                </a:xfrm>
              </p:grpSpPr>
              <p:sp>
                <p:nvSpPr>
                  <p:cNvPr id="91" name="Can 90">
                    <a:extLst>
                      <a:ext uri="{FF2B5EF4-FFF2-40B4-BE49-F238E27FC236}">
                        <a16:creationId xmlns:a16="http://schemas.microsoft.com/office/drawing/2014/main" id="{860A0A8D-2090-C54A-9BF1-3BD0B76E67C7}"/>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an 91">
                    <a:extLst>
                      <a:ext uri="{FF2B5EF4-FFF2-40B4-BE49-F238E27FC236}">
                        <a16:creationId xmlns:a16="http://schemas.microsoft.com/office/drawing/2014/main" id="{0DEB4CD0-2814-814C-AD51-E23F5C7B9BB7}"/>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a:extLst>
                      <a:ext uri="{FF2B5EF4-FFF2-40B4-BE49-F238E27FC236}">
                        <a16:creationId xmlns:a16="http://schemas.microsoft.com/office/drawing/2014/main" id="{9F1673CD-C332-7249-87F9-10FFA457111C}"/>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TextBox 89">
                  <a:extLst>
                    <a:ext uri="{FF2B5EF4-FFF2-40B4-BE49-F238E27FC236}">
                      <a16:creationId xmlns:a16="http://schemas.microsoft.com/office/drawing/2014/main" id="{99AB14B5-0032-A74A-8F9B-30D132326CA7}"/>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81" name="Group 80">
                <a:extLst>
                  <a:ext uri="{FF2B5EF4-FFF2-40B4-BE49-F238E27FC236}">
                    <a16:creationId xmlns:a16="http://schemas.microsoft.com/office/drawing/2014/main" id="{566B8C13-844A-5248-A13C-4361F2D0E27E}"/>
                  </a:ext>
                </a:extLst>
              </p:cNvPr>
              <p:cNvGrpSpPr/>
              <p:nvPr/>
            </p:nvGrpSpPr>
            <p:grpSpPr>
              <a:xfrm>
                <a:off x="2298293" y="1868552"/>
                <a:ext cx="928137" cy="3295547"/>
                <a:chOff x="433909" y="1868557"/>
                <a:chExt cx="928137" cy="3295547"/>
              </a:xfrm>
            </p:grpSpPr>
            <p:grpSp>
              <p:nvGrpSpPr>
                <p:cNvPr id="84" name="Group 83">
                  <a:extLst>
                    <a:ext uri="{FF2B5EF4-FFF2-40B4-BE49-F238E27FC236}">
                      <a16:creationId xmlns:a16="http://schemas.microsoft.com/office/drawing/2014/main" id="{B8468CA6-F54A-8F4E-A999-093F5735991B}"/>
                    </a:ext>
                  </a:extLst>
                </p:cNvPr>
                <p:cNvGrpSpPr/>
                <p:nvPr/>
              </p:nvGrpSpPr>
              <p:grpSpPr>
                <a:xfrm>
                  <a:off x="433909" y="1868557"/>
                  <a:ext cx="793021" cy="3295547"/>
                  <a:chOff x="2470529" y="1868557"/>
                  <a:chExt cx="793021" cy="3295547"/>
                </a:xfrm>
              </p:grpSpPr>
              <p:sp>
                <p:nvSpPr>
                  <p:cNvPr id="86" name="Can 85">
                    <a:extLst>
                      <a:ext uri="{FF2B5EF4-FFF2-40B4-BE49-F238E27FC236}">
                        <a16:creationId xmlns:a16="http://schemas.microsoft.com/office/drawing/2014/main" id="{F3A63156-B0C7-B044-9E3D-6A1D4CC1377C}"/>
                      </a:ext>
                    </a:extLst>
                  </p:cNvPr>
                  <p:cNvSpPr/>
                  <p:nvPr/>
                </p:nvSpPr>
                <p:spPr>
                  <a:xfrm>
                    <a:off x="2470530" y="334735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n 86">
                    <a:extLst>
                      <a:ext uri="{FF2B5EF4-FFF2-40B4-BE49-F238E27FC236}">
                        <a16:creationId xmlns:a16="http://schemas.microsoft.com/office/drawing/2014/main" id="{933DB3EE-4A24-644A-9F5C-D2EF81C0A32E}"/>
                      </a:ext>
                    </a:extLst>
                  </p:cNvPr>
                  <p:cNvSpPr/>
                  <p:nvPr/>
                </p:nvSpPr>
                <p:spPr>
                  <a:xfrm>
                    <a:off x="2470529"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wn Arrow 87">
                    <a:extLst>
                      <a:ext uri="{FF2B5EF4-FFF2-40B4-BE49-F238E27FC236}">
                        <a16:creationId xmlns:a16="http://schemas.microsoft.com/office/drawing/2014/main" id="{08D02FD8-77AA-344C-9E9B-6511DCDBB989}"/>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TextBox 84">
                  <a:extLst>
                    <a:ext uri="{FF2B5EF4-FFF2-40B4-BE49-F238E27FC236}">
                      <a16:creationId xmlns:a16="http://schemas.microsoft.com/office/drawing/2014/main" id="{BBA0839C-9C25-9E4F-8F87-C5DA817E8CFE}"/>
                    </a:ext>
                  </a:extLst>
                </p:cNvPr>
                <p:cNvSpPr txBox="1"/>
                <p:nvPr/>
              </p:nvSpPr>
              <p:spPr>
                <a:xfrm>
                  <a:off x="433909" y="3914196"/>
                  <a:ext cx="928137" cy="1200329"/>
                </a:xfrm>
                <a:prstGeom prst="rect">
                  <a:avLst/>
                </a:prstGeom>
                <a:noFill/>
              </p:spPr>
              <p:txBody>
                <a:bodyPr wrap="square" rtlCol="0">
                  <a:spAutoFit/>
                </a:bodyPr>
                <a:lstStyle/>
                <a:p>
                  <a:r>
                    <a:rPr lang="en-US" dirty="0"/>
                    <a:t>Super-critical Gas/</a:t>
                  </a:r>
                </a:p>
                <a:p>
                  <a:r>
                    <a:rPr lang="en-US" dirty="0"/>
                    <a:t>Liquid</a:t>
                  </a:r>
                </a:p>
              </p:txBody>
            </p:sp>
          </p:grpSp>
          <p:grpSp>
            <p:nvGrpSpPr>
              <p:cNvPr id="74" name="Group 73">
                <a:extLst>
                  <a:ext uri="{FF2B5EF4-FFF2-40B4-BE49-F238E27FC236}">
                    <a16:creationId xmlns:a16="http://schemas.microsoft.com/office/drawing/2014/main" id="{65BA6CFA-4CFD-604B-90BF-F6737427DAB0}"/>
                  </a:ext>
                </a:extLst>
              </p:cNvPr>
              <p:cNvGrpSpPr/>
              <p:nvPr/>
            </p:nvGrpSpPr>
            <p:grpSpPr>
              <a:xfrm>
                <a:off x="3435185" y="1868552"/>
                <a:ext cx="974801" cy="3316716"/>
                <a:chOff x="1597695" y="1868552"/>
                <a:chExt cx="974801" cy="3316716"/>
              </a:xfrm>
            </p:grpSpPr>
            <p:sp>
              <p:nvSpPr>
                <p:cNvPr id="77" name="Can 76">
                  <a:extLst>
                    <a:ext uri="{FF2B5EF4-FFF2-40B4-BE49-F238E27FC236}">
                      <a16:creationId xmlns:a16="http://schemas.microsoft.com/office/drawing/2014/main" id="{4AB4622B-B289-CF4D-9E70-56D5964F34AA}"/>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8554B825-C3DA-CD4D-AA86-AFE23E54B5D2}"/>
                    </a:ext>
                  </a:extLst>
                </p:cNvPr>
                <p:cNvGrpSpPr/>
                <p:nvPr/>
              </p:nvGrpSpPr>
              <p:grpSpPr>
                <a:xfrm>
                  <a:off x="1597695" y="1868552"/>
                  <a:ext cx="793020" cy="3295547"/>
                  <a:chOff x="2470530" y="1868557"/>
                  <a:chExt cx="793020" cy="3295547"/>
                </a:xfrm>
              </p:grpSpPr>
              <p:sp>
                <p:nvSpPr>
                  <p:cNvPr id="79" name="Can 78">
                    <a:extLst>
                      <a:ext uri="{FF2B5EF4-FFF2-40B4-BE49-F238E27FC236}">
                        <a16:creationId xmlns:a16="http://schemas.microsoft.com/office/drawing/2014/main" id="{366CF1C6-079C-2C42-8275-D196A7804E0F}"/>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Down Arrow 79">
                    <a:extLst>
                      <a:ext uri="{FF2B5EF4-FFF2-40B4-BE49-F238E27FC236}">
                        <a16:creationId xmlns:a16="http://schemas.microsoft.com/office/drawing/2014/main" id="{68F969D0-FD50-D94E-AEB3-E6C4C897B097}"/>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n 77">
                    <a:extLst>
                      <a:ext uri="{FF2B5EF4-FFF2-40B4-BE49-F238E27FC236}">
                        <a16:creationId xmlns:a16="http://schemas.microsoft.com/office/drawing/2014/main" id="{6B2E92C8-73E8-604D-B399-802D4014B0FF}"/>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6" name="TextBox 75">
                  <a:extLst>
                    <a:ext uri="{FF2B5EF4-FFF2-40B4-BE49-F238E27FC236}">
                      <a16:creationId xmlns:a16="http://schemas.microsoft.com/office/drawing/2014/main" id="{ACD29315-947F-1243-8E8D-6BA75342DE1A}"/>
                    </a:ext>
                  </a:extLst>
                </p:cNvPr>
                <p:cNvSpPr txBox="1"/>
                <p:nvPr/>
              </p:nvSpPr>
              <p:spPr>
                <a:xfrm>
                  <a:off x="1644359" y="4815936"/>
                  <a:ext cx="928137" cy="369332"/>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FACBF8E-009E-D249-8EF3-31A864C750EB}"/>
                    </a:ext>
                  </a:extLst>
                </p:cNvPr>
                <p:cNvSpPr txBox="1"/>
                <p:nvPr/>
              </p:nvSpPr>
              <p:spPr>
                <a:xfrm>
                  <a:off x="690454" y="1580856"/>
                  <a:ext cx="4443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71" name="TextBox 70">
                  <a:extLst>
                    <a:ext uri="{FF2B5EF4-FFF2-40B4-BE49-F238E27FC236}">
                      <a16:creationId xmlns:a16="http://schemas.microsoft.com/office/drawing/2014/main" id="{EFACBF8E-009E-D249-8EF3-31A864C750EB}"/>
                    </a:ext>
                  </a:extLst>
                </p:cNvPr>
                <p:cNvSpPr txBox="1">
                  <a:spLocks noRot="1" noChangeAspect="1" noMove="1" noResize="1" noEditPoints="1" noAdjustHandles="1" noChangeArrowheads="1" noChangeShapeType="1" noTextEdit="1"/>
                </p:cNvSpPr>
                <p:nvPr/>
              </p:nvSpPr>
              <p:spPr>
                <a:xfrm>
                  <a:off x="690454" y="1580856"/>
                  <a:ext cx="4443731" cy="461665"/>
                </a:xfrm>
                <a:prstGeom prst="rect">
                  <a:avLst/>
                </a:prstGeom>
                <a:blipFill>
                  <a:blip r:embed="rId3"/>
                  <a:stretch>
                    <a:fillRect/>
                  </a:stretch>
                </a:blipFill>
              </p:spPr>
              <p:txBody>
                <a:bodyPr/>
                <a:lstStyle/>
                <a:p>
                  <a:r>
                    <a:rPr lang="en-US">
                      <a:noFill/>
                    </a:rPr>
                    <a:t> </a:t>
                  </a:r>
                </a:p>
              </p:txBody>
            </p:sp>
          </mc:Fallback>
        </mc:AlternateContent>
      </p:grpSp>
      <p:sp>
        <p:nvSpPr>
          <p:cNvPr id="5" name="Rectangle 4">
            <a:extLst>
              <a:ext uri="{FF2B5EF4-FFF2-40B4-BE49-F238E27FC236}">
                <a16:creationId xmlns:a16="http://schemas.microsoft.com/office/drawing/2014/main" id="{AADE09F1-1BC3-8649-81A7-D127E4A9A2C6}"/>
              </a:ext>
            </a:extLst>
          </p:cNvPr>
          <p:cNvSpPr/>
          <p:nvPr/>
        </p:nvSpPr>
        <p:spPr>
          <a:xfrm>
            <a:off x="744405" y="759663"/>
            <a:ext cx="8497006" cy="461665"/>
          </a:xfrm>
          <a:prstGeom prst="rect">
            <a:avLst/>
          </a:prstGeom>
        </p:spPr>
        <p:txBody>
          <a:bodyPr wrap="none">
            <a:spAutoFit/>
          </a:bodyPr>
          <a:lstStyle/>
          <a:p>
            <a:r>
              <a:rPr lang="en-US" sz="2400" dirty="0"/>
              <a:t>Isothermal compression below and above the critical temperature </a:t>
            </a:r>
          </a:p>
        </p:txBody>
      </p:sp>
      <p:sp>
        <p:nvSpPr>
          <p:cNvPr id="2" name="Rectangle 1">
            <a:extLst>
              <a:ext uri="{FF2B5EF4-FFF2-40B4-BE49-F238E27FC236}">
                <a16:creationId xmlns:a16="http://schemas.microsoft.com/office/drawing/2014/main" id="{5BB25B35-FDC6-EB2F-F435-0C38A76F73A9}"/>
              </a:ext>
            </a:extLst>
          </p:cNvPr>
          <p:cNvSpPr/>
          <p:nvPr/>
        </p:nvSpPr>
        <p:spPr>
          <a:xfrm>
            <a:off x="0" y="8214"/>
            <a:ext cx="6868932" cy="461665"/>
          </a:xfrm>
          <a:prstGeom prst="rect">
            <a:avLst/>
          </a:prstGeom>
          <a:solidFill>
            <a:schemeClr val="accent2"/>
          </a:solidFill>
        </p:spPr>
        <p:txBody>
          <a:bodyPr wrap="none">
            <a:spAutoFit/>
          </a:bodyPr>
          <a:lstStyle/>
          <a:p>
            <a:r>
              <a:rPr lang="en-US" sz="2400" b="1" dirty="0"/>
              <a:t>How you can tell if a gas is supercritical or subcritical</a:t>
            </a:r>
          </a:p>
        </p:txBody>
      </p:sp>
    </p:spTree>
    <p:extLst>
      <p:ext uri="{BB962C8B-B14F-4D97-AF65-F5344CB8AC3E}">
        <p14:creationId xmlns:p14="http://schemas.microsoft.com/office/powerpoint/2010/main" val="136514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6EDB73-52A0-2D4C-8992-BD7B2D01ACE3}"/>
              </a:ext>
            </a:extLst>
          </p:cNvPr>
          <p:cNvSpPr/>
          <p:nvPr/>
        </p:nvSpPr>
        <p:spPr>
          <a:xfrm>
            <a:off x="0" y="8214"/>
            <a:ext cx="6868932" cy="461665"/>
          </a:xfrm>
          <a:prstGeom prst="rect">
            <a:avLst/>
          </a:prstGeom>
          <a:solidFill>
            <a:schemeClr val="accent2"/>
          </a:solidFill>
        </p:spPr>
        <p:txBody>
          <a:bodyPr wrap="none">
            <a:spAutoFit/>
          </a:bodyPr>
          <a:lstStyle/>
          <a:p>
            <a:r>
              <a:rPr lang="en-US" sz="2400" b="1" dirty="0"/>
              <a:t>How you can tell if a gas is supercritical or subcritical</a:t>
            </a:r>
          </a:p>
        </p:txBody>
      </p:sp>
      <p:grpSp>
        <p:nvGrpSpPr>
          <p:cNvPr id="5" name="Group 4">
            <a:extLst>
              <a:ext uri="{FF2B5EF4-FFF2-40B4-BE49-F238E27FC236}">
                <a16:creationId xmlns:a16="http://schemas.microsoft.com/office/drawing/2014/main" id="{A962B2B8-D8A6-6BBF-517D-C495C9B0D0C0}"/>
              </a:ext>
            </a:extLst>
          </p:cNvPr>
          <p:cNvGrpSpPr/>
          <p:nvPr/>
        </p:nvGrpSpPr>
        <p:grpSpPr>
          <a:xfrm>
            <a:off x="58912" y="712138"/>
            <a:ext cx="7567669" cy="5915887"/>
            <a:chOff x="1831435" y="683696"/>
            <a:chExt cx="7567669" cy="5915887"/>
          </a:xfrm>
        </p:grpSpPr>
        <p:pic>
          <p:nvPicPr>
            <p:cNvPr id="2" name="Picture 1">
              <a:extLst>
                <a:ext uri="{FF2B5EF4-FFF2-40B4-BE49-F238E27FC236}">
                  <a16:creationId xmlns:a16="http://schemas.microsoft.com/office/drawing/2014/main" id="{3C3F44C4-3DF3-BFAB-8752-F24B175C2DC7}"/>
                </a:ext>
              </a:extLst>
            </p:cNvPr>
            <p:cNvPicPr>
              <a:picLocks noChangeAspect="1"/>
            </p:cNvPicPr>
            <p:nvPr/>
          </p:nvPicPr>
          <p:blipFill>
            <a:blip r:embed="rId2"/>
            <a:stretch>
              <a:fillRect/>
            </a:stretch>
          </p:blipFill>
          <p:spPr>
            <a:xfrm>
              <a:off x="1831435" y="683696"/>
              <a:ext cx="7567669" cy="5915887"/>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A89F5D4-83DF-B93D-033B-0307C054FDA8}"/>
                    </a:ext>
                  </a:extLst>
                </p:cNvPr>
                <p:cNvSpPr txBox="1"/>
                <p:nvPr/>
              </p:nvSpPr>
              <p:spPr>
                <a:xfrm>
                  <a:off x="4383202" y="2682197"/>
                  <a:ext cx="4654782" cy="830997"/>
                </a:xfrm>
                <a:prstGeom prst="rect">
                  <a:avLst/>
                </a:prstGeom>
                <a:noFill/>
              </p:spPr>
              <p:txBody>
                <a:bodyPr wrap="square" rtlCol="0">
                  <a:spAutoFit/>
                </a:bodyPr>
                <a:lstStyle/>
                <a:p>
                  <a:r>
                    <a:rPr lang="en-US" sz="2400" dirty="0"/>
                    <a:t>Never see a separation into “liquid” and “gas” when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a14:m>
                  <a:r>
                    <a:rPr lang="en-US" sz="2400" dirty="0"/>
                    <a:t> </a:t>
                  </a:r>
                </a:p>
              </p:txBody>
            </p:sp>
          </mc:Choice>
          <mc:Fallback xmlns="">
            <p:sp>
              <p:nvSpPr>
                <p:cNvPr id="3" name="TextBox 2">
                  <a:extLst>
                    <a:ext uri="{FF2B5EF4-FFF2-40B4-BE49-F238E27FC236}">
                      <a16:creationId xmlns:a16="http://schemas.microsoft.com/office/drawing/2014/main" id="{DA89F5D4-83DF-B93D-033B-0307C054FDA8}"/>
                    </a:ext>
                  </a:extLst>
                </p:cNvPr>
                <p:cNvSpPr txBox="1">
                  <a:spLocks noRot="1" noChangeAspect="1" noMove="1" noResize="1" noEditPoints="1" noAdjustHandles="1" noChangeArrowheads="1" noChangeShapeType="1" noTextEdit="1"/>
                </p:cNvSpPr>
                <p:nvPr/>
              </p:nvSpPr>
              <p:spPr>
                <a:xfrm>
                  <a:off x="4383202" y="2682197"/>
                  <a:ext cx="4654782" cy="830997"/>
                </a:xfrm>
                <a:prstGeom prst="rect">
                  <a:avLst/>
                </a:prstGeom>
                <a:blipFill>
                  <a:blip r:embed="rId3"/>
                  <a:stretch>
                    <a:fillRect l="-1902" t="-6061" r="-1630" b="-15152"/>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9A3494C6-0D98-6147-584C-B7AA1E2FB0AF}"/>
              </a:ext>
            </a:extLst>
          </p:cNvPr>
          <p:cNvGrpSpPr>
            <a:grpSpLocks noChangeAspect="1"/>
          </p:cNvGrpSpPr>
          <p:nvPr/>
        </p:nvGrpSpPr>
        <p:grpSpPr>
          <a:xfrm>
            <a:off x="7823224" y="1155281"/>
            <a:ext cx="3486452" cy="3311982"/>
            <a:chOff x="690454" y="1580856"/>
            <a:chExt cx="4443731" cy="4221357"/>
          </a:xfrm>
        </p:grpSpPr>
        <p:grpSp>
          <p:nvGrpSpPr>
            <p:cNvPr id="11" name="Group 10">
              <a:extLst>
                <a:ext uri="{FF2B5EF4-FFF2-40B4-BE49-F238E27FC236}">
                  <a16:creationId xmlns:a16="http://schemas.microsoft.com/office/drawing/2014/main" id="{DFCD76D2-FEF7-B023-4BC2-1B0AD67833EB}"/>
                </a:ext>
              </a:extLst>
            </p:cNvPr>
            <p:cNvGrpSpPr/>
            <p:nvPr/>
          </p:nvGrpSpPr>
          <p:grpSpPr>
            <a:xfrm>
              <a:off x="1139340" y="2496081"/>
              <a:ext cx="3156517" cy="3306132"/>
              <a:chOff x="1169015" y="1868552"/>
              <a:chExt cx="3156517" cy="3306132"/>
            </a:xfrm>
          </p:grpSpPr>
          <p:grpSp>
            <p:nvGrpSpPr>
              <p:cNvPr id="13" name="Group 12">
                <a:extLst>
                  <a:ext uri="{FF2B5EF4-FFF2-40B4-BE49-F238E27FC236}">
                    <a16:creationId xmlns:a16="http://schemas.microsoft.com/office/drawing/2014/main" id="{7A60FDAF-4792-27E7-18C4-E6C5975DC747}"/>
                  </a:ext>
                </a:extLst>
              </p:cNvPr>
              <p:cNvGrpSpPr/>
              <p:nvPr/>
            </p:nvGrpSpPr>
            <p:grpSpPr>
              <a:xfrm>
                <a:off x="1169015" y="1868557"/>
                <a:ext cx="976808" cy="3295547"/>
                <a:chOff x="433910" y="1868557"/>
                <a:chExt cx="976808" cy="3295547"/>
              </a:xfrm>
            </p:grpSpPr>
            <p:grpSp>
              <p:nvGrpSpPr>
                <p:cNvPr id="27" name="Group 26">
                  <a:extLst>
                    <a:ext uri="{FF2B5EF4-FFF2-40B4-BE49-F238E27FC236}">
                      <a16:creationId xmlns:a16="http://schemas.microsoft.com/office/drawing/2014/main" id="{90F9E952-97BC-A8CD-D77B-C89813755600}"/>
                    </a:ext>
                  </a:extLst>
                </p:cNvPr>
                <p:cNvGrpSpPr/>
                <p:nvPr/>
              </p:nvGrpSpPr>
              <p:grpSpPr>
                <a:xfrm>
                  <a:off x="433910" y="1868557"/>
                  <a:ext cx="793020" cy="3295547"/>
                  <a:chOff x="2470530" y="1868557"/>
                  <a:chExt cx="793020" cy="3295547"/>
                </a:xfrm>
              </p:grpSpPr>
              <p:sp>
                <p:nvSpPr>
                  <p:cNvPr id="29" name="Can 28">
                    <a:extLst>
                      <a:ext uri="{FF2B5EF4-FFF2-40B4-BE49-F238E27FC236}">
                        <a16:creationId xmlns:a16="http://schemas.microsoft.com/office/drawing/2014/main" id="{921B7CA2-A114-AA2A-F1A4-C3D596A38D95}"/>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a:extLst>
                      <a:ext uri="{FF2B5EF4-FFF2-40B4-BE49-F238E27FC236}">
                        <a16:creationId xmlns:a16="http://schemas.microsoft.com/office/drawing/2014/main" id="{23CE2C1A-6624-9E21-4B80-DE6B920A485B}"/>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a:extLst>
                      <a:ext uri="{FF2B5EF4-FFF2-40B4-BE49-F238E27FC236}">
                        <a16:creationId xmlns:a16="http://schemas.microsoft.com/office/drawing/2014/main" id="{95D09034-CEA0-AE75-CFAD-2F0E144B36FF}"/>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3BFACE99-3C51-542F-63DA-0384BD08F014}"/>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14" name="Group 13">
                <a:extLst>
                  <a:ext uri="{FF2B5EF4-FFF2-40B4-BE49-F238E27FC236}">
                    <a16:creationId xmlns:a16="http://schemas.microsoft.com/office/drawing/2014/main" id="{DCD7F9E2-4AAE-411D-4BFD-BDE622D2C017}"/>
                  </a:ext>
                </a:extLst>
              </p:cNvPr>
              <p:cNvGrpSpPr/>
              <p:nvPr/>
            </p:nvGrpSpPr>
            <p:grpSpPr>
              <a:xfrm>
                <a:off x="2262534" y="1868552"/>
                <a:ext cx="928137" cy="3295547"/>
                <a:chOff x="398150" y="1868557"/>
                <a:chExt cx="928137" cy="3295547"/>
              </a:xfrm>
            </p:grpSpPr>
            <p:grpSp>
              <p:nvGrpSpPr>
                <p:cNvPr id="22" name="Group 21">
                  <a:extLst>
                    <a:ext uri="{FF2B5EF4-FFF2-40B4-BE49-F238E27FC236}">
                      <a16:creationId xmlns:a16="http://schemas.microsoft.com/office/drawing/2014/main" id="{34413666-59A3-0D0D-5D30-2C3EEF7719E1}"/>
                    </a:ext>
                  </a:extLst>
                </p:cNvPr>
                <p:cNvGrpSpPr/>
                <p:nvPr/>
              </p:nvGrpSpPr>
              <p:grpSpPr>
                <a:xfrm>
                  <a:off x="433909" y="1868557"/>
                  <a:ext cx="793021" cy="3295547"/>
                  <a:chOff x="2470529" y="1868557"/>
                  <a:chExt cx="793021" cy="3295547"/>
                </a:xfrm>
              </p:grpSpPr>
              <p:sp>
                <p:nvSpPr>
                  <p:cNvPr id="24" name="Can 23">
                    <a:extLst>
                      <a:ext uri="{FF2B5EF4-FFF2-40B4-BE49-F238E27FC236}">
                        <a16:creationId xmlns:a16="http://schemas.microsoft.com/office/drawing/2014/main" id="{FDA82652-2976-604D-CF8B-16AF500486F2}"/>
                      </a:ext>
                    </a:extLst>
                  </p:cNvPr>
                  <p:cNvSpPr/>
                  <p:nvPr/>
                </p:nvSpPr>
                <p:spPr>
                  <a:xfrm>
                    <a:off x="2470530" y="334735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n 24">
                    <a:extLst>
                      <a:ext uri="{FF2B5EF4-FFF2-40B4-BE49-F238E27FC236}">
                        <a16:creationId xmlns:a16="http://schemas.microsoft.com/office/drawing/2014/main" id="{0C0C9738-57A6-E686-4FA7-633257D86DE9}"/>
                      </a:ext>
                    </a:extLst>
                  </p:cNvPr>
                  <p:cNvSpPr/>
                  <p:nvPr/>
                </p:nvSpPr>
                <p:spPr>
                  <a:xfrm>
                    <a:off x="2470529"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C3E8F31F-02E5-BBE6-D548-2BAA05F42ED8}"/>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2A2A7E3-1CCF-B4E2-2982-A25A07C74008}"/>
                    </a:ext>
                  </a:extLst>
                </p:cNvPr>
                <p:cNvSpPr txBox="1"/>
                <p:nvPr/>
              </p:nvSpPr>
              <p:spPr>
                <a:xfrm>
                  <a:off x="398150" y="3851349"/>
                  <a:ext cx="928137" cy="1216077"/>
                </a:xfrm>
                <a:prstGeom prst="rect">
                  <a:avLst/>
                </a:prstGeom>
                <a:noFill/>
              </p:spPr>
              <p:txBody>
                <a:bodyPr wrap="square" rtlCol="0">
                  <a:spAutoFit/>
                </a:bodyPr>
                <a:lstStyle/>
                <a:p>
                  <a:r>
                    <a:rPr lang="en-US" sz="1400" dirty="0"/>
                    <a:t>Super-critical Gas/</a:t>
                  </a:r>
                </a:p>
                <a:p>
                  <a:r>
                    <a:rPr lang="en-US" sz="1400" dirty="0"/>
                    <a:t>Liquid</a:t>
                  </a:r>
                </a:p>
              </p:txBody>
            </p:sp>
          </p:grpSp>
          <p:grpSp>
            <p:nvGrpSpPr>
              <p:cNvPr id="15" name="Group 14">
                <a:extLst>
                  <a:ext uri="{FF2B5EF4-FFF2-40B4-BE49-F238E27FC236}">
                    <a16:creationId xmlns:a16="http://schemas.microsoft.com/office/drawing/2014/main" id="{E0A20EF8-7295-F443-8031-47E200C50561}"/>
                  </a:ext>
                </a:extLst>
              </p:cNvPr>
              <p:cNvGrpSpPr/>
              <p:nvPr/>
            </p:nvGrpSpPr>
            <p:grpSpPr>
              <a:xfrm>
                <a:off x="3397396" y="1868552"/>
                <a:ext cx="928136" cy="3306132"/>
                <a:chOff x="1559906" y="1868552"/>
                <a:chExt cx="928136" cy="3306132"/>
              </a:xfrm>
            </p:grpSpPr>
            <p:sp>
              <p:nvSpPr>
                <p:cNvPr id="16" name="Can 15">
                  <a:extLst>
                    <a:ext uri="{FF2B5EF4-FFF2-40B4-BE49-F238E27FC236}">
                      <a16:creationId xmlns:a16="http://schemas.microsoft.com/office/drawing/2014/main" id="{DC73757C-8698-D6C6-3D73-2279F1CC061D}"/>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6B7BF65-258E-A181-8FF1-AAED0ACAE685}"/>
                    </a:ext>
                  </a:extLst>
                </p:cNvPr>
                <p:cNvGrpSpPr/>
                <p:nvPr/>
              </p:nvGrpSpPr>
              <p:grpSpPr>
                <a:xfrm>
                  <a:off x="1597695" y="1868552"/>
                  <a:ext cx="793020" cy="3295547"/>
                  <a:chOff x="2470530" y="1868557"/>
                  <a:chExt cx="793020" cy="3295547"/>
                </a:xfrm>
              </p:grpSpPr>
              <p:sp>
                <p:nvSpPr>
                  <p:cNvPr id="19" name="Can 18">
                    <a:extLst>
                      <a:ext uri="{FF2B5EF4-FFF2-40B4-BE49-F238E27FC236}">
                        <a16:creationId xmlns:a16="http://schemas.microsoft.com/office/drawing/2014/main" id="{3BF86632-EBC9-8913-490B-6E907E352BD3}"/>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9B8AB4C1-6CA8-9E42-5531-5926E6E2B72B}"/>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n 20">
                    <a:extLst>
                      <a:ext uri="{FF2B5EF4-FFF2-40B4-BE49-F238E27FC236}">
                        <a16:creationId xmlns:a16="http://schemas.microsoft.com/office/drawing/2014/main" id="{D349020A-DA44-035E-A0D9-A7ACBA0B3C26}"/>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71DE7DFF-FCC3-9358-2840-343A9CC3756A}"/>
                    </a:ext>
                  </a:extLst>
                </p:cNvPr>
                <p:cNvSpPr txBox="1"/>
                <p:nvPr/>
              </p:nvSpPr>
              <p:spPr>
                <a:xfrm>
                  <a:off x="1559906" y="4647029"/>
                  <a:ext cx="928136" cy="369333"/>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58DB5E-9D42-C6A6-D560-A5CFA4C25D6F}"/>
                    </a:ext>
                  </a:extLst>
                </p:cNvPr>
                <p:cNvSpPr txBox="1"/>
                <p:nvPr/>
              </p:nvSpPr>
              <p:spPr>
                <a:xfrm>
                  <a:off x="690454" y="1580856"/>
                  <a:ext cx="4443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71" name="TextBox 70">
                  <a:extLst>
                    <a:ext uri="{FF2B5EF4-FFF2-40B4-BE49-F238E27FC236}">
                      <a16:creationId xmlns:a16="http://schemas.microsoft.com/office/drawing/2014/main" id="{EFACBF8E-009E-D249-8EF3-31A864C750EB}"/>
                    </a:ext>
                  </a:extLst>
                </p:cNvPr>
                <p:cNvSpPr txBox="1">
                  <a:spLocks noRot="1" noChangeAspect="1" noMove="1" noResize="1" noEditPoints="1" noAdjustHandles="1" noChangeArrowheads="1" noChangeShapeType="1" noTextEdit="1"/>
                </p:cNvSpPr>
                <p:nvPr/>
              </p:nvSpPr>
              <p:spPr>
                <a:xfrm>
                  <a:off x="690454" y="1580856"/>
                  <a:ext cx="4443731" cy="461665"/>
                </a:xfrm>
                <a:prstGeom prst="rect">
                  <a:avLst/>
                </a:prstGeom>
                <a:blipFill>
                  <a:blip r:embed="rId4"/>
                  <a:stretch>
                    <a:fillRect/>
                  </a:stretch>
                </a:blipFill>
              </p:spPr>
              <p:txBody>
                <a:bodyPr/>
                <a:lstStyle/>
                <a:p>
                  <a:r>
                    <a:rPr lang="en-US">
                      <a:noFill/>
                    </a:rPr>
                    <a:t> </a:t>
                  </a:r>
                </a:p>
              </p:txBody>
            </p:sp>
          </mc:Fallback>
        </mc:AlternateContent>
      </p:grpSp>
      <p:cxnSp>
        <p:nvCxnSpPr>
          <p:cNvPr id="33" name="Straight Arrow Connector 32">
            <a:extLst>
              <a:ext uri="{FF2B5EF4-FFF2-40B4-BE49-F238E27FC236}">
                <a16:creationId xmlns:a16="http://schemas.microsoft.com/office/drawing/2014/main" id="{F4A608ED-F15B-F550-710F-B6D919ACDC8F}"/>
              </a:ext>
            </a:extLst>
          </p:cNvPr>
          <p:cNvCxnSpPr>
            <a:cxnSpLocks/>
          </p:cNvCxnSpPr>
          <p:nvPr/>
        </p:nvCxnSpPr>
        <p:spPr>
          <a:xfrm flipH="1">
            <a:off x="7036904" y="3265324"/>
            <a:ext cx="1138506" cy="2035546"/>
          </a:xfrm>
          <a:prstGeom prst="straightConnector1">
            <a:avLst/>
          </a:prstGeom>
          <a:ln w="38100">
            <a:solidFill>
              <a:schemeClr val="tx1">
                <a:alpha val="53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70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3F44C4-3DF3-BFAB-8752-F24B175C2DC7}"/>
              </a:ext>
            </a:extLst>
          </p:cNvPr>
          <p:cNvPicPr>
            <a:picLocks noChangeAspect="1"/>
          </p:cNvPicPr>
          <p:nvPr/>
        </p:nvPicPr>
        <p:blipFill>
          <a:blip r:embed="rId2"/>
          <a:stretch>
            <a:fillRect/>
          </a:stretch>
        </p:blipFill>
        <p:spPr>
          <a:xfrm>
            <a:off x="58912" y="712138"/>
            <a:ext cx="7567669" cy="5915887"/>
          </a:xfrm>
          <a:prstGeom prst="rect">
            <a:avLst/>
          </a:prstGeom>
        </p:spPr>
      </p:pic>
      <p:grpSp>
        <p:nvGrpSpPr>
          <p:cNvPr id="10" name="Group 9">
            <a:extLst>
              <a:ext uri="{FF2B5EF4-FFF2-40B4-BE49-F238E27FC236}">
                <a16:creationId xmlns:a16="http://schemas.microsoft.com/office/drawing/2014/main" id="{9A3494C6-0D98-6147-584C-B7AA1E2FB0AF}"/>
              </a:ext>
            </a:extLst>
          </p:cNvPr>
          <p:cNvGrpSpPr>
            <a:grpSpLocks noChangeAspect="1"/>
          </p:cNvGrpSpPr>
          <p:nvPr/>
        </p:nvGrpSpPr>
        <p:grpSpPr>
          <a:xfrm>
            <a:off x="7823224" y="1155281"/>
            <a:ext cx="3486452" cy="3311982"/>
            <a:chOff x="690454" y="1580856"/>
            <a:chExt cx="4443731" cy="4221357"/>
          </a:xfrm>
        </p:grpSpPr>
        <p:grpSp>
          <p:nvGrpSpPr>
            <p:cNvPr id="11" name="Group 10">
              <a:extLst>
                <a:ext uri="{FF2B5EF4-FFF2-40B4-BE49-F238E27FC236}">
                  <a16:creationId xmlns:a16="http://schemas.microsoft.com/office/drawing/2014/main" id="{DFCD76D2-FEF7-B023-4BC2-1B0AD67833EB}"/>
                </a:ext>
              </a:extLst>
            </p:cNvPr>
            <p:cNvGrpSpPr/>
            <p:nvPr/>
          </p:nvGrpSpPr>
          <p:grpSpPr>
            <a:xfrm>
              <a:off x="1139340" y="2496081"/>
              <a:ext cx="3156517" cy="3306132"/>
              <a:chOff x="1169015" y="1868552"/>
              <a:chExt cx="3156517" cy="3306132"/>
            </a:xfrm>
          </p:grpSpPr>
          <p:grpSp>
            <p:nvGrpSpPr>
              <p:cNvPr id="13" name="Group 12">
                <a:extLst>
                  <a:ext uri="{FF2B5EF4-FFF2-40B4-BE49-F238E27FC236}">
                    <a16:creationId xmlns:a16="http://schemas.microsoft.com/office/drawing/2014/main" id="{7A60FDAF-4792-27E7-18C4-E6C5975DC747}"/>
                  </a:ext>
                </a:extLst>
              </p:cNvPr>
              <p:cNvGrpSpPr/>
              <p:nvPr/>
            </p:nvGrpSpPr>
            <p:grpSpPr>
              <a:xfrm>
                <a:off x="1169015" y="1868557"/>
                <a:ext cx="976808" cy="3295547"/>
                <a:chOff x="433910" y="1868557"/>
                <a:chExt cx="976808" cy="3295547"/>
              </a:xfrm>
            </p:grpSpPr>
            <p:grpSp>
              <p:nvGrpSpPr>
                <p:cNvPr id="27" name="Group 26">
                  <a:extLst>
                    <a:ext uri="{FF2B5EF4-FFF2-40B4-BE49-F238E27FC236}">
                      <a16:creationId xmlns:a16="http://schemas.microsoft.com/office/drawing/2014/main" id="{90F9E952-97BC-A8CD-D77B-C89813755600}"/>
                    </a:ext>
                  </a:extLst>
                </p:cNvPr>
                <p:cNvGrpSpPr/>
                <p:nvPr/>
              </p:nvGrpSpPr>
              <p:grpSpPr>
                <a:xfrm>
                  <a:off x="433910" y="1868557"/>
                  <a:ext cx="793020" cy="3295547"/>
                  <a:chOff x="2470530" y="1868557"/>
                  <a:chExt cx="793020" cy="3295547"/>
                </a:xfrm>
              </p:grpSpPr>
              <p:sp>
                <p:nvSpPr>
                  <p:cNvPr id="29" name="Can 28">
                    <a:extLst>
                      <a:ext uri="{FF2B5EF4-FFF2-40B4-BE49-F238E27FC236}">
                        <a16:creationId xmlns:a16="http://schemas.microsoft.com/office/drawing/2014/main" id="{921B7CA2-A114-AA2A-F1A4-C3D596A38D95}"/>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a:extLst>
                      <a:ext uri="{FF2B5EF4-FFF2-40B4-BE49-F238E27FC236}">
                        <a16:creationId xmlns:a16="http://schemas.microsoft.com/office/drawing/2014/main" id="{23CE2C1A-6624-9E21-4B80-DE6B920A485B}"/>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a:extLst>
                      <a:ext uri="{FF2B5EF4-FFF2-40B4-BE49-F238E27FC236}">
                        <a16:creationId xmlns:a16="http://schemas.microsoft.com/office/drawing/2014/main" id="{95D09034-CEA0-AE75-CFAD-2F0E144B36FF}"/>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3BFACE99-3C51-542F-63DA-0384BD08F014}"/>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14" name="Group 13">
                <a:extLst>
                  <a:ext uri="{FF2B5EF4-FFF2-40B4-BE49-F238E27FC236}">
                    <a16:creationId xmlns:a16="http://schemas.microsoft.com/office/drawing/2014/main" id="{DCD7F9E2-4AAE-411D-4BFD-BDE622D2C017}"/>
                  </a:ext>
                </a:extLst>
              </p:cNvPr>
              <p:cNvGrpSpPr/>
              <p:nvPr/>
            </p:nvGrpSpPr>
            <p:grpSpPr>
              <a:xfrm>
                <a:off x="2262534" y="1868552"/>
                <a:ext cx="928137" cy="3295547"/>
                <a:chOff x="398150" y="1868557"/>
                <a:chExt cx="928137" cy="3295547"/>
              </a:xfrm>
            </p:grpSpPr>
            <p:grpSp>
              <p:nvGrpSpPr>
                <p:cNvPr id="22" name="Group 21">
                  <a:extLst>
                    <a:ext uri="{FF2B5EF4-FFF2-40B4-BE49-F238E27FC236}">
                      <a16:creationId xmlns:a16="http://schemas.microsoft.com/office/drawing/2014/main" id="{34413666-59A3-0D0D-5D30-2C3EEF7719E1}"/>
                    </a:ext>
                  </a:extLst>
                </p:cNvPr>
                <p:cNvGrpSpPr/>
                <p:nvPr/>
              </p:nvGrpSpPr>
              <p:grpSpPr>
                <a:xfrm>
                  <a:off x="433909" y="1868557"/>
                  <a:ext cx="793021" cy="3295547"/>
                  <a:chOff x="2470529" y="1868557"/>
                  <a:chExt cx="793021" cy="3295547"/>
                </a:xfrm>
              </p:grpSpPr>
              <p:sp>
                <p:nvSpPr>
                  <p:cNvPr id="24" name="Can 23">
                    <a:extLst>
                      <a:ext uri="{FF2B5EF4-FFF2-40B4-BE49-F238E27FC236}">
                        <a16:creationId xmlns:a16="http://schemas.microsoft.com/office/drawing/2014/main" id="{FDA82652-2976-604D-CF8B-16AF500486F2}"/>
                      </a:ext>
                    </a:extLst>
                  </p:cNvPr>
                  <p:cNvSpPr/>
                  <p:nvPr/>
                </p:nvSpPr>
                <p:spPr>
                  <a:xfrm>
                    <a:off x="2470530" y="334735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n 24">
                    <a:extLst>
                      <a:ext uri="{FF2B5EF4-FFF2-40B4-BE49-F238E27FC236}">
                        <a16:creationId xmlns:a16="http://schemas.microsoft.com/office/drawing/2014/main" id="{0C0C9738-57A6-E686-4FA7-633257D86DE9}"/>
                      </a:ext>
                    </a:extLst>
                  </p:cNvPr>
                  <p:cNvSpPr/>
                  <p:nvPr/>
                </p:nvSpPr>
                <p:spPr>
                  <a:xfrm>
                    <a:off x="2470529"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C3E8F31F-02E5-BBE6-D548-2BAA05F42ED8}"/>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2A2A7E3-1CCF-B4E2-2982-A25A07C74008}"/>
                    </a:ext>
                  </a:extLst>
                </p:cNvPr>
                <p:cNvSpPr txBox="1"/>
                <p:nvPr/>
              </p:nvSpPr>
              <p:spPr>
                <a:xfrm>
                  <a:off x="398150" y="3851349"/>
                  <a:ext cx="928137" cy="1216077"/>
                </a:xfrm>
                <a:prstGeom prst="rect">
                  <a:avLst/>
                </a:prstGeom>
                <a:noFill/>
              </p:spPr>
              <p:txBody>
                <a:bodyPr wrap="square" rtlCol="0">
                  <a:spAutoFit/>
                </a:bodyPr>
                <a:lstStyle/>
                <a:p>
                  <a:r>
                    <a:rPr lang="en-US" sz="1400" dirty="0"/>
                    <a:t>Super-critical Gas/</a:t>
                  </a:r>
                </a:p>
                <a:p>
                  <a:r>
                    <a:rPr lang="en-US" sz="1400" dirty="0"/>
                    <a:t>Liquid</a:t>
                  </a:r>
                </a:p>
              </p:txBody>
            </p:sp>
          </p:grpSp>
          <p:grpSp>
            <p:nvGrpSpPr>
              <p:cNvPr id="15" name="Group 14">
                <a:extLst>
                  <a:ext uri="{FF2B5EF4-FFF2-40B4-BE49-F238E27FC236}">
                    <a16:creationId xmlns:a16="http://schemas.microsoft.com/office/drawing/2014/main" id="{E0A20EF8-7295-F443-8031-47E200C50561}"/>
                  </a:ext>
                </a:extLst>
              </p:cNvPr>
              <p:cNvGrpSpPr/>
              <p:nvPr/>
            </p:nvGrpSpPr>
            <p:grpSpPr>
              <a:xfrm>
                <a:off x="3397396" y="1868552"/>
                <a:ext cx="928136" cy="3306132"/>
                <a:chOff x="1559906" y="1868552"/>
                <a:chExt cx="928136" cy="3306132"/>
              </a:xfrm>
            </p:grpSpPr>
            <p:sp>
              <p:nvSpPr>
                <p:cNvPr id="16" name="Can 15">
                  <a:extLst>
                    <a:ext uri="{FF2B5EF4-FFF2-40B4-BE49-F238E27FC236}">
                      <a16:creationId xmlns:a16="http://schemas.microsoft.com/office/drawing/2014/main" id="{DC73757C-8698-D6C6-3D73-2279F1CC061D}"/>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6B7BF65-258E-A181-8FF1-AAED0ACAE685}"/>
                    </a:ext>
                  </a:extLst>
                </p:cNvPr>
                <p:cNvGrpSpPr/>
                <p:nvPr/>
              </p:nvGrpSpPr>
              <p:grpSpPr>
                <a:xfrm>
                  <a:off x="1597695" y="1868552"/>
                  <a:ext cx="793020" cy="3295547"/>
                  <a:chOff x="2470530" y="1868557"/>
                  <a:chExt cx="793020" cy="3295547"/>
                </a:xfrm>
              </p:grpSpPr>
              <p:sp>
                <p:nvSpPr>
                  <p:cNvPr id="19" name="Can 18">
                    <a:extLst>
                      <a:ext uri="{FF2B5EF4-FFF2-40B4-BE49-F238E27FC236}">
                        <a16:creationId xmlns:a16="http://schemas.microsoft.com/office/drawing/2014/main" id="{3BF86632-EBC9-8913-490B-6E907E352BD3}"/>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9B8AB4C1-6CA8-9E42-5531-5926E6E2B72B}"/>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n 20">
                    <a:extLst>
                      <a:ext uri="{FF2B5EF4-FFF2-40B4-BE49-F238E27FC236}">
                        <a16:creationId xmlns:a16="http://schemas.microsoft.com/office/drawing/2014/main" id="{D349020A-DA44-035E-A0D9-A7ACBA0B3C26}"/>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71DE7DFF-FCC3-9358-2840-343A9CC3756A}"/>
                    </a:ext>
                  </a:extLst>
                </p:cNvPr>
                <p:cNvSpPr txBox="1"/>
                <p:nvPr/>
              </p:nvSpPr>
              <p:spPr>
                <a:xfrm>
                  <a:off x="1559906" y="4647029"/>
                  <a:ext cx="928136" cy="369333"/>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58DB5E-9D42-C6A6-D560-A5CFA4C25D6F}"/>
                    </a:ext>
                  </a:extLst>
                </p:cNvPr>
                <p:cNvSpPr txBox="1"/>
                <p:nvPr/>
              </p:nvSpPr>
              <p:spPr>
                <a:xfrm>
                  <a:off x="690454" y="1580856"/>
                  <a:ext cx="4443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2" name="TextBox 11">
                  <a:extLst>
                    <a:ext uri="{FF2B5EF4-FFF2-40B4-BE49-F238E27FC236}">
                      <a16:creationId xmlns:a16="http://schemas.microsoft.com/office/drawing/2014/main" id="{6958DB5E-9D42-C6A6-D560-A5CFA4C25D6F}"/>
                    </a:ext>
                  </a:extLst>
                </p:cNvPr>
                <p:cNvSpPr txBox="1">
                  <a:spLocks noRot="1" noChangeAspect="1" noMove="1" noResize="1" noEditPoints="1" noAdjustHandles="1" noChangeArrowheads="1" noChangeShapeType="1" noTextEdit="1"/>
                </p:cNvSpPr>
                <p:nvPr/>
              </p:nvSpPr>
              <p:spPr>
                <a:xfrm>
                  <a:off x="690454" y="1580856"/>
                  <a:ext cx="4443731" cy="461665"/>
                </a:xfrm>
                <a:prstGeom prst="rect">
                  <a:avLst/>
                </a:prstGeom>
                <a:blipFill>
                  <a:blip r:embed="rId3"/>
                  <a:stretch>
                    <a:fillRect b="-27586"/>
                  </a:stretch>
                </a:blipFill>
              </p:spPr>
              <p:txBody>
                <a:bodyPr/>
                <a:lstStyle/>
                <a:p>
                  <a:r>
                    <a:rPr lang="en-US">
                      <a:noFill/>
                    </a:rPr>
                    <a:t> </a:t>
                  </a:r>
                </a:p>
              </p:txBody>
            </p:sp>
          </mc:Fallback>
        </mc:AlternateContent>
      </p:grpSp>
      <p:cxnSp>
        <p:nvCxnSpPr>
          <p:cNvPr id="35" name="Straight Arrow Connector 34">
            <a:extLst>
              <a:ext uri="{FF2B5EF4-FFF2-40B4-BE49-F238E27FC236}">
                <a16:creationId xmlns:a16="http://schemas.microsoft.com/office/drawing/2014/main" id="{6A7A2E12-AD0D-BAEC-3F51-CF5E223B914E}"/>
              </a:ext>
            </a:extLst>
          </p:cNvPr>
          <p:cNvCxnSpPr>
            <a:cxnSpLocks/>
          </p:cNvCxnSpPr>
          <p:nvPr/>
        </p:nvCxnSpPr>
        <p:spPr>
          <a:xfrm flipH="1" flipV="1">
            <a:off x="1722783" y="1749287"/>
            <a:ext cx="8152659" cy="2570820"/>
          </a:xfrm>
          <a:prstGeom prst="straightConnector1">
            <a:avLst/>
          </a:prstGeom>
          <a:ln w="38100">
            <a:solidFill>
              <a:schemeClr val="tx1">
                <a:alpha val="53000"/>
              </a:schemeClr>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324E07-580B-2CB1-AF74-42C71F5079FA}"/>
                  </a:ext>
                </a:extLst>
              </p:cNvPr>
              <p:cNvSpPr txBox="1"/>
              <p:nvPr/>
            </p:nvSpPr>
            <p:spPr>
              <a:xfrm>
                <a:off x="2610679" y="2710639"/>
                <a:ext cx="4654782" cy="830997"/>
              </a:xfrm>
              <a:prstGeom prst="rect">
                <a:avLst/>
              </a:prstGeom>
              <a:noFill/>
            </p:spPr>
            <p:txBody>
              <a:bodyPr wrap="square" rtlCol="0">
                <a:spAutoFit/>
              </a:bodyPr>
              <a:lstStyle/>
              <a:p>
                <a:r>
                  <a:rPr lang="en-US" sz="2400" dirty="0"/>
                  <a:t>Never see a separation into “liquid” and “gas” when </a:t>
                </a:r>
                <a14:m>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a14:m>
                <a:r>
                  <a:rPr lang="en-US" sz="2400" dirty="0"/>
                  <a:t> </a:t>
                </a:r>
              </a:p>
            </p:txBody>
          </p:sp>
        </mc:Choice>
        <mc:Fallback xmlns="">
          <p:sp>
            <p:nvSpPr>
              <p:cNvPr id="7" name="TextBox 6">
                <a:extLst>
                  <a:ext uri="{FF2B5EF4-FFF2-40B4-BE49-F238E27FC236}">
                    <a16:creationId xmlns:a16="http://schemas.microsoft.com/office/drawing/2014/main" id="{9C324E07-580B-2CB1-AF74-42C71F5079FA}"/>
                  </a:ext>
                </a:extLst>
              </p:cNvPr>
              <p:cNvSpPr txBox="1">
                <a:spLocks noRot="1" noChangeAspect="1" noMove="1" noResize="1" noEditPoints="1" noAdjustHandles="1" noChangeArrowheads="1" noChangeShapeType="1" noTextEdit="1"/>
              </p:cNvSpPr>
              <p:nvPr/>
            </p:nvSpPr>
            <p:spPr>
              <a:xfrm>
                <a:off x="2610679" y="2710639"/>
                <a:ext cx="4654782" cy="830997"/>
              </a:xfrm>
              <a:prstGeom prst="rect">
                <a:avLst/>
              </a:prstGeom>
              <a:blipFill>
                <a:blip r:embed="rId4"/>
                <a:stretch>
                  <a:fillRect l="-1902" t="-6061" r="-1630" b="-1515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66BDCE8-A68C-A6D3-A659-80895A9A3C5C}"/>
              </a:ext>
            </a:extLst>
          </p:cNvPr>
          <p:cNvSpPr/>
          <p:nvPr/>
        </p:nvSpPr>
        <p:spPr>
          <a:xfrm>
            <a:off x="0" y="8214"/>
            <a:ext cx="6868932" cy="461665"/>
          </a:xfrm>
          <a:prstGeom prst="rect">
            <a:avLst/>
          </a:prstGeom>
          <a:solidFill>
            <a:schemeClr val="accent2"/>
          </a:solidFill>
        </p:spPr>
        <p:txBody>
          <a:bodyPr wrap="none">
            <a:spAutoFit/>
          </a:bodyPr>
          <a:lstStyle/>
          <a:p>
            <a:r>
              <a:rPr lang="en-US" sz="2400" b="1" dirty="0"/>
              <a:t>How you can tell if a gas is supercritical or subcritical</a:t>
            </a:r>
          </a:p>
        </p:txBody>
      </p:sp>
    </p:spTree>
    <p:extLst>
      <p:ext uri="{BB962C8B-B14F-4D97-AF65-F5344CB8AC3E}">
        <p14:creationId xmlns:p14="http://schemas.microsoft.com/office/powerpoint/2010/main" val="79349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6EDB73-52A0-2D4C-8992-BD7B2D01ACE3}"/>
              </a:ext>
            </a:extLst>
          </p:cNvPr>
          <p:cNvSpPr/>
          <p:nvPr/>
        </p:nvSpPr>
        <p:spPr>
          <a:xfrm>
            <a:off x="0" y="8214"/>
            <a:ext cx="3967625" cy="461665"/>
          </a:xfrm>
          <a:prstGeom prst="rect">
            <a:avLst/>
          </a:prstGeom>
          <a:solidFill>
            <a:schemeClr val="accent2"/>
          </a:solidFill>
        </p:spPr>
        <p:txBody>
          <a:bodyPr wrap="none">
            <a:spAutoFit/>
          </a:bodyPr>
          <a:lstStyle/>
          <a:p>
            <a:r>
              <a:rPr lang="en-US" sz="2400" b="1" dirty="0"/>
              <a:t>Approaching </a:t>
            </a:r>
            <a:r>
              <a:rPr lang="en-US" sz="2400" b="1" dirty="0">
                <a:latin typeface="+mn-lt"/>
              </a:rPr>
              <a:t>𝑻</a:t>
            </a:r>
            <a:r>
              <a:rPr lang="en-US" sz="2400" b="1" baseline="-25000" dirty="0">
                <a:latin typeface="+mn-lt"/>
              </a:rPr>
              <a:t>𝒄</a:t>
            </a:r>
            <a:r>
              <a:rPr lang="en-US" sz="2400" b="1" baseline="-25000" dirty="0" err="1">
                <a:latin typeface="+mn-lt"/>
              </a:rPr>
              <a:t>rit</a:t>
            </a:r>
            <a:r>
              <a:rPr lang="en-US" sz="2400" b="1" dirty="0"/>
              <a:t> from above </a:t>
            </a:r>
          </a:p>
        </p:txBody>
      </p:sp>
      <p:grpSp>
        <p:nvGrpSpPr>
          <p:cNvPr id="5" name="Group 4">
            <a:extLst>
              <a:ext uri="{FF2B5EF4-FFF2-40B4-BE49-F238E27FC236}">
                <a16:creationId xmlns:a16="http://schemas.microsoft.com/office/drawing/2014/main" id="{A962B2B8-D8A6-6BBF-517D-C495C9B0D0C0}"/>
              </a:ext>
            </a:extLst>
          </p:cNvPr>
          <p:cNvGrpSpPr/>
          <p:nvPr/>
        </p:nvGrpSpPr>
        <p:grpSpPr>
          <a:xfrm>
            <a:off x="58912" y="712138"/>
            <a:ext cx="7567669" cy="5915887"/>
            <a:chOff x="1831435" y="683696"/>
            <a:chExt cx="7567669" cy="5915887"/>
          </a:xfrm>
        </p:grpSpPr>
        <p:pic>
          <p:nvPicPr>
            <p:cNvPr id="2" name="Picture 1">
              <a:extLst>
                <a:ext uri="{FF2B5EF4-FFF2-40B4-BE49-F238E27FC236}">
                  <a16:creationId xmlns:a16="http://schemas.microsoft.com/office/drawing/2014/main" id="{3C3F44C4-3DF3-BFAB-8752-F24B175C2DC7}"/>
                </a:ext>
              </a:extLst>
            </p:cNvPr>
            <p:cNvPicPr>
              <a:picLocks noChangeAspect="1"/>
            </p:cNvPicPr>
            <p:nvPr/>
          </p:nvPicPr>
          <p:blipFill>
            <a:blip r:embed="rId2"/>
            <a:stretch>
              <a:fillRect/>
            </a:stretch>
          </p:blipFill>
          <p:spPr>
            <a:xfrm>
              <a:off x="1831435" y="683696"/>
              <a:ext cx="7567669" cy="5915887"/>
            </a:xfrm>
            <a:prstGeom prst="rect">
              <a:avLst/>
            </a:prstGeom>
          </p:spPr>
        </p:pic>
        <p:sp>
          <p:nvSpPr>
            <p:cNvPr id="3" name="TextBox 2">
              <a:extLst>
                <a:ext uri="{FF2B5EF4-FFF2-40B4-BE49-F238E27FC236}">
                  <a16:creationId xmlns:a16="http://schemas.microsoft.com/office/drawing/2014/main" id="{DA89F5D4-83DF-B93D-033B-0307C054FDA8}"/>
                </a:ext>
              </a:extLst>
            </p:cNvPr>
            <p:cNvSpPr txBox="1"/>
            <p:nvPr/>
          </p:nvSpPr>
          <p:spPr>
            <a:xfrm>
              <a:off x="4280919" y="2483221"/>
              <a:ext cx="4696031" cy="1200329"/>
            </a:xfrm>
            <a:prstGeom prst="rect">
              <a:avLst/>
            </a:prstGeom>
            <a:noFill/>
          </p:spPr>
          <p:txBody>
            <a:bodyPr wrap="square" rtlCol="0">
              <a:spAutoFit/>
            </a:bodyPr>
            <a:lstStyle/>
            <a:p>
              <a:r>
                <a:rPr lang="en-US" sz="2400" dirty="0"/>
                <a:t>But there’s a hint of something afoot: along colder isotherms, P(V) gets flatter and flatter.</a:t>
              </a:r>
            </a:p>
          </p:txBody>
        </p:sp>
        <p:sp>
          <p:nvSpPr>
            <p:cNvPr id="4" name="Left Arrow 3">
              <a:extLst>
                <a:ext uri="{FF2B5EF4-FFF2-40B4-BE49-F238E27FC236}">
                  <a16:creationId xmlns:a16="http://schemas.microsoft.com/office/drawing/2014/main" id="{3ECD29E4-D810-40BE-6510-D00034CCCDC3}"/>
                </a:ext>
              </a:extLst>
            </p:cNvPr>
            <p:cNvSpPr/>
            <p:nvPr/>
          </p:nvSpPr>
          <p:spPr>
            <a:xfrm rot="18236975">
              <a:off x="4235928" y="4317403"/>
              <a:ext cx="583097" cy="409485"/>
            </a:xfrm>
            <a:prstGeom prst="leftArrow">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9A3494C6-0D98-6147-584C-B7AA1E2FB0AF}"/>
              </a:ext>
            </a:extLst>
          </p:cNvPr>
          <p:cNvGrpSpPr>
            <a:grpSpLocks noChangeAspect="1"/>
          </p:cNvGrpSpPr>
          <p:nvPr/>
        </p:nvGrpSpPr>
        <p:grpSpPr>
          <a:xfrm>
            <a:off x="7823224" y="1155281"/>
            <a:ext cx="3486452" cy="3311982"/>
            <a:chOff x="690454" y="1580856"/>
            <a:chExt cx="4443731" cy="4221357"/>
          </a:xfrm>
        </p:grpSpPr>
        <p:grpSp>
          <p:nvGrpSpPr>
            <p:cNvPr id="11" name="Group 10">
              <a:extLst>
                <a:ext uri="{FF2B5EF4-FFF2-40B4-BE49-F238E27FC236}">
                  <a16:creationId xmlns:a16="http://schemas.microsoft.com/office/drawing/2014/main" id="{DFCD76D2-FEF7-B023-4BC2-1B0AD67833EB}"/>
                </a:ext>
              </a:extLst>
            </p:cNvPr>
            <p:cNvGrpSpPr/>
            <p:nvPr/>
          </p:nvGrpSpPr>
          <p:grpSpPr>
            <a:xfrm>
              <a:off x="1139340" y="2496081"/>
              <a:ext cx="3156517" cy="3306132"/>
              <a:chOff x="1169015" y="1868552"/>
              <a:chExt cx="3156517" cy="3306132"/>
            </a:xfrm>
          </p:grpSpPr>
          <p:grpSp>
            <p:nvGrpSpPr>
              <p:cNvPr id="13" name="Group 12">
                <a:extLst>
                  <a:ext uri="{FF2B5EF4-FFF2-40B4-BE49-F238E27FC236}">
                    <a16:creationId xmlns:a16="http://schemas.microsoft.com/office/drawing/2014/main" id="{7A60FDAF-4792-27E7-18C4-E6C5975DC747}"/>
                  </a:ext>
                </a:extLst>
              </p:cNvPr>
              <p:cNvGrpSpPr/>
              <p:nvPr/>
            </p:nvGrpSpPr>
            <p:grpSpPr>
              <a:xfrm>
                <a:off x="1169015" y="1868557"/>
                <a:ext cx="976808" cy="3295547"/>
                <a:chOff x="433910" y="1868557"/>
                <a:chExt cx="976808" cy="3295547"/>
              </a:xfrm>
            </p:grpSpPr>
            <p:grpSp>
              <p:nvGrpSpPr>
                <p:cNvPr id="27" name="Group 26">
                  <a:extLst>
                    <a:ext uri="{FF2B5EF4-FFF2-40B4-BE49-F238E27FC236}">
                      <a16:creationId xmlns:a16="http://schemas.microsoft.com/office/drawing/2014/main" id="{90F9E952-97BC-A8CD-D77B-C89813755600}"/>
                    </a:ext>
                  </a:extLst>
                </p:cNvPr>
                <p:cNvGrpSpPr/>
                <p:nvPr/>
              </p:nvGrpSpPr>
              <p:grpSpPr>
                <a:xfrm>
                  <a:off x="433910" y="1868557"/>
                  <a:ext cx="793020" cy="3295547"/>
                  <a:chOff x="2470530" y="1868557"/>
                  <a:chExt cx="793020" cy="3295547"/>
                </a:xfrm>
              </p:grpSpPr>
              <p:sp>
                <p:nvSpPr>
                  <p:cNvPr id="29" name="Can 28">
                    <a:extLst>
                      <a:ext uri="{FF2B5EF4-FFF2-40B4-BE49-F238E27FC236}">
                        <a16:creationId xmlns:a16="http://schemas.microsoft.com/office/drawing/2014/main" id="{921B7CA2-A114-AA2A-F1A4-C3D596A38D95}"/>
                      </a:ext>
                    </a:extLst>
                  </p:cNvPr>
                  <p:cNvSpPr/>
                  <p:nvPr/>
                </p:nvSpPr>
                <p:spPr>
                  <a:xfrm>
                    <a:off x="2470530" y="2820880"/>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n 29">
                    <a:extLst>
                      <a:ext uri="{FF2B5EF4-FFF2-40B4-BE49-F238E27FC236}">
                        <a16:creationId xmlns:a16="http://schemas.microsoft.com/office/drawing/2014/main" id="{23CE2C1A-6624-9E21-4B80-DE6B920A485B}"/>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a:extLst>
                      <a:ext uri="{FF2B5EF4-FFF2-40B4-BE49-F238E27FC236}">
                        <a16:creationId xmlns:a16="http://schemas.microsoft.com/office/drawing/2014/main" id="{95D09034-CEA0-AE75-CFAD-2F0E144B36FF}"/>
                      </a:ext>
                    </a:extLst>
                  </p:cNvPr>
                  <p:cNvSpPr/>
                  <p:nvPr/>
                </p:nvSpPr>
                <p:spPr>
                  <a:xfrm>
                    <a:off x="2771028" y="2649695"/>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3BFACE99-3C51-542F-63DA-0384BD08F014}"/>
                    </a:ext>
                  </a:extLst>
                </p:cNvPr>
                <p:cNvSpPr txBox="1"/>
                <p:nvPr/>
              </p:nvSpPr>
              <p:spPr>
                <a:xfrm>
                  <a:off x="482581" y="3865267"/>
                  <a:ext cx="928137" cy="369332"/>
                </a:xfrm>
                <a:prstGeom prst="rect">
                  <a:avLst/>
                </a:prstGeom>
                <a:noFill/>
              </p:spPr>
              <p:txBody>
                <a:bodyPr wrap="square" rtlCol="0">
                  <a:spAutoFit/>
                </a:bodyPr>
                <a:lstStyle/>
                <a:p>
                  <a:r>
                    <a:rPr lang="en-US" dirty="0"/>
                    <a:t>gas</a:t>
                  </a:r>
                </a:p>
              </p:txBody>
            </p:sp>
          </p:grpSp>
          <p:grpSp>
            <p:nvGrpSpPr>
              <p:cNvPr id="14" name="Group 13">
                <a:extLst>
                  <a:ext uri="{FF2B5EF4-FFF2-40B4-BE49-F238E27FC236}">
                    <a16:creationId xmlns:a16="http://schemas.microsoft.com/office/drawing/2014/main" id="{DCD7F9E2-4AAE-411D-4BFD-BDE622D2C017}"/>
                  </a:ext>
                </a:extLst>
              </p:cNvPr>
              <p:cNvGrpSpPr/>
              <p:nvPr/>
            </p:nvGrpSpPr>
            <p:grpSpPr>
              <a:xfrm>
                <a:off x="2262534" y="1868552"/>
                <a:ext cx="928137" cy="3295547"/>
                <a:chOff x="398150" y="1868557"/>
                <a:chExt cx="928137" cy="3295547"/>
              </a:xfrm>
            </p:grpSpPr>
            <p:grpSp>
              <p:nvGrpSpPr>
                <p:cNvPr id="22" name="Group 21">
                  <a:extLst>
                    <a:ext uri="{FF2B5EF4-FFF2-40B4-BE49-F238E27FC236}">
                      <a16:creationId xmlns:a16="http://schemas.microsoft.com/office/drawing/2014/main" id="{34413666-59A3-0D0D-5D30-2C3EEF7719E1}"/>
                    </a:ext>
                  </a:extLst>
                </p:cNvPr>
                <p:cNvGrpSpPr/>
                <p:nvPr/>
              </p:nvGrpSpPr>
              <p:grpSpPr>
                <a:xfrm>
                  <a:off x="433909" y="1868557"/>
                  <a:ext cx="793021" cy="3295547"/>
                  <a:chOff x="2470529" y="1868557"/>
                  <a:chExt cx="793021" cy="3295547"/>
                </a:xfrm>
              </p:grpSpPr>
              <p:sp>
                <p:nvSpPr>
                  <p:cNvPr id="24" name="Can 23">
                    <a:extLst>
                      <a:ext uri="{FF2B5EF4-FFF2-40B4-BE49-F238E27FC236}">
                        <a16:creationId xmlns:a16="http://schemas.microsoft.com/office/drawing/2014/main" id="{FDA82652-2976-604D-CF8B-16AF500486F2}"/>
                      </a:ext>
                    </a:extLst>
                  </p:cNvPr>
                  <p:cNvSpPr/>
                  <p:nvPr/>
                </p:nvSpPr>
                <p:spPr>
                  <a:xfrm>
                    <a:off x="2470530" y="3347356"/>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n 24">
                    <a:extLst>
                      <a:ext uri="{FF2B5EF4-FFF2-40B4-BE49-F238E27FC236}">
                        <a16:creationId xmlns:a16="http://schemas.microsoft.com/office/drawing/2014/main" id="{0C0C9738-57A6-E686-4FA7-633257D86DE9}"/>
                      </a:ext>
                    </a:extLst>
                  </p:cNvPr>
                  <p:cNvSpPr/>
                  <p:nvPr/>
                </p:nvSpPr>
                <p:spPr>
                  <a:xfrm>
                    <a:off x="2470529"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a:extLst>
                      <a:ext uri="{FF2B5EF4-FFF2-40B4-BE49-F238E27FC236}">
                        <a16:creationId xmlns:a16="http://schemas.microsoft.com/office/drawing/2014/main" id="{C3E8F31F-02E5-BBE6-D548-2BAA05F42ED8}"/>
                      </a:ext>
                    </a:extLst>
                  </p:cNvPr>
                  <p:cNvSpPr/>
                  <p:nvPr/>
                </p:nvSpPr>
                <p:spPr>
                  <a:xfrm>
                    <a:off x="2771028" y="3148461"/>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82A2A7E3-1CCF-B4E2-2982-A25A07C74008}"/>
                    </a:ext>
                  </a:extLst>
                </p:cNvPr>
                <p:cNvSpPr txBox="1"/>
                <p:nvPr/>
              </p:nvSpPr>
              <p:spPr>
                <a:xfrm>
                  <a:off x="398150" y="3851349"/>
                  <a:ext cx="928137" cy="1216077"/>
                </a:xfrm>
                <a:prstGeom prst="rect">
                  <a:avLst/>
                </a:prstGeom>
                <a:noFill/>
              </p:spPr>
              <p:txBody>
                <a:bodyPr wrap="square" rtlCol="0">
                  <a:spAutoFit/>
                </a:bodyPr>
                <a:lstStyle/>
                <a:p>
                  <a:r>
                    <a:rPr lang="en-US" sz="1400" dirty="0"/>
                    <a:t>Super-critical Gas/</a:t>
                  </a:r>
                </a:p>
                <a:p>
                  <a:r>
                    <a:rPr lang="en-US" sz="1400" dirty="0"/>
                    <a:t>Liquid</a:t>
                  </a:r>
                </a:p>
              </p:txBody>
            </p:sp>
          </p:grpSp>
          <p:grpSp>
            <p:nvGrpSpPr>
              <p:cNvPr id="15" name="Group 14">
                <a:extLst>
                  <a:ext uri="{FF2B5EF4-FFF2-40B4-BE49-F238E27FC236}">
                    <a16:creationId xmlns:a16="http://schemas.microsoft.com/office/drawing/2014/main" id="{E0A20EF8-7295-F443-8031-47E200C50561}"/>
                  </a:ext>
                </a:extLst>
              </p:cNvPr>
              <p:cNvGrpSpPr/>
              <p:nvPr/>
            </p:nvGrpSpPr>
            <p:grpSpPr>
              <a:xfrm>
                <a:off x="3397396" y="1868552"/>
                <a:ext cx="928136" cy="3306132"/>
                <a:chOff x="1559906" y="1868552"/>
                <a:chExt cx="928136" cy="3306132"/>
              </a:xfrm>
            </p:grpSpPr>
            <p:sp>
              <p:nvSpPr>
                <p:cNvPr id="16" name="Can 15">
                  <a:extLst>
                    <a:ext uri="{FF2B5EF4-FFF2-40B4-BE49-F238E27FC236}">
                      <a16:creationId xmlns:a16="http://schemas.microsoft.com/office/drawing/2014/main" id="{DC73757C-8698-D6C6-3D73-2279F1CC061D}"/>
                    </a:ext>
                  </a:extLst>
                </p:cNvPr>
                <p:cNvSpPr/>
                <p:nvPr/>
              </p:nvSpPr>
              <p:spPr>
                <a:xfrm>
                  <a:off x="1598006" y="4469430"/>
                  <a:ext cx="793020" cy="705254"/>
                </a:xfrm>
                <a:prstGeom prst="can">
                  <a:avLst>
                    <a:gd name="adj" fmla="val 25860"/>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6B7BF65-258E-A181-8FF1-AAED0ACAE685}"/>
                    </a:ext>
                  </a:extLst>
                </p:cNvPr>
                <p:cNvGrpSpPr/>
                <p:nvPr/>
              </p:nvGrpSpPr>
              <p:grpSpPr>
                <a:xfrm>
                  <a:off x="1597695" y="1868552"/>
                  <a:ext cx="793020" cy="3295547"/>
                  <a:chOff x="2470530" y="1868557"/>
                  <a:chExt cx="793020" cy="3295547"/>
                </a:xfrm>
              </p:grpSpPr>
              <p:sp>
                <p:nvSpPr>
                  <p:cNvPr id="19" name="Can 18">
                    <a:extLst>
                      <a:ext uri="{FF2B5EF4-FFF2-40B4-BE49-F238E27FC236}">
                        <a16:creationId xmlns:a16="http://schemas.microsoft.com/office/drawing/2014/main" id="{3BF86632-EBC9-8913-490B-6E907E352BD3}"/>
                      </a:ext>
                    </a:extLst>
                  </p:cNvPr>
                  <p:cNvSpPr/>
                  <p:nvPr/>
                </p:nvSpPr>
                <p:spPr>
                  <a:xfrm>
                    <a:off x="2470530" y="1868557"/>
                    <a:ext cx="793020" cy="3295547"/>
                  </a:xfrm>
                  <a:prstGeom prst="can">
                    <a:avLst>
                      <a:gd name="adj" fmla="val 15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a:extLst>
                      <a:ext uri="{FF2B5EF4-FFF2-40B4-BE49-F238E27FC236}">
                        <a16:creationId xmlns:a16="http://schemas.microsoft.com/office/drawing/2014/main" id="{9B8AB4C1-6CA8-9E42-5531-5926E6E2B72B}"/>
                      </a:ext>
                    </a:extLst>
                  </p:cNvPr>
                  <p:cNvSpPr/>
                  <p:nvPr/>
                </p:nvSpPr>
                <p:spPr>
                  <a:xfrm>
                    <a:off x="2771028" y="4027002"/>
                    <a:ext cx="212242" cy="26324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an 20">
                    <a:extLst>
                      <a:ext uri="{FF2B5EF4-FFF2-40B4-BE49-F238E27FC236}">
                        <a16:creationId xmlns:a16="http://schemas.microsoft.com/office/drawing/2014/main" id="{D349020A-DA44-035E-A0D9-A7ACBA0B3C26}"/>
                      </a:ext>
                    </a:extLst>
                  </p:cNvPr>
                  <p:cNvSpPr/>
                  <p:nvPr/>
                </p:nvSpPr>
                <p:spPr>
                  <a:xfrm>
                    <a:off x="2470530" y="4212042"/>
                    <a:ext cx="793020" cy="438571"/>
                  </a:xfrm>
                  <a:prstGeom prst="can">
                    <a:avLst>
                      <a:gd name="adj" fmla="val 3857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71DE7DFF-FCC3-9358-2840-343A9CC3756A}"/>
                    </a:ext>
                  </a:extLst>
                </p:cNvPr>
                <p:cNvSpPr txBox="1"/>
                <p:nvPr/>
              </p:nvSpPr>
              <p:spPr>
                <a:xfrm>
                  <a:off x="1559906" y="4647029"/>
                  <a:ext cx="928136" cy="369333"/>
                </a:xfrm>
                <a:prstGeom prst="rect">
                  <a:avLst/>
                </a:prstGeom>
                <a:noFill/>
              </p:spPr>
              <p:txBody>
                <a:bodyPr wrap="square" rtlCol="0">
                  <a:spAutoFit/>
                </a:bodyPr>
                <a:lstStyle/>
                <a:p>
                  <a:r>
                    <a:rPr lang="en-US" dirty="0"/>
                    <a:t>liquid</a:t>
                  </a:r>
                </a:p>
              </p:txBody>
            </p:sp>
          </p:gr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958DB5E-9D42-C6A6-D560-A5CFA4C25D6F}"/>
                    </a:ext>
                  </a:extLst>
                </p:cNvPr>
                <p:cNvSpPr txBox="1"/>
                <p:nvPr/>
              </p:nvSpPr>
              <p:spPr>
                <a:xfrm>
                  <a:off x="690454" y="1580856"/>
                  <a:ext cx="4443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2" name="TextBox 11">
                  <a:extLst>
                    <a:ext uri="{FF2B5EF4-FFF2-40B4-BE49-F238E27FC236}">
                      <a16:creationId xmlns:a16="http://schemas.microsoft.com/office/drawing/2014/main" id="{6958DB5E-9D42-C6A6-D560-A5CFA4C25D6F}"/>
                    </a:ext>
                  </a:extLst>
                </p:cNvPr>
                <p:cNvSpPr txBox="1">
                  <a:spLocks noRot="1" noChangeAspect="1" noMove="1" noResize="1" noEditPoints="1" noAdjustHandles="1" noChangeArrowheads="1" noChangeShapeType="1" noTextEdit="1"/>
                </p:cNvSpPr>
                <p:nvPr/>
              </p:nvSpPr>
              <p:spPr>
                <a:xfrm>
                  <a:off x="690454" y="1580856"/>
                  <a:ext cx="4443731" cy="461665"/>
                </a:xfrm>
                <a:prstGeom prst="rect">
                  <a:avLst/>
                </a:prstGeom>
                <a:blipFill>
                  <a:blip r:embed="rId3"/>
                  <a:stretch>
                    <a:fillRect b="-27586"/>
                  </a:stretch>
                </a:blipFill>
              </p:spPr>
              <p:txBody>
                <a:bodyPr/>
                <a:lstStyle/>
                <a:p>
                  <a:r>
                    <a:rPr lang="en-US">
                      <a:noFill/>
                    </a:rPr>
                    <a:t> </a:t>
                  </a:r>
                </a:p>
              </p:txBody>
            </p:sp>
          </mc:Fallback>
        </mc:AlternateContent>
      </p:grpSp>
    </p:spTree>
    <p:extLst>
      <p:ext uri="{BB962C8B-B14F-4D97-AF65-F5344CB8AC3E}">
        <p14:creationId xmlns:p14="http://schemas.microsoft.com/office/powerpoint/2010/main" val="141527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EE4CEF-CA4E-F843-9E8E-15E2EF30EA54}"/>
              </a:ext>
            </a:extLst>
          </p:cNvPr>
          <p:cNvGrpSpPr/>
          <p:nvPr/>
        </p:nvGrpSpPr>
        <p:grpSpPr>
          <a:xfrm>
            <a:off x="1121332" y="1220449"/>
            <a:ext cx="9349107" cy="5325711"/>
            <a:chOff x="400893" y="500010"/>
            <a:chExt cx="9349107" cy="5325711"/>
          </a:xfrm>
        </p:grpSpPr>
        <p:grpSp>
          <p:nvGrpSpPr>
            <p:cNvPr id="13" name="Group 12">
              <a:extLst>
                <a:ext uri="{FF2B5EF4-FFF2-40B4-BE49-F238E27FC236}">
                  <a16:creationId xmlns:a16="http://schemas.microsoft.com/office/drawing/2014/main" id="{BDFE88D5-45FE-DB4D-A6CE-6F80FD60F9BE}"/>
                </a:ext>
              </a:extLst>
            </p:cNvPr>
            <p:cNvGrpSpPr/>
            <p:nvPr/>
          </p:nvGrpSpPr>
          <p:grpSpPr>
            <a:xfrm>
              <a:off x="400893" y="1168106"/>
              <a:ext cx="5157225" cy="461665"/>
              <a:chOff x="1498477" y="5326396"/>
              <a:chExt cx="5157225" cy="461665"/>
            </a:xfrm>
          </p:grpSpPr>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1E7436B-C330-F04F-B13C-24F99989E365}"/>
                      </a:ext>
                    </a:extLst>
                  </p:cNvPr>
                  <p:cNvSpPr/>
                  <p:nvPr/>
                </p:nvSpPr>
                <p:spPr>
                  <a:xfrm>
                    <a:off x="1498477" y="5326396"/>
                    <a:ext cx="11192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𝑇</m:t>
                          </m:r>
                          <m:r>
                            <a:rPr lang="en-US" sz="2400" b="0" i="1" smtClean="0">
                              <a:latin typeface="Cambria Math" panose="02040503050406030204" pitchFamily="18" charset="0"/>
                            </a:rPr>
                            <m:t>&gt;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4" name="Rectangle 13">
                    <a:extLst>
                      <a:ext uri="{FF2B5EF4-FFF2-40B4-BE49-F238E27FC236}">
                        <a16:creationId xmlns:a16="http://schemas.microsoft.com/office/drawing/2014/main" id="{F1E7436B-C330-F04F-B13C-24F99989E365}"/>
                      </a:ext>
                    </a:extLst>
                  </p:cNvPr>
                  <p:cNvSpPr>
                    <a:spLocks noRot="1" noChangeAspect="1" noMove="1" noResize="1" noEditPoints="1" noAdjustHandles="1" noChangeArrowheads="1" noChangeShapeType="1" noTextEdit="1"/>
                  </p:cNvSpPr>
                  <p:nvPr/>
                </p:nvSpPr>
                <p:spPr>
                  <a:xfrm>
                    <a:off x="1498477" y="5326396"/>
                    <a:ext cx="1119217" cy="461665"/>
                  </a:xfrm>
                  <a:prstGeom prst="rect">
                    <a:avLst/>
                  </a:prstGeom>
                  <a:blipFill>
                    <a:blip r:embed="rId2"/>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1D12BC1D-0D9A-5D45-B910-946A61A3773A}"/>
                  </a:ext>
                </a:extLst>
              </p:cNvPr>
              <p:cNvCxnSpPr>
                <a:cxnSpLocks/>
              </p:cNvCxnSpPr>
              <p:nvPr/>
            </p:nvCxnSpPr>
            <p:spPr>
              <a:xfrm flipV="1">
                <a:off x="2617694" y="5557228"/>
                <a:ext cx="4038008" cy="1"/>
              </a:xfrm>
              <a:prstGeom prst="straightConnector1">
                <a:avLst/>
              </a:prstGeom>
              <a:ln w="635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F4431ED-31F9-2143-91EF-72B32C4CDB7F}"/>
                </a:ext>
              </a:extLst>
            </p:cNvPr>
            <p:cNvGrpSpPr/>
            <p:nvPr/>
          </p:nvGrpSpPr>
          <p:grpSpPr>
            <a:xfrm>
              <a:off x="877372" y="2161196"/>
              <a:ext cx="4561372" cy="461665"/>
              <a:chOff x="2144084" y="5326394"/>
              <a:chExt cx="4561372" cy="461665"/>
            </a:xfrm>
          </p:grpSpPr>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1CF74A5-65FA-F646-8D27-3E201AAA37BC}"/>
                      </a:ext>
                    </a:extLst>
                  </p:cNvPr>
                  <p:cNvSpPr/>
                  <p:nvPr/>
                </p:nvSpPr>
                <p:spPr>
                  <a:xfrm>
                    <a:off x="2144084" y="5326394"/>
                    <a:ext cx="11176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𝑇</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m:oMathPara>
                    </a14:m>
                    <a:endParaRPr lang="en-US" sz="2400" dirty="0"/>
                  </a:p>
                </p:txBody>
              </p:sp>
            </mc:Choice>
            <mc:Fallback xmlns="">
              <p:sp>
                <p:nvSpPr>
                  <p:cNvPr id="18" name="Rectangle 17">
                    <a:extLst>
                      <a:ext uri="{FF2B5EF4-FFF2-40B4-BE49-F238E27FC236}">
                        <a16:creationId xmlns:a16="http://schemas.microsoft.com/office/drawing/2014/main" id="{C1CF74A5-65FA-F646-8D27-3E201AAA37BC}"/>
                      </a:ext>
                    </a:extLst>
                  </p:cNvPr>
                  <p:cNvSpPr>
                    <a:spLocks noRot="1" noChangeAspect="1" noMove="1" noResize="1" noEditPoints="1" noAdjustHandles="1" noChangeArrowheads="1" noChangeShapeType="1" noTextEdit="1"/>
                  </p:cNvSpPr>
                  <p:nvPr/>
                </p:nvSpPr>
                <p:spPr>
                  <a:xfrm>
                    <a:off x="2144084" y="5326394"/>
                    <a:ext cx="1117614" cy="461665"/>
                  </a:xfrm>
                  <a:prstGeom prst="rect">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CE3D6936-54D9-5141-8F09-C2B9DF03B8C1}"/>
                  </a:ext>
                </a:extLst>
              </p:cNvPr>
              <p:cNvCxnSpPr>
                <a:cxnSpLocks/>
              </p:cNvCxnSpPr>
              <p:nvPr/>
            </p:nvCxnSpPr>
            <p:spPr>
              <a:xfrm>
                <a:off x="3320740" y="5557227"/>
                <a:ext cx="3384716" cy="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https://upload.wikimedia.org/wikipedia/commons/thumb/3/3e/Real_Gas_Isotherms.svg/709px-Real_Gas_Isotherms.svg.png">
              <a:extLst>
                <a:ext uri="{FF2B5EF4-FFF2-40B4-BE49-F238E27FC236}">
                  <a16:creationId xmlns:a16="http://schemas.microsoft.com/office/drawing/2014/main" id="{E4307C13-CE43-A146-BE12-293CDBEF4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4289" y="500010"/>
              <a:ext cx="5325711" cy="5325711"/>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8C6EDB73-52A0-2D4C-8992-BD7B2D01ACE3}"/>
              </a:ext>
            </a:extLst>
          </p:cNvPr>
          <p:cNvSpPr/>
          <p:nvPr/>
        </p:nvSpPr>
        <p:spPr>
          <a:xfrm>
            <a:off x="0" y="8214"/>
            <a:ext cx="7974427" cy="461665"/>
          </a:xfrm>
          <a:prstGeom prst="rect">
            <a:avLst/>
          </a:prstGeom>
          <a:solidFill>
            <a:schemeClr val="accent2"/>
          </a:solidFill>
        </p:spPr>
        <p:txBody>
          <a:bodyPr wrap="none">
            <a:spAutoFit/>
          </a:bodyPr>
          <a:lstStyle/>
          <a:p>
            <a:r>
              <a:rPr lang="en-US" sz="2400" b="1" dirty="0"/>
              <a:t>van der Waals formula actually does a good job when </a:t>
            </a:r>
            <a:r>
              <a:rPr lang="en-US" sz="2400" b="1" dirty="0">
                <a:latin typeface="+mn-lt"/>
              </a:rPr>
              <a:t>𝑻&gt;𝑻</a:t>
            </a:r>
            <a:r>
              <a:rPr lang="en-US" sz="2400" b="1" baseline="-25000" dirty="0">
                <a:latin typeface="+mn-lt"/>
              </a:rPr>
              <a:t>𝒄</a:t>
            </a:r>
            <a:r>
              <a:rPr lang="en-US" sz="2400" b="1" baseline="-25000" dirty="0" err="1">
                <a:latin typeface="+mn-lt"/>
              </a:rPr>
              <a:t>rit</a:t>
            </a:r>
            <a:r>
              <a:rPr lang="en-US" sz="2400" b="1" dirty="0">
                <a:latin typeface="+mn-lt"/>
              </a:rPr>
              <a:t> </a:t>
            </a:r>
            <a:endParaRPr lang="en-US" sz="2400" b="1" dirty="0"/>
          </a:p>
        </p:txBody>
      </p:sp>
      <p:sp>
        <p:nvSpPr>
          <p:cNvPr id="21" name="Rectangle 20">
            <a:extLst>
              <a:ext uri="{FF2B5EF4-FFF2-40B4-BE49-F238E27FC236}">
                <a16:creationId xmlns:a16="http://schemas.microsoft.com/office/drawing/2014/main" id="{4FA551FD-F0C2-D24F-ADFD-BD9AF73B9039}"/>
              </a:ext>
            </a:extLst>
          </p:cNvPr>
          <p:cNvSpPr/>
          <p:nvPr/>
        </p:nvSpPr>
        <p:spPr>
          <a:xfrm>
            <a:off x="467314" y="608487"/>
            <a:ext cx="6131294" cy="461665"/>
          </a:xfrm>
          <a:prstGeom prst="rect">
            <a:avLst/>
          </a:prstGeom>
        </p:spPr>
        <p:txBody>
          <a:bodyPr wrap="none">
            <a:spAutoFit/>
          </a:bodyPr>
          <a:lstStyle/>
          <a:p>
            <a:r>
              <a:rPr lang="en-US" sz="2400" dirty="0"/>
              <a:t>Isothermal compression in an indicator diagram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48F1DA0-0D67-76FD-298B-A72D4DDD4D51}"/>
                  </a:ext>
                </a:extLst>
              </p:cNvPr>
              <p:cNvSpPr txBox="1"/>
              <p:nvPr/>
            </p:nvSpPr>
            <p:spPr>
              <a:xfrm>
                <a:off x="390859" y="4566807"/>
                <a:ext cx="5191364" cy="830997"/>
              </a:xfrm>
              <a:prstGeom prst="rect">
                <a:avLst/>
              </a:prstGeom>
              <a:noFill/>
            </p:spPr>
            <p:txBody>
              <a:bodyPr wrap="square" rtlCol="0">
                <a:spAutoFit/>
              </a:bodyPr>
              <a:lstStyle/>
              <a:p>
                <a:r>
                  <a:rPr lang="en-US" sz="2400" dirty="0"/>
                  <a:t>Curved isotherms at </a:t>
                </a:r>
                <a14:m>
                  <m:oMath xmlns:m="http://schemas.openxmlformats.org/officeDocument/2006/math">
                    <m:r>
                      <a:rPr lang="en-US" sz="2400" i="1" smtClean="0">
                        <a:latin typeface="Cambria Math" panose="02040503050406030204" pitchFamily="18" charset="0"/>
                      </a:rPr>
                      <m:t>𝑇</m:t>
                    </m:r>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i="1">
                            <a:latin typeface="Cambria Math" panose="02040503050406030204" pitchFamily="18" charset="0"/>
                          </a:rPr>
                          <m:t>𝑐</m:t>
                        </m:r>
                      </m:sub>
                    </m:sSub>
                  </m:oMath>
                </a14:m>
                <a:r>
                  <a:rPr lang="en-US" sz="2400" dirty="0"/>
                  <a:t> are (unphysical) predictions of vdw theory.</a:t>
                </a:r>
              </a:p>
            </p:txBody>
          </p:sp>
        </mc:Choice>
        <mc:Fallback xmlns="">
          <p:sp>
            <p:nvSpPr>
              <p:cNvPr id="2" name="TextBox 1">
                <a:extLst>
                  <a:ext uri="{FF2B5EF4-FFF2-40B4-BE49-F238E27FC236}">
                    <a16:creationId xmlns:a16="http://schemas.microsoft.com/office/drawing/2014/main" id="{D48F1DA0-0D67-76FD-298B-A72D4DDD4D51}"/>
                  </a:ext>
                </a:extLst>
              </p:cNvPr>
              <p:cNvSpPr txBox="1">
                <a:spLocks noRot="1" noChangeAspect="1" noMove="1" noResize="1" noEditPoints="1" noAdjustHandles="1" noChangeArrowheads="1" noChangeShapeType="1" noTextEdit="1"/>
              </p:cNvSpPr>
              <p:nvPr/>
            </p:nvSpPr>
            <p:spPr>
              <a:xfrm>
                <a:off x="390859" y="4566807"/>
                <a:ext cx="5191364" cy="830997"/>
              </a:xfrm>
              <a:prstGeom prst="rect">
                <a:avLst/>
              </a:prstGeom>
              <a:blipFill>
                <a:blip r:embed="rId5"/>
                <a:stretch>
                  <a:fillRect l="-1707" t="-4545" b="-15152"/>
                </a:stretch>
              </a:blipFill>
            </p:spPr>
            <p:txBody>
              <a:bodyPr/>
              <a:lstStyle/>
              <a:p>
                <a:r>
                  <a:rPr lang="en-US">
                    <a:noFill/>
                  </a:rPr>
                  <a:t> </a:t>
                </a:r>
              </a:p>
            </p:txBody>
          </p:sp>
        </mc:Fallback>
      </mc:AlternateContent>
      <p:sp>
        <p:nvSpPr>
          <p:cNvPr id="3" name="Left Arrow 2">
            <a:extLst>
              <a:ext uri="{FF2B5EF4-FFF2-40B4-BE49-F238E27FC236}">
                <a16:creationId xmlns:a16="http://schemas.microsoft.com/office/drawing/2014/main" id="{2B3235F5-F3C5-62B7-D596-103CA750D829}"/>
              </a:ext>
            </a:extLst>
          </p:cNvPr>
          <p:cNvSpPr/>
          <p:nvPr/>
        </p:nvSpPr>
        <p:spPr>
          <a:xfrm rot="18236975">
            <a:off x="6926121" y="3138558"/>
            <a:ext cx="583097" cy="409485"/>
          </a:xfrm>
          <a:prstGeom prst="leftArrow">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1BB8D46-D367-BAF5-33A6-EBE5B29AC662}"/>
              </a:ext>
            </a:extLst>
          </p:cNvPr>
          <p:cNvSpPr txBox="1"/>
          <p:nvPr/>
        </p:nvSpPr>
        <p:spPr>
          <a:xfrm rot="541320">
            <a:off x="8308946" y="4351482"/>
            <a:ext cx="1099930" cy="461665"/>
          </a:xfrm>
          <a:prstGeom prst="rect">
            <a:avLst/>
          </a:prstGeom>
          <a:noFill/>
        </p:spPr>
        <p:txBody>
          <a:bodyPr wrap="square" rtlCol="0">
            <a:spAutoFit/>
          </a:bodyPr>
          <a:lstStyle/>
          <a:p>
            <a:r>
              <a:rPr lang="en-US" sz="2400" i="1" dirty="0" err="1">
                <a:solidFill>
                  <a:srgbClr val="C00000"/>
                </a:solidFill>
              </a:rPr>
              <a:t>T</a:t>
            </a:r>
            <a:r>
              <a:rPr lang="en-US" sz="2400" i="1" baseline="-25000" dirty="0" err="1">
                <a:solidFill>
                  <a:srgbClr val="C00000"/>
                </a:solidFill>
              </a:rPr>
              <a:t>crit</a:t>
            </a:r>
            <a:endParaRPr lang="en-US" sz="2400" dirty="0">
              <a:solidFill>
                <a:srgbClr val="C00000"/>
              </a:solidFill>
            </a:endParaRPr>
          </a:p>
        </p:txBody>
      </p:sp>
    </p:spTree>
    <p:extLst>
      <p:ext uri="{BB962C8B-B14F-4D97-AF65-F5344CB8AC3E}">
        <p14:creationId xmlns:p14="http://schemas.microsoft.com/office/powerpoint/2010/main" val="385122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58DAF46-9BFC-E04C-92C8-45D309C037BF}"/>
              </a:ext>
            </a:extLst>
          </p:cNvPr>
          <p:cNvGrpSpPr/>
          <p:nvPr/>
        </p:nvGrpSpPr>
        <p:grpSpPr>
          <a:xfrm>
            <a:off x="831368" y="405838"/>
            <a:ext cx="11061700" cy="5878157"/>
            <a:chOff x="831368" y="405838"/>
            <a:chExt cx="11061700" cy="5878157"/>
          </a:xfrm>
        </p:grpSpPr>
        <p:pic>
          <p:nvPicPr>
            <p:cNvPr id="4" name="Picture 3">
              <a:extLst>
                <a:ext uri="{FF2B5EF4-FFF2-40B4-BE49-F238E27FC236}">
                  <a16:creationId xmlns:a16="http://schemas.microsoft.com/office/drawing/2014/main" id="{D51201B7-23AE-2647-8A6C-344BF4FE5DDA}"/>
                </a:ext>
              </a:extLst>
            </p:cNvPr>
            <p:cNvPicPr>
              <a:picLocks noChangeAspect="1"/>
            </p:cNvPicPr>
            <p:nvPr/>
          </p:nvPicPr>
          <p:blipFill>
            <a:blip r:embed="rId2"/>
            <a:stretch>
              <a:fillRect/>
            </a:stretch>
          </p:blipFill>
          <p:spPr>
            <a:xfrm>
              <a:off x="831368" y="405838"/>
              <a:ext cx="11061700" cy="5143500"/>
            </a:xfrm>
            <a:prstGeom prst="rect">
              <a:avLst/>
            </a:prstGeom>
          </p:spPr>
        </p:pic>
        <p:sp>
          <p:nvSpPr>
            <p:cNvPr id="5" name="TextBox 4">
              <a:extLst>
                <a:ext uri="{FF2B5EF4-FFF2-40B4-BE49-F238E27FC236}">
                  <a16:creationId xmlns:a16="http://schemas.microsoft.com/office/drawing/2014/main" id="{654C5F2B-9765-C246-B161-D3D9A45B66E5}"/>
                </a:ext>
              </a:extLst>
            </p:cNvPr>
            <p:cNvSpPr txBox="1"/>
            <p:nvPr/>
          </p:nvSpPr>
          <p:spPr>
            <a:xfrm>
              <a:off x="2708476" y="5914663"/>
              <a:ext cx="7546694" cy="369332"/>
            </a:xfrm>
            <a:prstGeom prst="rect">
              <a:avLst/>
            </a:prstGeom>
            <a:noFill/>
          </p:spPr>
          <p:txBody>
            <a:bodyPr wrap="square" rtlCol="0">
              <a:spAutoFit/>
            </a:bodyPr>
            <a:lstStyle/>
            <a:p>
              <a:r>
                <a:rPr lang="en-US" dirty="0"/>
                <a:t>From </a:t>
              </a:r>
              <a:r>
                <a:rPr lang="en-US" dirty="0" err="1"/>
                <a:t>Berberberan</a:t>
              </a:r>
              <a:r>
                <a:rPr lang="en-US" dirty="0"/>
                <a:t>-Santos et al, 2008</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12EA70-B348-9D4B-82C7-B2064B04C78F}"/>
                    </a:ext>
                  </a:extLst>
                </p:cNvPr>
                <p:cNvSpPr txBox="1"/>
                <p:nvPr/>
              </p:nvSpPr>
              <p:spPr>
                <a:xfrm>
                  <a:off x="8931942" y="1215156"/>
                  <a:ext cx="2939970" cy="4001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00B050"/>
                                </a:solidFill>
                                <a:latin typeface="Cambria Math" panose="02040503050406030204" pitchFamily="18" charset="0"/>
                              </a:rPr>
                            </m:ctrlPr>
                          </m:sSubPr>
                          <m:e>
                            <m:r>
                              <a:rPr lang="en-US" sz="2000" b="0" i="1" smtClean="0">
                                <a:solidFill>
                                  <a:srgbClr val="00B050"/>
                                </a:solidFill>
                                <a:latin typeface="Cambria Math" panose="02040503050406030204" pitchFamily="18" charset="0"/>
                              </a:rPr>
                              <m:t>𝑇</m:t>
                            </m:r>
                          </m:e>
                          <m:sub>
                            <m:r>
                              <a:rPr lang="en-US" sz="2000" b="0" i="1" smtClean="0">
                                <a:solidFill>
                                  <a:srgbClr val="00B050"/>
                                </a:solidFill>
                                <a:latin typeface="Cambria Math" panose="02040503050406030204" pitchFamily="18" charset="0"/>
                              </a:rPr>
                              <m:t>3</m:t>
                            </m:r>
                          </m:sub>
                        </m:sSub>
                        <m:r>
                          <a:rPr lang="en-US" sz="2000" b="0" i="1" smtClean="0">
                            <a:solidFill>
                              <a:srgbClr val="00B050"/>
                            </a:solidFill>
                            <a:latin typeface="Cambria Math" panose="02040503050406030204" pitchFamily="18" charset="0"/>
                          </a:rPr>
                          <m:t>/</m:t>
                        </m:r>
                        <m:r>
                          <a:rPr lang="en-US" sz="2000" b="0" i="1" smtClean="0">
                            <a:solidFill>
                              <a:srgbClr val="00B050"/>
                            </a:solidFill>
                            <a:latin typeface="Cambria Math" panose="02040503050406030204" pitchFamily="18" charset="0"/>
                          </a:rPr>
                          <m:t>𝐾</m:t>
                        </m:r>
                      </m:oMath>
                    </m:oMathPara>
                  </a14:m>
                  <a:endParaRPr lang="en-US" sz="2000" dirty="0"/>
                </a:p>
              </p:txBody>
            </p:sp>
          </mc:Choice>
          <mc:Fallback xmlns="">
            <p:sp>
              <p:nvSpPr>
                <p:cNvPr id="7" name="TextBox 6">
                  <a:extLst>
                    <a:ext uri="{FF2B5EF4-FFF2-40B4-BE49-F238E27FC236}">
                      <a16:creationId xmlns:a16="http://schemas.microsoft.com/office/drawing/2014/main" id="{0D12EA70-B348-9D4B-82C7-B2064B04C78F}"/>
                    </a:ext>
                  </a:extLst>
                </p:cNvPr>
                <p:cNvSpPr txBox="1">
                  <a:spLocks noRot="1" noChangeAspect="1" noMove="1" noResize="1" noEditPoints="1" noAdjustHandles="1" noChangeArrowheads="1" noChangeShapeType="1" noTextEdit="1"/>
                </p:cNvSpPr>
                <p:nvPr/>
              </p:nvSpPr>
              <p:spPr>
                <a:xfrm>
                  <a:off x="8931942" y="1215156"/>
                  <a:ext cx="2939970" cy="400110"/>
                </a:xfrm>
                <a:prstGeom prst="rect">
                  <a:avLst/>
                </a:prstGeom>
                <a:blipFill>
                  <a:blip r:embed="rId3"/>
                  <a:stretch>
                    <a:fillRect b="-12121"/>
                  </a:stretch>
                </a:blipFill>
              </p:spPr>
              <p:txBody>
                <a:bodyPr/>
                <a:lstStyle/>
                <a:p>
                  <a:r>
                    <a:rPr lang="en-US">
                      <a:noFill/>
                    </a:rPr>
                    <a:t> </a:t>
                  </a:r>
                </a:p>
              </p:txBody>
            </p:sp>
          </mc:Fallback>
        </mc:AlternateContent>
      </p:grpSp>
      <p:sp>
        <p:nvSpPr>
          <p:cNvPr id="2" name="Rectangle 1">
            <a:extLst>
              <a:ext uri="{FF2B5EF4-FFF2-40B4-BE49-F238E27FC236}">
                <a16:creationId xmlns:a16="http://schemas.microsoft.com/office/drawing/2014/main" id="{B097D244-4F28-D089-B4A4-BE1684DF7616}"/>
              </a:ext>
            </a:extLst>
          </p:cNvPr>
          <p:cNvSpPr/>
          <p:nvPr/>
        </p:nvSpPr>
        <p:spPr>
          <a:xfrm>
            <a:off x="2675" y="-13039"/>
            <a:ext cx="5482270" cy="461665"/>
          </a:xfrm>
          <a:prstGeom prst="rect">
            <a:avLst/>
          </a:prstGeom>
          <a:solidFill>
            <a:schemeClr val="accent2"/>
          </a:solidFill>
        </p:spPr>
        <p:txBody>
          <a:bodyPr wrap="none">
            <a:spAutoFit/>
          </a:bodyPr>
          <a:lstStyle/>
          <a:p>
            <a:r>
              <a:rPr lang="en-US" sz="2400" b="1" dirty="0"/>
              <a:t>Every gas has its own critical temperature</a:t>
            </a:r>
          </a:p>
        </p:txBody>
      </p:sp>
    </p:spTree>
    <p:extLst>
      <p:ext uri="{BB962C8B-B14F-4D97-AF65-F5344CB8AC3E}">
        <p14:creationId xmlns:p14="http://schemas.microsoft.com/office/powerpoint/2010/main" val="3498226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2258</TotalTime>
  <Words>790</Words>
  <Application>Microsoft Macintosh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Getting 𝑻𝒄rit and 𝑽𝒄rit from a and b</vt:lpstr>
      <vt:lpstr>Analytical properties of vdw’s equation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Steven</cp:lastModifiedBy>
  <cp:revision>106</cp:revision>
  <cp:lastPrinted>2018-08-14T20:21:18Z</cp:lastPrinted>
  <dcterms:created xsi:type="dcterms:W3CDTF">2018-08-13T19:25:05Z</dcterms:created>
  <dcterms:modified xsi:type="dcterms:W3CDTF">2022-10-13T16:56:32Z</dcterms:modified>
</cp:coreProperties>
</file>