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22" r:id="rId2"/>
    <p:sldId id="307" r:id="rId3"/>
    <p:sldId id="326" r:id="rId4"/>
    <p:sldId id="317" r:id="rId5"/>
    <p:sldId id="306" r:id="rId6"/>
    <p:sldId id="309" r:id="rId7"/>
    <p:sldId id="311" r:id="rId8"/>
    <p:sldId id="303" r:id="rId9"/>
    <p:sldId id="305" r:id="rId10"/>
    <p:sldId id="32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33A43-1517-C940-AF9D-C3960415E15A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ABB40-F5BC-034C-818D-2ABD45370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0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ABB40-F5BC-034C-818D-2ABD45370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42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ABB40-F5BC-034C-818D-2ABD45370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0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ABB40-F5BC-034C-818D-2ABD45370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4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25EC-EC09-4541-B334-593ACCF11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650BC-0A48-774E-8024-891D83C74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CEDDC-259B-BE4D-A65C-D18106A2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4F2C-7EBD-FE40-B599-DC7485C0150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A287C-1CAD-A74F-B9AC-72CB1130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E167B-1F19-BA49-8EF1-0ECBF3E1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08-FD00-5047-B60E-6118ABDC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6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BEAD-8D0A-064C-B2A2-02EADE09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F2AD4-2329-6E4F-8B08-B73144D5E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25659-8790-D94E-A453-D38EDB2C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4F2C-7EBD-FE40-B599-DC7485C0150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973EB-01ED-D144-9822-54517E64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2FD9F-D3DB-7846-9DB2-031F0474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08-FD00-5047-B60E-6118ABDC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7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41928-B2DE-C14D-B805-B5338E0B7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BB99F-02F2-2941-BEB4-03C18E60D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0F652-B101-A64D-AE78-70355316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4F2C-7EBD-FE40-B599-DC7485C0150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BE91-FCD0-8B4B-A23C-2711E871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9CD3-0225-8041-B033-BF68D457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08-FD00-5047-B60E-6118ABDC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9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7DB3-8580-974C-AD64-1E3E9338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2A51A-C006-3644-BACD-C1E390481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9DB1E-83E8-C34E-9EAA-7A2B137F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4F2C-7EBD-FE40-B599-DC7485C0150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D89A0-EA37-D542-A585-F14B56C5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9DFF4-9508-7241-9BBD-A49E28FF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08-FD00-5047-B60E-6118ABDC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FCC1-04BA-C94E-B4C8-91B9D463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315A7-BBCD-624E-AF45-1EF452D90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6A-2F11-484B-90E8-67E91C09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4F2C-7EBD-FE40-B599-DC7485C0150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52986-FF52-B448-9421-13DB6BDF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D096B-3D94-7046-8C32-EBCFBA3B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08-FD00-5047-B60E-6118ABDC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5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C79B-277B-6E4C-818E-4915FFBC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B2B59-DADF-EA41-BB63-19667A2B3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855D8-0587-D84C-9301-FDDA93EEC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E109-79DB-1E40-9566-B0CD7E3C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4F2C-7EBD-FE40-B599-DC7485C0150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8C376-EE3C-9845-827E-02CAE338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2F94A-A8D4-7C43-9D20-46D4C441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08-FD00-5047-B60E-6118ABDC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5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5F33-8EC4-894C-91D8-73765A2C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C142B-7FBD-D844-B4AA-E54D85E6E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CB613-4DD2-6B40-9BA3-445AED0B0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855C0-9B48-D443-9C90-C44F2F9DA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ED877-DD7A-7149-83B7-46E7FAFF2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0CBCB-86DC-3440-936C-D79B000EF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4F2C-7EBD-FE40-B599-DC7485C0150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A218B-F902-2E45-B077-F64946E0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697349-B4EB-0D41-81DE-01A4A7BC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08-FD00-5047-B60E-6118ABDC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61C3-095B-1140-A908-6FA361BA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F767F-B4A1-A849-A507-18E96001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4F2C-7EBD-FE40-B599-DC7485C0150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4AD1F-D52C-B24C-B375-28C0CED8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D96ED-A3F6-8D4A-B71E-12D552EC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08-FD00-5047-B60E-6118ABDC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037DD-073E-0748-8DA1-63AEDA76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4F2C-7EBD-FE40-B599-DC7485C0150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2F5C4-3FD0-C140-B0B2-E519A7EF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1C894-66A1-2645-A7DB-EBA1DDD8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08-FD00-5047-B60E-6118ABDC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4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1E38-6289-0942-A043-B363C466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104BC-8EEA-334F-B37A-8C1BF7356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9070C-0C87-1444-9D57-1FF747C0D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BADEF-5078-7347-8B53-74A460DE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4F2C-7EBD-FE40-B599-DC7485C0150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B7661-52E9-D64E-A7CF-35586EF5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DE06F-4765-4944-BDDC-A9AEDC30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08-FD00-5047-B60E-6118ABDC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1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7BE0-A0DA-494C-987A-716F0ABC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6918F-4FC3-314D-BA81-0CF3F0CD7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5F755-7EAD-1441-AF2D-5A7808160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C22B0-A1C3-5742-9DBA-CA8F3534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4F2C-7EBD-FE40-B599-DC7485C0150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FF82-7733-3146-8BFA-44F56FC0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4E4EF-CC4B-D140-A0C7-19D28A00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1F08-FD00-5047-B60E-6118ABDC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1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40B81-5752-2B46-8772-001BEC03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48A22-87BA-F74B-80F9-0BD7B0CC7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BA630-8759-5E4D-97E4-A8F7A0A9D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C4F2C-7EBD-FE40-B599-DC7485C01506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CD2FD-10D5-5243-A044-AC159AB8F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7BB7A-AC71-0F43-B2AB-B3305F5CF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01F08-FD00-5047-B60E-6118ABDCD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1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2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16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04790B-AE13-7700-CCE5-F4E2504F74BA}"/>
              </a:ext>
            </a:extLst>
          </p:cNvPr>
          <p:cNvSpPr txBox="1"/>
          <p:nvPr/>
        </p:nvSpPr>
        <p:spPr>
          <a:xfrm>
            <a:off x="123443" y="189298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Recap of what we did yesterday</a:t>
            </a:r>
          </a:p>
        </p:txBody>
      </p:sp>
    </p:spTree>
    <p:extLst>
      <p:ext uri="{BB962C8B-B14F-4D97-AF65-F5344CB8AC3E}">
        <p14:creationId xmlns:p14="http://schemas.microsoft.com/office/powerpoint/2010/main" val="20688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442127" y="1305106"/>
                <a:ext cx="10485703" cy="1964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What we learned 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Architecture of adiabatic Joule-Thomson and Joule experiments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How to infer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𝐽𝑇</m:t>
                        </m:r>
                      </m:sub>
                    </m:sSub>
                  </m:oMath>
                </a14:m>
                <a:r>
                  <a:rPr lang="en-US" sz="2400" dirty="0"/>
                  <a:t> from a Joule-Thomson experiment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How to use </a:t>
                </a:r>
                <a:r>
                  <a:rPr lang="en-US" sz="2400" dirty="0" err="1"/>
                  <a:t>isenthalps</a:t>
                </a:r>
                <a:r>
                  <a:rPr lang="en-US" sz="2400" dirty="0"/>
                  <a:t> to predict the temperature change in a Joule-Thomson experiment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27" y="1305106"/>
                <a:ext cx="10485703" cy="1964897"/>
              </a:xfrm>
              <a:prstGeom prst="rect">
                <a:avLst/>
              </a:prstGeom>
              <a:blipFill>
                <a:blip r:embed="rId2"/>
                <a:stretch>
                  <a:fillRect l="-969" t="-2564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06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977EBE-3F54-AD48-A460-5FBE1C0DEB09}"/>
              </a:ext>
            </a:extLst>
          </p:cNvPr>
          <p:cNvSpPr txBox="1"/>
          <p:nvPr/>
        </p:nvSpPr>
        <p:spPr>
          <a:xfrm>
            <a:off x="123443" y="189298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Joule experiment is adiabatic, and no work is done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237633-36FA-A848-8EB3-537019B19F8F}"/>
              </a:ext>
            </a:extLst>
          </p:cNvPr>
          <p:cNvGrpSpPr/>
          <p:nvPr/>
        </p:nvGrpSpPr>
        <p:grpSpPr>
          <a:xfrm>
            <a:off x="1272209" y="834887"/>
            <a:ext cx="2716695" cy="2594114"/>
            <a:chOff x="1192696" y="1630017"/>
            <a:chExt cx="4381355" cy="4110383"/>
          </a:xfrm>
        </p:grpSpPr>
        <p:sp>
          <p:nvSpPr>
            <p:cNvPr id="2" name="Frame 1">
              <a:extLst>
                <a:ext uri="{FF2B5EF4-FFF2-40B4-BE49-F238E27FC236}">
                  <a16:creationId xmlns:a16="http://schemas.microsoft.com/office/drawing/2014/main" id="{265BF1E2-93BD-F943-901D-B7BE63AE07E0}"/>
                </a:ext>
              </a:extLst>
            </p:cNvPr>
            <p:cNvSpPr/>
            <p:nvPr/>
          </p:nvSpPr>
          <p:spPr>
            <a:xfrm>
              <a:off x="1192696" y="1630017"/>
              <a:ext cx="4381355" cy="4110383"/>
            </a:xfrm>
            <a:prstGeom prst="frame">
              <a:avLst>
                <a:gd name="adj1" fmla="val 31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Donut 2">
              <a:extLst>
                <a:ext uri="{FF2B5EF4-FFF2-40B4-BE49-F238E27FC236}">
                  <a16:creationId xmlns:a16="http://schemas.microsoft.com/office/drawing/2014/main" id="{F0D6A543-C225-1940-AEC2-8915E318184A}"/>
                </a:ext>
              </a:extLst>
            </p:cNvPr>
            <p:cNvSpPr/>
            <p:nvPr/>
          </p:nvSpPr>
          <p:spPr>
            <a:xfrm>
              <a:off x="2230434" y="2790686"/>
              <a:ext cx="2305878" cy="1974574"/>
            </a:xfrm>
            <a:prstGeom prst="donut">
              <a:avLst>
                <a:gd name="adj" fmla="val 50000"/>
              </a:avLst>
            </a:prstGeom>
            <a:pattFill prst="pct5">
              <a:fgClr>
                <a:schemeClr val="tx1"/>
              </a:fgClr>
              <a:bgClr>
                <a:schemeClr val="tx1">
                  <a:lumMod val="50000"/>
                  <a:lumOff val="5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BCCCDE4-11C9-4041-A725-4B6E73A59005}"/>
              </a:ext>
            </a:extLst>
          </p:cNvPr>
          <p:cNvGrpSpPr/>
          <p:nvPr/>
        </p:nvGrpSpPr>
        <p:grpSpPr>
          <a:xfrm>
            <a:off x="1272209" y="3729382"/>
            <a:ext cx="2716696" cy="2594114"/>
            <a:chOff x="6428009" y="874639"/>
            <a:chExt cx="4381355" cy="4110384"/>
          </a:xfrm>
        </p:grpSpPr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004C3871-015C-5F4F-83AB-A9FCADBF17E0}"/>
                </a:ext>
              </a:extLst>
            </p:cNvPr>
            <p:cNvSpPr/>
            <p:nvPr/>
          </p:nvSpPr>
          <p:spPr>
            <a:xfrm>
              <a:off x="6428009" y="874640"/>
              <a:ext cx="4381355" cy="4110383"/>
            </a:xfrm>
            <a:prstGeom prst="frame">
              <a:avLst>
                <a:gd name="adj1" fmla="val 50000"/>
              </a:avLst>
            </a:prstGeom>
            <a:pattFill prst="pct5">
              <a:fgClr>
                <a:schemeClr val="accent1"/>
              </a:fgClr>
              <a:bgClr>
                <a:schemeClr val="bg2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860A7161-1A39-B14A-9329-EC6C88169B67}"/>
                </a:ext>
              </a:extLst>
            </p:cNvPr>
            <p:cNvSpPr/>
            <p:nvPr/>
          </p:nvSpPr>
          <p:spPr>
            <a:xfrm>
              <a:off x="6428009" y="874639"/>
              <a:ext cx="4381355" cy="4110383"/>
            </a:xfrm>
            <a:prstGeom prst="frame">
              <a:avLst>
                <a:gd name="adj1" fmla="val 31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2EDA30-57FC-F64E-8827-6686058674AF}"/>
                  </a:ext>
                </a:extLst>
              </p:cNvPr>
              <p:cNvSpPr txBox="1"/>
              <p:nvPr/>
            </p:nvSpPr>
            <p:spPr>
              <a:xfrm>
                <a:off x="7706139" y="129502"/>
                <a:ext cx="33528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q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-&gt;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  <a:p>
                <a:r>
                  <a:rPr lang="en-US" sz="2400" b="1" dirty="0"/>
                  <a:t>isoenergetic process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2EDA30-57FC-F64E-8827-668605867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139" y="129502"/>
                <a:ext cx="3352801" cy="830997"/>
              </a:xfrm>
              <a:prstGeom prst="rect">
                <a:avLst/>
              </a:prstGeom>
              <a:blipFill>
                <a:blip r:embed="rId2"/>
                <a:stretch>
                  <a:fillRect l="-2642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1BB1168-71A4-1F4E-9319-508182492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401" y="1020295"/>
            <a:ext cx="4931226" cy="4164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7BF463-998F-7D4C-B204-FE5E799B3E15}"/>
                  </a:ext>
                </a:extLst>
              </p:cNvPr>
              <p:cNvSpPr txBox="1"/>
              <p:nvPr/>
            </p:nvSpPr>
            <p:spPr>
              <a:xfrm>
                <a:off x="5128591" y="5184950"/>
                <a:ext cx="69176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 temperature change if it’s an ideal gas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Temperature would change if it’s a real gas</a:t>
                </a:r>
              </a:p>
              <a:p>
                <a:r>
                  <a:rPr lang="en-US" sz="2400" dirty="0"/>
                  <a:t>=&gt;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would tell us about intermolecular forces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7BF463-998F-7D4C-B204-FE5E799B3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591" y="5184950"/>
                <a:ext cx="6917633" cy="1200329"/>
              </a:xfrm>
              <a:prstGeom prst="rect">
                <a:avLst/>
              </a:prstGeom>
              <a:blipFill>
                <a:blip r:embed="rId4"/>
                <a:stretch>
                  <a:fillRect l="-1282" t="-421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930446-E16A-BF54-A3F4-1CD83EB0E294}"/>
              </a:ext>
            </a:extLst>
          </p:cNvPr>
          <p:cNvSpPr txBox="1"/>
          <p:nvPr/>
        </p:nvSpPr>
        <p:spPr>
          <a:xfrm>
            <a:off x="1470991" y="1020295"/>
            <a:ext cx="15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Vacuum</a:t>
            </a:r>
          </a:p>
        </p:txBody>
      </p:sp>
    </p:spTree>
    <p:extLst>
      <p:ext uri="{BB962C8B-B14F-4D97-AF65-F5344CB8AC3E}">
        <p14:creationId xmlns:p14="http://schemas.microsoft.com/office/powerpoint/2010/main" val="24057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977EBE-3F54-AD48-A460-5FBE1C0DEB09}"/>
              </a:ext>
            </a:extLst>
          </p:cNvPr>
          <p:cNvSpPr txBox="1"/>
          <p:nvPr/>
        </p:nvSpPr>
        <p:spPr>
          <a:xfrm>
            <a:off x="123443" y="189298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Joule experiment is adiabatic, and no work is done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237633-36FA-A848-8EB3-537019B19F8F}"/>
              </a:ext>
            </a:extLst>
          </p:cNvPr>
          <p:cNvGrpSpPr/>
          <p:nvPr/>
        </p:nvGrpSpPr>
        <p:grpSpPr>
          <a:xfrm>
            <a:off x="1272209" y="834887"/>
            <a:ext cx="2716695" cy="2594114"/>
            <a:chOff x="1192696" y="1630017"/>
            <a:chExt cx="4381355" cy="4110383"/>
          </a:xfrm>
        </p:grpSpPr>
        <p:sp>
          <p:nvSpPr>
            <p:cNvPr id="2" name="Frame 1">
              <a:extLst>
                <a:ext uri="{FF2B5EF4-FFF2-40B4-BE49-F238E27FC236}">
                  <a16:creationId xmlns:a16="http://schemas.microsoft.com/office/drawing/2014/main" id="{265BF1E2-93BD-F943-901D-B7BE63AE07E0}"/>
                </a:ext>
              </a:extLst>
            </p:cNvPr>
            <p:cNvSpPr/>
            <p:nvPr/>
          </p:nvSpPr>
          <p:spPr>
            <a:xfrm>
              <a:off x="1192696" y="1630017"/>
              <a:ext cx="4381355" cy="4110383"/>
            </a:xfrm>
            <a:prstGeom prst="frame">
              <a:avLst>
                <a:gd name="adj1" fmla="val 31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Donut 2">
              <a:extLst>
                <a:ext uri="{FF2B5EF4-FFF2-40B4-BE49-F238E27FC236}">
                  <a16:creationId xmlns:a16="http://schemas.microsoft.com/office/drawing/2014/main" id="{F0D6A543-C225-1940-AEC2-8915E318184A}"/>
                </a:ext>
              </a:extLst>
            </p:cNvPr>
            <p:cNvSpPr/>
            <p:nvPr/>
          </p:nvSpPr>
          <p:spPr>
            <a:xfrm>
              <a:off x="2230434" y="2790686"/>
              <a:ext cx="2305878" cy="1974574"/>
            </a:xfrm>
            <a:prstGeom prst="donut">
              <a:avLst>
                <a:gd name="adj" fmla="val 50000"/>
              </a:avLst>
            </a:prstGeom>
            <a:pattFill prst="pct5">
              <a:fgClr>
                <a:schemeClr val="tx1"/>
              </a:fgClr>
              <a:bgClr>
                <a:schemeClr val="tx1">
                  <a:lumMod val="50000"/>
                  <a:lumOff val="5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BCCCDE4-11C9-4041-A725-4B6E73A59005}"/>
              </a:ext>
            </a:extLst>
          </p:cNvPr>
          <p:cNvGrpSpPr/>
          <p:nvPr/>
        </p:nvGrpSpPr>
        <p:grpSpPr>
          <a:xfrm>
            <a:off x="1272209" y="3729382"/>
            <a:ext cx="2716696" cy="2594114"/>
            <a:chOff x="6428009" y="874639"/>
            <a:chExt cx="4381355" cy="4110384"/>
          </a:xfrm>
        </p:grpSpPr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004C3871-015C-5F4F-83AB-A9FCADBF17E0}"/>
                </a:ext>
              </a:extLst>
            </p:cNvPr>
            <p:cNvSpPr/>
            <p:nvPr/>
          </p:nvSpPr>
          <p:spPr>
            <a:xfrm>
              <a:off x="6428009" y="874640"/>
              <a:ext cx="4381355" cy="4110383"/>
            </a:xfrm>
            <a:prstGeom prst="frame">
              <a:avLst>
                <a:gd name="adj1" fmla="val 50000"/>
              </a:avLst>
            </a:prstGeom>
            <a:pattFill prst="pct5">
              <a:fgClr>
                <a:schemeClr val="accent1"/>
              </a:fgClr>
              <a:bgClr>
                <a:schemeClr val="bg2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860A7161-1A39-B14A-9329-EC6C88169B67}"/>
                </a:ext>
              </a:extLst>
            </p:cNvPr>
            <p:cNvSpPr/>
            <p:nvPr/>
          </p:nvSpPr>
          <p:spPr>
            <a:xfrm>
              <a:off x="6428009" y="874639"/>
              <a:ext cx="4381355" cy="4110383"/>
            </a:xfrm>
            <a:prstGeom prst="frame">
              <a:avLst>
                <a:gd name="adj1" fmla="val 31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2EDA30-57FC-F64E-8827-6686058674AF}"/>
                  </a:ext>
                </a:extLst>
              </p:cNvPr>
              <p:cNvSpPr txBox="1"/>
              <p:nvPr/>
            </p:nvSpPr>
            <p:spPr>
              <a:xfrm>
                <a:off x="7706139" y="129502"/>
                <a:ext cx="33528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q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-&gt;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  <a:p>
                <a:r>
                  <a:rPr lang="en-US" sz="2400" b="1" dirty="0"/>
                  <a:t>isoenergetic process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2EDA30-57FC-F64E-8827-668605867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139" y="129502"/>
                <a:ext cx="3352801" cy="830997"/>
              </a:xfrm>
              <a:prstGeom prst="rect">
                <a:avLst/>
              </a:prstGeom>
              <a:blipFill>
                <a:blip r:embed="rId2"/>
                <a:stretch>
                  <a:fillRect l="-2642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1BB1168-71A4-1F4E-9319-508182492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401" y="1020295"/>
            <a:ext cx="4931226" cy="4164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7BF463-998F-7D4C-B204-FE5E799B3E15}"/>
                  </a:ext>
                </a:extLst>
              </p:cNvPr>
              <p:cNvSpPr txBox="1"/>
              <p:nvPr/>
            </p:nvSpPr>
            <p:spPr>
              <a:xfrm>
                <a:off x="5128591" y="5184950"/>
                <a:ext cx="69176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 temperature change if it’s an ideal gas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Temperature would change if it’s a real gas</a:t>
                </a:r>
              </a:p>
              <a:p>
                <a:r>
                  <a:rPr lang="en-US" sz="2400" dirty="0"/>
                  <a:t>=&gt;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would tell us about intermolecular forces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7BF463-998F-7D4C-B204-FE5E799B3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591" y="5184950"/>
                <a:ext cx="6917633" cy="1200329"/>
              </a:xfrm>
              <a:prstGeom prst="rect">
                <a:avLst/>
              </a:prstGeom>
              <a:blipFill>
                <a:blip r:embed="rId4"/>
                <a:stretch>
                  <a:fillRect l="-1282" t="-421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930446-E16A-BF54-A3F4-1CD83EB0E294}"/>
              </a:ext>
            </a:extLst>
          </p:cNvPr>
          <p:cNvSpPr txBox="1"/>
          <p:nvPr/>
        </p:nvSpPr>
        <p:spPr>
          <a:xfrm>
            <a:off x="2574531" y="2929293"/>
            <a:ext cx="15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Balloon pops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BC8A6381-BF66-4206-3E43-C8DC099F03D7}"/>
              </a:ext>
            </a:extLst>
          </p:cNvPr>
          <p:cNvSpPr/>
          <p:nvPr/>
        </p:nvSpPr>
        <p:spPr>
          <a:xfrm rot="1989436">
            <a:off x="2991371" y="1297348"/>
            <a:ext cx="198782" cy="295191"/>
          </a:xfrm>
          <a:prstGeom prst="upArrow">
            <a:avLst/>
          </a:prstGeom>
          <a:solidFill>
            <a:schemeClr val="tx2">
              <a:alpha val="5293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4291D0FC-02CE-6ABE-C329-EE47BBDE3933}"/>
              </a:ext>
            </a:extLst>
          </p:cNvPr>
          <p:cNvSpPr/>
          <p:nvPr/>
        </p:nvSpPr>
        <p:spPr>
          <a:xfrm rot="6729566">
            <a:off x="3375867" y="2313778"/>
            <a:ext cx="198782" cy="295191"/>
          </a:xfrm>
          <a:prstGeom prst="upArrow">
            <a:avLst/>
          </a:prstGeom>
          <a:solidFill>
            <a:schemeClr val="tx2">
              <a:alpha val="5293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8BCF00F9-7733-CCDD-FDB7-EBA75E91023F}"/>
              </a:ext>
            </a:extLst>
          </p:cNvPr>
          <p:cNvSpPr/>
          <p:nvPr/>
        </p:nvSpPr>
        <p:spPr>
          <a:xfrm rot="17460931">
            <a:off x="1672595" y="1777198"/>
            <a:ext cx="198782" cy="295191"/>
          </a:xfrm>
          <a:prstGeom prst="upArrow">
            <a:avLst/>
          </a:prstGeom>
          <a:solidFill>
            <a:schemeClr val="tx2">
              <a:alpha val="5293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FFEF5830-9396-30F7-E3CC-C3A20C7F5AD5}"/>
              </a:ext>
            </a:extLst>
          </p:cNvPr>
          <p:cNvSpPr/>
          <p:nvPr/>
        </p:nvSpPr>
        <p:spPr>
          <a:xfrm rot="12042371">
            <a:off x="2255819" y="2823370"/>
            <a:ext cx="198782" cy="295191"/>
          </a:xfrm>
          <a:prstGeom prst="upArrow">
            <a:avLst/>
          </a:prstGeom>
          <a:solidFill>
            <a:schemeClr val="tx2">
              <a:alpha val="5293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DD811C-C5B7-A255-8356-FE51473668E4}"/>
              </a:ext>
            </a:extLst>
          </p:cNvPr>
          <p:cNvSpPr txBox="1"/>
          <p:nvPr/>
        </p:nvSpPr>
        <p:spPr>
          <a:xfrm>
            <a:off x="1470991" y="1020295"/>
            <a:ext cx="15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Vacuum</a:t>
            </a:r>
          </a:p>
        </p:txBody>
      </p:sp>
    </p:spTree>
    <p:extLst>
      <p:ext uri="{BB962C8B-B14F-4D97-AF65-F5344CB8AC3E}">
        <p14:creationId xmlns:p14="http://schemas.microsoft.com/office/powerpoint/2010/main" val="113100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977EBE-3F54-AD48-A460-5FBE1C0DEB09}"/>
              </a:ext>
            </a:extLst>
          </p:cNvPr>
          <p:cNvSpPr txBox="1"/>
          <p:nvPr/>
        </p:nvSpPr>
        <p:spPr>
          <a:xfrm>
            <a:off x="123443" y="189298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Joule experiment is adiabatic, and no work is done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237633-36FA-A848-8EB3-537019B19F8F}"/>
              </a:ext>
            </a:extLst>
          </p:cNvPr>
          <p:cNvGrpSpPr/>
          <p:nvPr/>
        </p:nvGrpSpPr>
        <p:grpSpPr>
          <a:xfrm>
            <a:off x="1272209" y="834887"/>
            <a:ext cx="2716695" cy="2594114"/>
            <a:chOff x="1192696" y="1630017"/>
            <a:chExt cx="4381355" cy="4110383"/>
          </a:xfrm>
        </p:grpSpPr>
        <p:sp>
          <p:nvSpPr>
            <p:cNvPr id="2" name="Frame 1">
              <a:extLst>
                <a:ext uri="{FF2B5EF4-FFF2-40B4-BE49-F238E27FC236}">
                  <a16:creationId xmlns:a16="http://schemas.microsoft.com/office/drawing/2014/main" id="{265BF1E2-93BD-F943-901D-B7BE63AE07E0}"/>
                </a:ext>
              </a:extLst>
            </p:cNvPr>
            <p:cNvSpPr/>
            <p:nvPr/>
          </p:nvSpPr>
          <p:spPr>
            <a:xfrm>
              <a:off x="1192696" y="1630017"/>
              <a:ext cx="4381355" cy="4110383"/>
            </a:xfrm>
            <a:prstGeom prst="frame">
              <a:avLst>
                <a:gd name="adj1" fmla="val 31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Donut 2">
              <a:extLst>
                <a:ext uri="{FF2B5EF4-FFF2-40B4-BE49-F238E27FC236}">
                  <a16:creationId xmlns:a16="http://schemas.microsoft.com/office/drawing/2014/main" id="{F0D6A543-C225-1940-AEC2-8915E318184A}"/>
                </a:ext>
              </a:extLst>
            </p:cNvPr>
            <p:cNvSpPr/>
            <p:nvPr/>
          </p:nvSpPr>
          <p:spPr>
            <a:xfrm>
              <a:off x="2230434" y="2790686"/>
              <a:ext cx="2305878" cy="1974574"/>
            </a:xfrm>
            <a:prstGeom prst="donut">
              <a:avLst>
                <a:gd name="adj" fmla="val 50000"/>
              </a:avLst>
            </a:prstGeom>
            <a:pattFill prst="pct5">
              <a:fgClr>
                <a:schemeClr val="tx1"/>
              </a:fgClr>
              <a:bgClr>
                <a:schemeClr val="tx1">
                  <a:lumMod val="50000"/>
                  <a:lumOff val="5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BCCCDE4-11C9-4041-A725-4B6E73A59005}"/>
              </a:ext>
            </a:extLst>
          </p:cNvPr>
          <p:cNvGrpSpPr/>
          <p:nvPr/>
        </p:nvGrpSpPr>
        <p:grpSpPr>
          <a:xfrm>
            <a:off x="1272209" y="3729382"/>
            <a:ext cx="2716696" cy="2594114"/>
            <a:chOff x="6428009" y="874639"/>
            <a:chExt cx="4381355" cy="4110384"/>
          </a:xfrm>
        </p:grpSpPr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004C3871-015C-5F4F-83AB-A9FCADBF17E0}"/>
                </a:ext>
              </a:extLst>
            </p:cNvPr>
            <p:cNvSpPr/>
            <p:nvPr/>
          </p:nvSpPr>
          <p:spPr>
            <a:xfrm>
              <a:off x="6428009" y="874640"/>
              <a:ext cx="4381355" cy="4110383"/>
            </a:xfrm>
            <a:prstGeom prst="frame">
              <a:avLst>
                <a:gd name="adj1" fmla="val 50000"/>
              </a:avLst>
            </a:prstGeom>
            <a:pattFill prst="pct5">
              <a:fgClr>
                <a:schemeClr val="accent1"/>
              </a:fgClr>
              <a:bgClr>
                <a:schemeClr val="bg2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860A7161-1A39-B14A-9329-EC6C88169B67}"/>
                </a:ext>
              </a:extLst>
            </p:cNvPr>
            <p:cNvSpPr/>
            <p:nvPr/>
          </p:nvSpPr>
          <p:spPr>
            <a:xfrm>
              <a:off x="6428009" y="874639"/>
              <a:ext cx="4381355" cy="4110383"/>
            </a:xfrm>
            <a:prstGeom prst="frame">
              <a:avLst>
                <a:gd name="adj1" fmla="val 31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2EDA30-57FC-F64E-8827-6686058674AF}"/>
                  </a:ext>
                </a:extLst>
              </p:cNvPr>
              <p:cNvSpPr txBox="1"/>
              <p:nvPr/>
            </p:nvSpPr>
            <p:spPr>
              <a:xfrm>
                <a:off x="7706139" y="129502"/>
                <a:ext cx="33528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q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-&gt;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  <a:p>
                <a:r>
                  <a:rPr lang="en-US" sz="2400" b="1" dirty="0"/>
                  <a:t>isoenergetic process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2EDA30-57FC-F64E-8827-668605867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139" y="129502"/>
                <a:ext cx="3352801" cy="830997"/>
              </a:xfrm>
              <a:prstGeom prst="rect">
                <a:avLst/>
              </a:prstGeom>
              <a:blipFill>
                <a:blip r:embed="rId2"/>
                <a:stretch>
                  <a:fillRect l="-2642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1BB1168-71A4-1F4E-9319-508182492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401" y="1020295"/>
            <a:ext cx="4931226" cy="416465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1DAF541-CA7A-6E48-9200-31F0E4BCA1CF}"/>
              </a:ext>
            </a:extLst>
          </p:cNvPr>
          <p:cNvGrpSpPr/>
          <p:nvPr/>
        </p:nvGrpSpPr>
        <p:grpSpPr>
          <a:xfrm>
            <a:off x="4108174" y="4074589"/>
            <a:ext cx="3316113" cy="2594113"/>
            <a:chOff x="879891" y="811602"/>
            <a:chExt cx="5691522" cy="346231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6ADF97-2783-A049-9A0D-86C47D76B136}"/>
                </a:ext>
              </a:extLst>
            </p:cNvPr>
            <p:cNvSpPr txBox="1"/>
            <p:nvPr/>
          </p:nvSpPr>
          <p:spPr>
            <a:xfrm>
              <a:off x="5428242" y="3911190"/>
              <a:ext cx="1143171" cy="36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pic>
          <p:nvPicPr>
            <p:cNvPr id="26" name="Picture 2" descr="https://upload.wikimedia.org/wikipedia/commons/thumb/5/51/12-6-Lennard-Jones-Potential.svg/512px-12-6-Lennard-Jones-Potential.svg.png">
              <a:extLst>
                <a:ext uri="{FF2B5EF4-FFF2-40B4-BE49-F238E27FC236}">
                  <a16:creationId xmlns:a16="http://schemas.microsoft.com/office/drawing/2014/main" id="{4375BF58-F8B0-7E4B-966E-9706386CFD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95"/>
            <a:stretch/>
          </p:blipFill>
          <p:spPr bwMode="auto">
            <a:xfrm>
              <a:off x="879891" y="811602"/>
              <a:ext cx="5023764" cy="3198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9FCF4CD-D37F-9D4E-BA02-5AFED7C6459D}"/>
              </a:ext>
            </a:extLst>
          </p:cNvPr>
          <p:cNvSpPr txBox="1"/>
          <p:nvPr/>
        </p:nvSpPr>
        <p:spPr>
          <a:xfrm>
            <a:off x="7154493" y="5184950"/>
            <a:ext cx="4757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Climbing uphill in potential energy would cause molecules to slow down, hence lower temperature </a:t>
            </a:r>
          </a:p>
        </p:txBody>
      </p:sp>
    </p:spTree>
    <p:extLst>
      <p:ext uri="{BB962C8B-B14F-4D97-AF65-F5344CB8AC3E}">
        <p14:creationId xmlns:p14="http://schemas.microsoft.com/office/powerpoint/2010/main" val="150878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E07D82-2D9E-2844-B198-153E2E96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035" y="1657529"/>
            <a:ext cx="5039223" cy="38166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3443" y="125916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Joule-Thomson experiment is also adiabatic, but work is done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C7B907-7944-9341-AE62-C3C8DFAFE256}"/>
                  </a:ext>
                </a:extLst>
              </p:cNvPr>
              <p:cNvSpPr txBox="1"/>
              <p:nvPr/>
            </p:nvSpPr>
            <p:spPr>
              <a:xfrm>
                <a:off x="382301" y="672841"/>
                <a:ext cx="116639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, q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-&gt;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/>
                  <a:t>/ . But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… it’s an </a:t>
                </a:r>
                <a:r>
                  <a:rPr lang="en-US" sz="2400" b="1" dirty="0"/>
                  <a:t>isenthalpic process </a:t>
                </a:r>
                <a:r>
                  <a:rPr lang="en-US" sz="2400" dirty="0"/>
                  <a:t>(we’ll prove this later)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C7B907-7944-9341-AE62-C3C8DFAFE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01" y="672841"/>
                <a:ext cx="11663923" cy="461665"/>
              </a:xfrm>
              <a:prstGeom prst="rect">
                <a:avLst/>
              </a:prstGeom>
              <a:blipFill>
                <a:blip r:embed="rId4"/>
                <a:stretch>
                  <a:fillRect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4766413-00AA-074E-BBD9-BCE265E1C7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943"/>
          <a:stretch/>
        </p:blipFill>
        <p:spPr>
          <a:xfrm>
            <a:off x="528077" y="1977196"/>
            <a:ext cx="4733036" cy="29036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490160-8308-7D4F-B09E-60C1629C5F74}"/>
                  </a:ext>
                </a:extLst>
              </p:cNvPr>
              <p:cNvSpPr txBox="1"/>
              <p:nvPr/>
            </p:nvSpPr>
            <p:spPr>
              <a:xfrm>
                <a:off x="5128591" y="5449993"/>
                <a:ext cx="69176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 temperature change if it’s an ideal gas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Temperature would change if it’s a real gas</a:t>
                </a:r>
              </a:p>
              <a:p>
                <a:r>
                  <a:rPr lang="en-US" sz="2400" dirty="0"/>
                  <a:t>=&gt;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would tell us about intermolecular forces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490160-8308-7D4F-B09E-60C1629C5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591" y="5449993"/>
                <a:ext cx="6917633" cy="1200329"/>
              </a:xfrm>
              <a:prstGeom prst="rect">
                <a:avLst/>
              </a:prstGeom>
              <a:blipFill>
                <a:blip r:embed="rId6"/>
                <a:stretch>
                  <a:fillRect l="-1282" t="-421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11A9820-7E49-3040-B162-1849E8DBEE61}"/>
              </a:ext>
            </a:extLst>
          </p:cNvPr>
          <p:cNvSpPr/>
          <p:nvPr/>
        </p:nvSpPr>
        <p:spPr>
          <a:xfrm>
            <a:off x="359899" y="5738948"/>
            <a:ext cx="32711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https://encyclopedia2.thefreedictionary.com/</a:t>
            </a:r>
            <a:r>
              <a:rPr lang="en-US" dirty="0" err="1"/>
              <a:t>Joule-Thomson+Effect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E07D82-2D9E-2844-B198-153E2E96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834" y="2099582"/>
            <a:ext cx="5679045" cy="43012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3443" y="125916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Joule-Thomson: Thermodynamic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9F1049-03FE-7349-B5F4-5E5E6ADAF3C6}"/>
                  </a:ext>
                </a:extLst>
              </p:cNvPr>
              <p:cNvSpPr txBox="1"/>
              <p:nvPr/>
            </p:nvSpPr>
            <p:spPr>
              <a:xfrm>
                <a:off x="171762" y="1103238"/>
                <a:ext cx="12020238" cy="356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(</a:t>
                </a:r>
                <a:r>
                  <a:rPr lang="en-US" sz="2400" b="0" dirty="0">
                    <a:ea typeface="Cambria Math" panose="02040503050406030204" pitchFamily="18" charset="0"/>
                  </a:rPr>
                  <a:t>you derive this in </a:t>
                </a:r>
                <a:r>
                  <a:rPr lang="en-US" sz="2400" b="1" dirty="0" err="1">
                    <a:ea typeface="Cambria Math" panose="02040503050406030204" pitchFamily="18" charset="0"/>
                  </a:rPr>
                  <a:t>AnalyticalMu</a:t>
                </a:r>
                <a:r>
                  <a:rPr lang="en-US" sz="2400" b="0" dirty="0">
                    <a:ea typeface="Cambria Math" panose="02040503050406030204" pitchFamily="18" charset="0"/>
                  </a:rPr>
                  <a:t> – but there’s a revised &amp; better version, </a:t>
                </a:r>
                <a:r>
                  <a:rPr lang="en-US" sz="2400" b="1" dirty="0">
                    <a:ea typeface="Cambria Math" panose="02040503050406030204" pitchFamily="18" charset="0"/>
                  </a:rPr>
                  <a:t>AnalyticalMu2.0</a:t>
                </a:r>
                <a:r>
                  <a:rPr lang="en-US" sz="2400" b="0" dirty="0">
                    <a:ea typeface="Cambria Math" panose="02040503050406030204" pitchFamily="18" charset="0"/>
                  </a:rPr>
                  <a:t>)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T</a:t>
                </a:r>
                <a:r>
                  <a:rPr lang="en-US" sz="2400" b="0" dirty="0">
                    <a:ea typeface="Cambria Math" panose="02040503050406030204" pitchFamily="18" charset="0"/>
                  </a:rPr>
                  <a:t>hat’s the twist!</a:t>
                </a:r>
              </a:p>
              <a:p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I</a:t>
                </a:r>
                <a:r>
                  <a:rPr lang="en-US" sz="2400" b="0" dirty="0">
                    <a:ea typeface="Cambria Math" panose="02040503050406030204" pitchFamily="18" charset="0"/>
                  </a:rPr>
                  <a:t>f </a:t>
                </a:r>
                <a:r>
                  <a:rPr lang="en-US" sz="2400" dirty="0">
                    <a:ea typeface="Cambria Math" panose="02040503050406030204" pitchFamily="18" charset="0"/>
                  </a:rPr>
                  <a:t>T is small,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b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(and gas cools on expansion)</a:t>
                </a:r>
                <a:endParaRPr lang="en-US" sz="2400" b="0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ea typeface="Cambria Math" panose="02040503050406030204" pitchFamily="18" charset="0"/>
                  </a:rPr>
                  <a:t>If T is big,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(gas heats up)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Solving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9F1049-03FE-7349-B5F4-5E5E6ADAF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62" y="1103238"/>
                <a:ext cx="12020238" cy="3569310"/>
              </a:xfrm>
              <a:prstGeom prst="rect">
                <a:avLst/>
              </a:prstGeom>
              <a:blipFill>
                <a:blip r:embed="rId4"/>
                <a:stretch>
                  <a:fillRect l="-844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5ACFB2-32C1-5B4D-BBB9-F69E5FCCF7A5}"/>
                  </a:ext>
                </a:extLst>
              </p:cNvPr>
              <p:cNvSpPr txBox="1"/>
              <p:nvPr/>
            </p:nvSpPr>
            <p:spPr>
              <a:xfrm>
                <a:off x="927652" y="4495708"/>
                <a:ext cx="6096000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8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𝑖𝑛𝑣𝑒𝑟𝑠𝑖𝑜𝑛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5ACFB2-32C1-5B4D-BBB9-F69E5FCCF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52" y="4495708"/>
                <a:ext cx="6096000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60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E07D82-2D9E-2844-B198-153E2E96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834" y="2099582"/>
            <a:ext cx="5679045" cy="43012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3443" y="125916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Joule-Thomson: Thermodynamic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9F1049-03FE-7349-B5F4-5E5E6ADAF3C6}"/>
                  </a:ext>
                </a:extLst>
              </p:cNvPr>
              <p:cNvSpPr txBox="1"/>
              <p:nvPr/>
            </p:nvSpPr>
            <p:spPr>
              <a:xfrm>
                <a:off x="171762" y="1103238"/>
                <a:ext cx="12020238" cy="356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(you derive this in </a:t>
                </a:r>
                <a:r>
                  <a:rPr lang="en-US" sz="2400" b="1" dirty="0">
                    <a:ea typeface="Cambria Math" panose="02040503050406030204" pitchFamily="18" charset="0"/>
                  </a:rPr>
                  <a:t>AnalyticalMu</a:t>
                </a:r>
                <a:r>
                  <a:rPr lang="en-US" sz="2400" dirty="0">
                    <a:ea typeface="Cambria Math" panose="02040503050406030204" pitchFamily="18" charset="0"/>
                  </a:rPr>
                  <a:t> – but there’s a revised &amp; better version, </a:t>
                </a:r>
                <a:r>
                  <a:rPr lang="en-US" sz="2400" b="1" dirty="0">
                    <a:ea typeface="Cambria Math" panose="02040503050406030204" pitchFamily="18" charset="0"/>
                  </a:rPr>
                  <a:t>AnalyticalMu2.0</a:t>
                </a:r>
                <a:r>
                  <a:rPr lang="en-US" sz="2400" dirty="0">
                    <a:ea typeface="Cambria Math" panose="02040503050406030204" pitchFamily="18" charset="0"/>
                  </a:rPr>
                  <a:t>)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T</a:t>
                </a:r>
                <a:r>
                  <a:rPr lang="en-US" sz="2400" b="0" dirty="0">
                    <a:ea typeface="Cambria Math" panose="02040503050406030204" pitchFamily="18" charset="0"/>
                  </a:rPr>
                  <a:t>hat’s the twist!</a:t>
                </a:r>
              </a:p>
              <a:p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I</a:t>
                </a:r>
                <a:r>
                  <a:rPr lang="en-US" sz="2400" b="0" dirty="0">
                    <a:ea typeface="Cambria Math" panose="02040503050406030204" pitchFamily="18" charset="0"/>
                  </a:rPr>
                  <a:t>f </a:t>
                </a:r>
                <a:r>
                  <a:rPr lang="en-US" sz="2400" dirty="0">
                    <a:ea typeface="Cambria Math" panose="02040503050406030204" pitchFamily="18" charset="0"/>
                  </a:rPr>
                  <a:t>T is small,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b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(and gas cools on expansion)</a:t>
                </a:r>
                <a:endParaRPr lang="en-US" sz="2400" b="0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ea typeface="Cambria Math" panose="02040503050406030204" pitchFamily="18" charset="0"/>
                  </a:rPr>
                  <a:t>If T is big,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(gas heats up)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Solving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9F1049-03FE-7349-B5F4-5E5E6ADAF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62" y="1103238"/>
                <a:ext cx="12020238" cy="3569310"/>
              </a:xfrm>
              <a:prstGeom prst="rect">
                <a:avLst/>
              </a:prstGeom>
              <a:blipFill>
                <a:blip r:embed="rId4"/>
                <a:stretch>
                  <a:fillRect l="-844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5ACFB2-32C1-5B4D-BBB9-F69E5FCCF7A5}"/>
                  </a:ext>
                </a:extLst>
              </p:cNvPr>
              <p:cNvSpPr txBox="1"/>
              <p:nvPr/>
            </p:nvSpPr>
            <p:spPr>
              <a:xfrm>
                <a:off x="927652" y="4289393"/>
                <a:ext cx="6096000" cy="1001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8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𝑖𝑛𝑣𝑒𝑟𝑠𝑖𝑜𝑛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𝑏𝑅</m:t>
                          </m:r>
                        </m:den>
                      </m:f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5ACFB2-32C1-5B4D-BBB9-F69E5FCCF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52" y="4289393"/>
                <a:ext cx="6096000" cy="1001813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5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3443" y="80946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Joule-Thomson: Application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4404D31-897B-FD4F-8F48-D57581E75A30}"/>
              </a:ext>
            </a:extLst>
          </p:cNvPr>
          <p:cNvGrpSpPr/>
          <p:nvPr/>
        </p:nvGrpSpPr>
        <p:grpSpPr>
          <a:xfrm>
            <a:off x="69935" y="1253978"/>
            <a:ext cx="5581354" cy="4637987"/>
            <a:chOff x="69935" y="1253978"/>
            <a:chExt cx="5581354" cy="463798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73F9755-83EF-6445-A168-49B77016D40B}"/>
                </a:ext>
              </a:extLst>
            </p:cNvPr>
            <p:cNvGrpSpPr/>
            <p:nvPr/>
          </p:nvGrpSpPr>
          <p:grpSpPr>
            <a:xfrm>
              <a:off x="143732" y="1253978"/>
              <a:ext cx="5507557" cy="4005496"/>
              <a:chOff x="-36148" y="1253978"/>
              <a:chExt cx="5507557" cy="400549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05B460D-70B3-DC44-83E1-6591F00742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6148" y="1253978"/>
                <a:ext cx="5507557" cy="4005496"/>
              </a:xfrm>
              <a:prstGeom prst="rect">
                <a:avLst/>
              </a:prstGeom>
            </p:spPr>
          </p:pic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C522E95-F4B0-0E40-AA22-0945EE3BED85}"/>
                  </a:ext>
                </a:extLst>
              </p:cNvPr>
              <p:cNvCxnSpPr/>
              <p:nvPr/>
            </p:nvCxnSpPr>
            <p:spPr>
              <a:xfrm>
                <a:off x="3342806" y="1494234"/>
                <a:ext cx="509666" cy="3347588"/>
              </a:xfrm>
              <a:prstGeom prst="line">
                <a:avLst/>
              </a:prstGeom>
              <a:ln w="635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EF4C3B-322B-2840-A75B-93248DEFAC04}"/>
                </a:ext>
              </a:extLst>
            </p:cNvPr>
            <p:cNvSpPr txBox="1"/>
            <p:nvPr/>
          </p:nvSpPr>
          <p:spPr>
            <a:xfrm>
              <a:off x="2717630" y="5430300"/>
              <a:ext cx="7505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 (K)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B2B4E-7222-5344-A787-CA4234527B06}"/>
                </a:ext>
              </a:extLst>
            </p:cNvPr>
            <p:cNvSpPr txBox="1"/>
            <p:nvPr/>
          </p:nvSpPr>
          <p:spPr>
            <a:xfrm>
              <a:off x="69935" y="2937195"/>
              <a:ext cx="109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 (</a:t>
              </a:r>
              <a:r>
                <a:rPr lang="en-US" sz="2400" dirty="0" err="1"/>
                <a:t>atm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2F21BFB-1E6E-7544-80CB-874B11F82076}"/>
              </a:ext>
            </a:extLst>
          </p:cNvPr>
          <p:cNvGrpSpPr/>
          <p:nvPr/>
        </p:nvGrpSpPr>
        <p:grpSpPr>
          <a:xfrm>
            <a:off x="3777512" y="1351621"/>
            <a:ext cx="8414488" cy="3965380"/>
            <a:chOff x="7606332" y="3147191"/>
            <a:chExt cx="4216897" cy="27857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19F1049-03FE-7349-B5F4-5E5E6ADAF3C6}"/>
                    </a:ext>
                  </a:extLst>
                </p:cNvPr>
                <p:cNvSpPr txBox="1"/>
                <p:nvPr/>
              </p:nvSpPr>
              <p:spPr>
                <a:xfrm>
                  <a:off x="8555159" y="3147191"/>
                  <a:ext cx="3268070" cy="2785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Formally, the slope on a contour is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a14:m>
                  <a:r>
                    <a:rPr lang="en-US" sz="2400" dirty="0"/>
                    <a:t> , and called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2400" dirty="0"/>
                    <a:t> (“Joule-Thomson coefficient”)</a:t>
                  </a:r>
                </a:p>
                <a:p>
                  <a:endParaRPr lang="en-US" sz="2400" dirty="0"/>
                </a:p>
                <a:p>
                  <a:r>
                    <a:rPr lang="en-US" sz="2400" dirty="0"/>
                    <a:t>To an approximation, we could call this slope constant, and say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a14:m>
                  <a:r>
                    <a:rPr lang="en-US" sz="2400" dirty="0"/>
                    <a:t> . Then we measure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2400" dirty="0"/>
                    <a:t> from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400" dirty="0"/>
                    <a:t> and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a14:m>
                  <a:r>
                    <a:rPr lang="en-US" sz="2400" dirty="0"/>
                    <a:t>.</a:t>
                  </a:r>
                </a:p>
                <a:p>
                  <a:endParaRPr lang="en-US" sz="2400" dirty="0"/>
                </a:p>
                <a:p>
                  <a:r>
                    <a:rPr lang="en-US" sz="2400" b="1" dirty="0"/>
                    <a:t>This example</a:t>
                  </a:r>
                  <a:r>
                    <a:rPr lang="en-US" sz="2400" dirty="0"/>
                    <a:t>: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=+50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a14:m>
                  <a:r>
                    <a:rPr lang="en-US" sz="2400" dirty="0"/>
                    <a:t> when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US" sz="2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−1000 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atm</m:t>
                      </m:r>
                    </m:oMath>
                  </a14:m>
                  <a:r>
                    <a:rPr lang="en-US" sz="2400" dirty="0"/>
                    <a:t> so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=−0.05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𝑎𝑡𝑚</m:t>
                          </m:r>
                        </m:den>
                      </m:f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19F1049-03FE-7349-B5F4-5E5E6ADAF3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5159" y="3147191"/>
                  <a:ext cx="3268070" cy="2785778"/>
                </a:xfrm>
                <a:prstGeom prst="rect">
                  <a:avLst/>
                </a:prstGeom>
                <a:blipFill>
                  <a:blip r:embed="rId3"/>
                  <a:stretch>
                    <a:fillRect l="-1362" b="-3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0CC6D1B-AB36-414D-A22D-38ACBB66B21B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H="1">
              <a:off x="7606332" y="4416978"/>
              <a:ext cx="924711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154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F878D-E91A-8715-4B19-1E1A4441BC32}"/>
                  </a:ext>
                </a:extLst>
              </p:cNvPr>
              <p:cNvSpPr txBox="1"/>
              <p:nvPr/>
            </p:nvSpPr>
            <p:spPr>
              <a:xfrm>
                <a:off x="5811081" y="694205"/>
                <a:ext cx="1948069" cy="461665"/>
              </a:xfrm>
              <a:prstGeom prst="rect">
                <a:avLst/>
              </a:prstGeom>
              <a:noFill/>
              <a:ln w="6350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F878D-E91A-8715-4B19-1E1A4441B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081" y="694205"/>
                <a:ext cx="1948069" cy="461665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  <a:ln w="635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Arrow 2">
            <a:extLst>
              <a:ext uri="{FF2B5EF4-FFF2-40B4-BE49-F238E27FC236}">
                <a16:creationId xmlns:a16="http://schemas.microsoft.com/office/drawing/2014/main" id="{0D82EE85-ADC5-884B-58F4-F3A2BA5CB9B6}"/>
              </a:ext>
            </a:extLst>
          </p:cNvPr>
          <p:cNvSpPr/>
          <p:nvPr/>
        </p:nvSpPr>
        <p:spPr>
          <a:xfrm>
            <a:off x="4002156" y="780709"/>
            <a:ext cx="1311965" cy="2252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D57FF-26E4-4BAC-1F92-EC0FDBB56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035" y="186785"/>
            <a:ext cx="1408320" cy="1790237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1140E0AE-58B8-AB70-9395-48DC3F791C82}"/>
              </a:ext>
            </a:extLst>
          </p:cNvPr>
          <p:cNvSpPr/>
          <p:nvPr/>
        </p:nvSpPr>
        <p:spPr>
          <a:xfrm rot="20431057">
            <a:off x="1653734" y="1265100"/>
            <a:ext cx="532813" cy="2136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0B9C43-74B0-C4BF-AFA8-731A0795978B}"/>
                  </a:ext>
                </a:extLst>
              </p:cNvPr>
              <p:cNvSpPr txBox="1"/>
              <p:nvPr/>
            </p:nvSpPr>
            <p:spPr>
              <a:xfrm>
                <a:off x="-369645" y="1218527"/>
                <a:ext cx="253736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0B9C43-74B0-C4BF-AFA8-731A0795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9645" y="1218527"/>
                <a:ext cx="2537360" cy="461665"/>
              </a:xfrm>
              <a:prstGeom prst="rect">
                <a:avLst/>
              </a:prstGeom>
              <a:blipFill>
                <a:blip r:embed="rId4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293427-5109-A2FD-4528-711102C566EF}"/>
                  </a:ext>
                </a:extLst>
              </p:cNvPr>
              <p:cNvSpPr txBox="1"/>
              <p:nvPr/>
            </p:nvSpPr>
            <p:spPr>
              <a:xfrm>
                <a:off x="7936089" y="496142"/>
                <a:ext cx="4108745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(e.g., vdw says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𝑛𝑏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293427-5109-A2FD-4528-711102C56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089" y="496142"/>
                <a:ext cx="4108745" cy="668516"/>
              </a:xfrm>
              <a:prstGeom prst="rect">
                <a:avLst/>
              </a:prstGeom>
              <a:blipFill>
                <a:blip r:embed="rId5"/>
                <a:stretch>
                  <a:fillRect l="-2154" r="-1846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19F7371-BD32-6427-1126-EE840C5F6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2156" y="2392520"/>
            <a:ext cx="2547729" cy="849243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E9113E-7660-023A-B7FF-8203ECFAA7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5485" y="2209271"/>
            <a:ext cx="2563756" cy="1098753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12" name="Left Arrow 11">
            <a:extLst>
              <a:ext uri="{FF2B5EF4-FFF2-40B4-BE49-F238E27FC236}">
                <a16:creationId xmlns:a16="http://schemas.microsoft.com/office/drawing/2014/main" id="{145BB6A9-EC52-90FC-FA89-65C655989499}"/>
              </a:ext>
            </a:extLst>
          </p:cNvPr>
          <p:cNvSpPr/>
          <p:nvPr/>
        </p:nvSpPr>
        <p:spPr>
          <a:xfrm rot="18256344">
            <a:off x="5881500" y="1571284"/>
            <a:ext cx="592395" cy="2059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CCEA4CEA-A865-83A5-BB6D-67DFA0306DBB}"/>
              </a:ext>
            </a:extLst>
          </p:cNvPr>
          <p:cNvSpPr/>
          <p:nvPr/>
        </p:nvSpPr>
        <p:spPr>
          <a:xfrm rot="14796824">
            <a:off x="7126991" y="1582727"/>
            <a:ext cx="592395" cy="2059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51E7A4-6F47-A724-E47A-0F86AFA616C9}"/>
              </a:ext>
            </a:extLst>
          </p:cNvPr>
          <p:cNvSpPr txBox="1"/>
          <p:nvPr/>
        </p:nvSpPr>
        <p:spPr>
          <a:xfrm>
            <a:off x="7635277" y="1443430"/>
            <a:ext cx="23890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dirty="0" err="1">
                <a:solidFill>
                  <a:srgbClr val="7030A0"/>
                </a:solidFill>
              </a:rPr>
              <a:t>AnalyticalMu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A2FAEA85-21D0-B78C-530B-B5B1A57232F4}"/>
              </a:ext>
            </a:extLst>
          </p:cNvPr>
          <p:cNvSpPr/>
          <p:nvPr/>
        </p:nvSpPr>
        <p:spPr>
          <a:xfrm rot="16200000" flipV="1">
            <a:off x="4057019" y="3539034"/>
            <a:ext cx="676701" cy="2294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3AD0CC-C39C-B3D2-48EF-2530C91798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860" y="4049841"/>
            <a:ext cx="6849625" cy="793733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619489-571E-27BC-41F9-61987A40BC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8670" y="4978956"/>
            <a:ext cx="6286164" cy="737941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20" name="Left Arrow 19">
            <a:extLst>
              <a:ext uri="{FF2B5EF4-FFF2-40B4-BE49-F238E27FC236}">
                <a16:creationId xmlns:a16="http://schemas.microsoft.com/office/drawing/2014/main" id="{A3C1C06F-8E26-3EB4-5AA9-AD76B0E7C582}"/>
              </a:ext>
            </a:extLst>
          </p:cNvPr>
          <p:cNvSpPr/>
          <p:nvPr/>
        </p:nvSpPr>
        <p:spPr>
          <a:xfrm rot="16200000">
            <a:off x="7532108" y="4020757"/>
            <a:ext cx="1338389" cy="2001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A50905-46F5-5CD3-F8A7-B84CA200E61B}"/>
              </a:ext>
            </a:extLst>
          </p:cNvPr>
          <p:cNvSpPr txBox="1"/>
          <p:nvPr/>
        </p:nvSpPr>
        <p:spPr>
          <a:xfrm>
            <a:off x="5590611" y="3430932"/>
            <a:ext cx="23890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dirty="0" err="1">
                <a:solidFill>
                  <a:srgbClr val="7030A0"/>
                </a:solidFill>
              </a:rPr>
              <a:t>AnalyticalH</a:t>
            </a:r>
            <a:r>
              <a:rPr lang="en-US" sz="2400" dirty="0">
                <a:solidFill>
                  <a:srgbClr val="7030A0"/>
                </a:solidFill>
              </a:rPr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1FD24F-7F4C-C1EC-25D3-3A54D7C3BA35}"/>
                  </a:ext>
                </a:extLst>
              </p:cNvPr>
              <p:cNvSpPr txBox="1"/>
              <p:nvPr/>
            </p:nvSpPr>
            <p:spPr>
              <a:xfrm>
                <a:off x="63340" y="4851646"/>
                <a:ext cx="5037363" cy="58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e.g., vdw says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𝑖𝑛𝑡𝑒𝑟𝑚𝑜𝑙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1FD24F-7F4C-C1EC-25D3-3A54D7C3B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0" y="4851646"/>
                <a:ext cx="5037363" cy="586699"/>
              </a:xfrm>
              <a:prstGeom prst="rect">
                <a:avLst/>
              </a:prstGeom>
              <a:blipFill>
                <a:blip r:embed="rId10"/>
                <a:stretch>
                  <a:fillRect l="-1759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BDDD5A-444C-DB6C-476F-8284C0ADB2BC}"/>
                  </a:ext>
                </a:extLst>
              </p:cNvPr>
              <p:cNvSpPr txBox="1"/>
              <p:nvPr/>
            </p:nvSpPr>
            <p:spPr>
              <a:xfrm>
                <a:off x="5811081" y="5731969"/>
                <a:ext cx="6286164" cy="98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e.g., vdw says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𝑖𝑛𝑡𝑒𝑟𝑚𝑜𝑙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BDDD5A-444C-DB6C-476F-8284C0ADB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081" y="5731969"/>
                <a:ext cx="6286164" cy="983987"/>
              </a:xfrm>
              <a:prstGeom prst="rect">
                <a:avLst/>
              </a:prstGeom>
              <a:blipFill>
                <a:blip r:embed="rId11"/>
                <a:stretch>
                  <a:fillRect l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5D4911-88BE-F29F-5508-F5696EDF21A2}"/>
                  </a:ext>
                </a:extLst>
              </p:cNvPr>
              <p:cNvSpPr txBox="1"/>
              <p:nvPr/>
            </p:nvSpPr>
            <p:spPr>
              <a:xfrm>
                <a:off x="1973306" y="2304574"/>
                <a:ext cx="3585043" cy="1407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e.g., vdw says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5D4911-88BE-F29F-5508-F5696EDF2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306" y="2304574"/>
                <a:ext cx="3585043" cy="1407180"/>
              </a:xfrm>
              <a:prstGeom prst="rect">
                <a:avLst/>
              </a:prstGeom>
              <a:blipFill>
                <a:blip r:embed="rId12"/>
                <a:stretch>
                  <a:fillRect l="-2827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18E448-E3B1-DA8E-9FF7-6D430DBC5DB8}"/>
                  </a:ext>
                </a:extLst>
              </p:cNvPr>
              <p:cNvSpPr txBox="1"/>
              <p:nvPr/>
            </p:nvSpPr>
            <p:spPr>
              <a:xfrm>
                <a:off x="9638156" y="2233489"/>
                <a:ext cx="2757008" cy="1355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e.g., vdw says</a:t>
                </a:r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18E448-E3B1-DA8E-9FF7-6D430DBC5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156" y="2233489"/>
                <a:ext cx="2757008" cy="1355436"/>
              </a:xfrm>
              <a:prstGeom prst="rect">
                <a:avLst/>
              </a:prstGeom>
              <a:blipFill>
                <a:blip r:embed="rId13"/>
                <a:stretch>
                  <a:fillRect l="-3211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Arrow 5">
            <a:extLst>
              <a:ext uri="{FF2B5EF4-FFF2-40B4-BE49-F238E27FC236}">
                <a16:creationId xmlns:a16="http://schemas.microsoft.com/office/drawing/2014/main" id="{D02020A2-FF63-B7E7-0865-CA69560CD505}"/>
              </a:ext>
            </a:extLst>
          </p:cNvPr>
          <p:cNvSpPr/>
          <p:nvPr/>
        </p:nvSpPr>
        <p:spPr>
          <a:xfrm rot="20648525">
            <a:off x="3927387" y="5766938"/>
            <a:ext cx="1656990" cy="2418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7AC0A8-1E77-1593-21AB-5EC2C8583C53}"/>
              </a:ext>
            </a:extLst>
          </p:cNvPr>
          <p:cNvSpPr txBox="1"/>
          <p:nvPr/>
        </p:nvSpPr>
        <p:spPr>
          <a:xfrm>
            <a:off x="3906199" y="6301714"/>
            <a:ext cx="23890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dirty="0" err="1">
                <a:solidFill>
                  <a:srgbClr val="7030A0"/>
                </a:solidFill>
              </a:rPr>
              <a:t>VisualizingH</a:t>
            </a:r>
            <a:r>
              <a:rPr lang="en-US" sz="2400" dirty="0">
                <a:solidFill>
                  <a:srgbClr val="7030A0"/>
                </a:solidFill>
              </a:rPr>
              <a:t>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DDB68F-F2DD-E5CE-8680-D9FB2F2B397A}"/>
              </a:ext>
            </a:extLst>
          </p:cNvPr>
          <p:cNvSpPr txBox="1"/>
          <p:nvPr/>
        </p:nvSpPr>
        <p:spPr>
          <a:xfrm>
            <a:off x="-36508" y="728333"/>
            <a:ext cx="2222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dirty="0" err="1">
                <a:solidFill>
                  <a:srgbClr val="7030A0"/>
                </a:solidFill>
              </a:rPr>
              <a:t>AnalyticalTcrit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F352E8-8ED4-E4CF-D434-9408C4D78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0" t="19704" r="16498" b="13596"/>
          <a:stretch/>
        </p:blipFill>
        <p:spPr bwMode="auto">
          <a:xfrm>
            <a:off x="2065867" y="5461163"/>
            <a:ext cx="1846848" cy="130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eft Arrow 14">
            <a:extLst>
              <a:ext uri="{FF2B5EF4-FFF2-40B4-BE49-F238E27FC236}">
                <a16:creationId xmlns:a16="http://schemas.microsoft.com/office/drawing/2014/main" id="{65422B16-557D-1ADC-24BB-4297463EFDE1}"/>
              </a:ext>
            </a:extLst>
          </p:cNvPr>
          <p:cNvSpPr/>
          <p:nvPr/>
        </p:nvSpPr>
        <p:spPr>
          <a:xfrm rot="5400000">
            <a:off x="7684508" y="3987962"/>
            <a:ext cx="1338389" cy="2001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8292C35-CE27-9AB6-107D-3EF2C282AC6C}"/>
              </a:ext>
            </a:extLst>
          </p:cNvPr>
          <p:cNvGrpSpPr/>
          <p:nvPr/>
        </p:nvGrpSpPr>
        <p:grpSpPr>
          <a:xfrm>
            <a:off x="7482957" y="3682052"/>
            <a:ext cx="1665090" cy="663885"/>
            <a:chOff x="7482957" y="3682052"/>
            <a:chExt cx="1665090" cy="66388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F974028-C9A0-9BF8-7F26-825CCFF9058F}"/>
                </a:ext>
              </a:extLst>
            </p:cNvPr>
            <p:cNvSpPr txBox="1"/>
            <p:nvPr/>
          </p:nvSpPr>
          <p:spPr>
            <a:xfrm>
              <a:off x="8453566" y="3699606"/>
              <a:ext cx="694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Math </a:t>
              </a:r>
            </a:p>
            <a:p>
              <a:r>
                <a:rPr lang="en-US" dirty="0"/>
                <a:t>180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97EF8D-E5D3-258B-1222-F4254C3BB232}"/>
                </a:ext>
              </a:extLst>
            </p:cNvPr>
            <p:cNvSpPr txBox="1"/>
            <p:nvPr/>
          </p:nvSpPr>
          <p:spPr>
            <a:xfrm>
              <a:off x="7482957" y="3682052"/>
              <a:ext cx="694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Math </a:t>
              </a:r>
            </a:p>
            <a:p>
              <a:r>
                <a:rPr lang="en-US" dirty="0"/>
                <a:t>181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AD41F6-5784-6161-8FE7-440A6ACD07DF}"/>
              </a:ext>
            </a:extLst>
          </p:cNvPr>
          <p:cNvGrpSpPr/>
          <p:nvPr/>
        </p:nvGrpSpPr>
        <p:grpSpPr>
          <a:xfrm>
            <a:off x="3716100" y="3356502"/>
            <a:ext cx="1665090" cy="663885"/>
            <a:chOff x="7482957" y="3682052"/>
            <a:chExt cx="1665090" cy="66388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BAD137-6E20-5921-8364-5A65927B58A0}"/>
                </a:ext>
              </a:extLst>
            </p:cNvPr>
            <p:cNvSpPr txBox="1"/>
            <p:nvPr/>
          </p:nvSpPr>
          <p:spPr>
            <a:xfrm>
              <a:off x="8453566" y="3699606"/>
              <a:ext cx="694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Math </a:t>
              </a:r>
            </a:p>
            <a:p>
              <a:r>
                <a:rPr lang="en-US" dirty="0"/>
                <a:t>180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CAFD56-24A7-2684-86BC-B244E30A965F}"/>
                </a:ext>
              </a:extLst>
            </p:cNvPr>
            <p:cNvSpPr txBox="1"/>
            <p:nvPr/>
          </p:nvSpPr>
          <p:spPr>
            <a:xfrm>
              <a:off x="7482957" y="3682052"/>
              <a:ext cx="694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Math </a:t>
              </a:r>
            </a:p>
            <a:p>
              <a:r>
                <a:rPr lang="en-US" dirty="0"/>
                <a:t>181</a:t>
              </a:r>
            </a:p>
          </p:txBody>
        </p:sp>
      </p:grpSp>
      <p:sp>
        <p:nvSpPr>
          <p:cNvPr id="32" name="Left Arrow 31">
            <a:extLst>
              <a:ext uri="{FF2B5EF4-FFF2-40B4-BE49-F238E27FC236}">
                <a16:creationId xmlns:a16="http://schemas.microsoft.com/office/drawing/2014/main" id="{B0F712DC-E534-284C-C326-2789DDD8908A}"/>
              </a:ext>
            </a:extLst>
          </p:cNvPr>
          <p:cNvSpPr/>
          <p:nvPr/>
        </p:nvSpPr>
        <p:spPr>
          <a:xfrm rot="5400000" flipV="1">
            <a:off x="4222671" y="3496008"/>
            <a:ext cx="676701" cy="2294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4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3369</TotalTime>
  <Words>571</Words>
  <Application>Microsoft Macintosh PowerPoint</Application>
  <PresentationFormat>Widescreen</PresentationFormat>
  <Paragraphs>88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72</cp:revision>
  <cp:lastPrinted>2022-10-13T19:52:35Z</cp:lastPrinted>
  <dcterms:created xsi:type="dcterms:W3CDTF">2018-08-23T02:05:18Z</dcterms:created>
  <dcterms:modified xsi:type="dcterms:W3CDTF">2022-10-14T03:36:27Z</dcterms:modified>
</cp:coreProperties>
</file>