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05" r:id="rId3"/>
    <p:sldId id="326" r:id="rId4"/>
    <p:sldId id="319" r:id="rId5"/>
    <p:sldId id="339" r:id="rId6"/>
    <p:sldId id="327" r:id="rId7"/>
    <p:sldId id="330" r:id="rId8"/>
    <p:sldId id="332" r:id="rId9"/>
    <p:sldId id="341" r:id="rId10"/>
    <p:sldId id="340" r:id="rId11"/>
    <p:sldId id="333" r:id="rId12"/>
    <p:sldId id="34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58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BA7F-40FA-9C49-A379-1C6D0E65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034D7F-9589-2F4B-9687-212B06368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A6AE0-A549-F340-8CC5-E805586A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020EA-B510-7440-8F97-E371A4F0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AD8E2-E941-3C41-89C6-E58109F1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61CF-CDD4-3949-8514-AD8445C0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3BA93-2284-1C42-BE2D-E2587C0FC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C829D-746F-C34F-8CEA-624A5F5E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9997-0A2C-D248-8EAB-8915B4A1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DA4-D830-2341-97BA-A0F5F1238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3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3BAD4-24A3-A648-A610-98353DE85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401F5-2B12-BA41-8E7B-C03EADB4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984E1-B7C8-F14A-8F90-009A8F1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6911-FCB5-2447-8D17-9FFED95A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3AC03-4975-D849-8984-3108816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31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0FF1-2E8B-0F46-83F4-2017B798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280D-FC7D-1344-BE06-19FB4C35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AB8A9-3E0C-8A4F-BDEE-99526566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62D-A40E-3444-AC63-995C33AAC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45CC-505D-C44C-AD15-50D99957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ADF4-2D47-3A44-B4BB-A94D6EE8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4BF14-1528-844C-BACE-E86003AE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986A-4D83-474D-88C1-E58BAE01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A385-C754-8A4E-BFD4-079190F8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CA81D-E1F8-BF44-A6DF-7CA19FDC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3B7D-17D5-AA49-93B2-7FE1095F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A04-6C35-DC40-8DB0-6D368915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89B69-D55D-FA4D-8529-194AD706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CDCEE-651C-DC4F-A7DE-9929BE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CA530-2E9E-234E-A851-FB4C2449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B1D0A-01A4-6547-AFED-5752A459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9B5-3DEF-CC42-AB19-9B44A48FA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76823-F107-304E-AA0F-E4EFAA4A8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F305B7-6247-9F43-B526-E48DDBB14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E5ED2-8CD4-7348-9D4B-D7BB52C7E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C41D4-6D0B-FD47-B609-7814D319F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7BA43-56C7-A643-840F-30F37384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8F81AE-E9F3-F143-830D-4C5B0B3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0A42D-E66B-1945-A802-9E1A7534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2F1E-D17D-BE47-BA6A-A7C67416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41889-7DDC-B544-BD40-7FCF99E7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76E8C-3029-E549-9ED2-5C9EE637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0FE87-111A-C348-A931-942891B4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90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CDBC5-55E4-0E40-9492-9B408A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56EF8-5DB7-2848-987A-692A20519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2889C-2CFC-8845-B141-6B04DBC7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3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9F0-6169-E64F-9D72-91685239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56001-BFA9-8141-A7B4-85A94E74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C684E-A207-2748-ACCE-7A99DF83A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419B6-FC8E-7346-ADEA-1D968B79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3D7A-3B52-754B-911D-5356909B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FCB4D-AFA0-B64C-A5BB-C2A0E272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E194-C34A-0D46-8D65-FF8916BB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EF9DE-2874-8E44-836C-5C5DD9B436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CF13F-EF39-BC42-8D47-4BD919749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29416-846E-2F48-A1A7-72798008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D1F83-75F2-E04F-92A9-86720F84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F7C89-84F1-8246-ACDD-778A2977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7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D9DA8-DD9E-6C48-827F-EE2AF09C5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4BDCC-FF40-7149-8305-CEB6C4E9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E005-25C2-AD43-8FD1-DA594B23D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1932-378F-164C-B083-8FF5DB5B2689}" type="datetimeFigureOut">
              <a:rPr lang="en-US" smtClean="0"/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E04F-B428-EF43-8D52-C2A163626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2F74-9374-5F4C-A967-F6FA4B7BD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3C668-BCAD-B743-99B9-B96B864A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5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2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3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9368" y="1791"/>
            <a:ext cx="423846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What we’ve done this week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48EA7-36EA-6E43-AF27-F1D07251C2A0}"/>
                  </a:ext>
                </a:extLst>
              </p:cNvPr>
              <p:cNvSpPr txBox="1"/>
              <p:nvPr/>
            </p:nvSpPr>
            <p:spPr>
              <a:xfrm>
                <a:off x="16032" y="730203"/>
                <a:ext cx="5903084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Established a </a:t>
                </a:r>
                <a:r>
                  <a:rPr lang="en-US" sz="2400" b="1" dirty="0"/>
                  <a:t>principle of corresponding states</a:t>
                </a:r>
                <a:r>
                  <a:rPr lang="en-US" sz="2400" dirty="0"/>
                  <a:t>: the generic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thermodynamic surface.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Visualized the </a:t>
                </a:r>
                <a:r>
                  <a:rPr lang="en-US" sz="2400" b="1" dirty="0"/>
                  <a:t>Enthalpy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𝑃𝑉</m:t>
                    </m:r>
                  </m:oMath>
                </a14:m>
                <a:r>
                  <a:rPr lang="en-US" sz="2400" dirty="0"/>
                  <a:t>) as a  </a:t>
                </a:r>
                <a:r>
                  <a:rPr lang="en-US" sz="2400" b="1" dirty="0"/>
                  <a:t>thermodynamic surface</a:t>
                </a:r>
                <a:r>
                  <a:rPr lang="en-US" sz="2400" dirty="0"/>
                  <a:t>, and its slopes in T,P state space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sz="24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Introduced differential equations of state:</a:t>
                </a:r>
                <a:endParaRPr lang="en-US" sz="2400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	</a:t>
                </a:r>
              </a:p>
              <a:p>
                <a:pPr lvl="1"/>
                <a:endParaRPr lang="en-US" sz="24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/>
                  <a:t>Carried out an </a:t>
                </a:r>
                <a:r>
                  <a:rPr lang="en-US" sz="2400" b="1" dirty="0"/>
                  <a:t>Adiabatic Joule-Thomson experiment</a:t>
                </a:r>
                <a:r>
                  <a:rPr lang="en-US" sz="2400" dirty="0"/>
                  <a:t> (AKA Throttle Experiment).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48EA7-36EA-6E43-AF27-F1D07251C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2" y="730203"/>
                <a:ext cx="5903084" cy="6001643"/>
              </a:xfrm>
              <a:prstGeom prst="rect">
                <a:avLst/>
              </a:prstGeom>
              <a:blipFill>
                <a:blip r:embed="rId2"/>
                <a:stretch>
                  <a:fillRect l="-1717" t="-1057" r="-2361" b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E965AE59-D5DC-0449-9C5C-71F27D92D1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43"/>
          <a:stretch/>
        </p:blipFill>
        <p:spPr>
          <a:xfrm>
            <a:off x="5977949" y="4875780"/>
            <a:ext cx="3195254" cy="19602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0624B9-87B1-9449-A063-A5447077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124" y="2455744"/>
            <a:ext cx="3195254" cy="242003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E9BAB34-7147-00C4-D9C1-EA335035AFC9}"/>
              </a:ext>
            </a:extLst>
          </p:cNvPr>
          <p:cNvGrpSpPr/>
          <p:nvPr/>
        </p:nvGrpSpPr>
        <p:grpSpPr>
          <a:xfrm>
            <a:off x="5777642" y="-29900"/>
            <a:ext cx="6231142" cy="2755484"/>
            <a:chOff x="5612542" y="-29900"/>
            <a:chExt cx="6231142" cy="275548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9E6BE15-1B1B-5C4D-A5DF-3937AF58E2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12542" y="-29900"/>
              <a:ext cx="2848705" cy="2402312"/>
              <a:chOff x="540356" y="1135901"/>
              <a:chExt cx="5888240" cy="495494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AB48C88-4F40-E047-8D92-39C9626F157E}"/>
                  </a:ext>
                </a:extLst>
              </p:cNvPr>
              <p:cNvGrpSpPr/>
              <p:nvPr/>
            </p:nvGrpSpPr>
            <p:grpSpPr>
              <a:xfrm>
                <a:off x="540356" y="1135901"/>
                <a:ext cx="5888240" cy="4954945"/>
                <a:chOff x="3460831" y="243067"/>
                <a:chExt cx="5888240" cy="495494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B96EA704-D725-FE41-9896-274E883B2A16}"/>
                    </a:ext>
                  </a:extLst>
                </p:cNvPr>
                <p:cNvGrpSpPr/>
                <p:nvPr/>
              </p:nvGrpSpPr>
              <p:grpSpPr>
                <a:xfrm>
                  <a:off x="3460831" y="243067"/>
                  <a:ext cx="5888240" cy="4954945"/>
                  <a:chOff x="3460831" y="277792"/>
                  <a:chExt cx="5888240" cy="4954945"/>
                </a:xfrm>
              </p:grpSpPr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FD520EB7-CE18-E44D-B4EC-916A393263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0831" y="277792"/>
                    <a:ext cx="5888240" cy="4954945"/>
                  </a:xfrm>
                  <a:prstGeom prst="rect">
                    <a:avLst/>
                  </a:prstGeom>
                </p:spPr>
              </p:pic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6C722912-51BA-8C4A-AFE5-DEC8316D06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5567423" y="3310361"/>
                    <a:ext cx="1331088" cy="821801"/>
                  </a:xfrm>
                  <a:prstGeom prst="line">
                    <a:avLst/>
                  </a:prstGeom>
                  <a:ln w="127000">
                    <a:solidFill>
                      <a:srgbClr val="00B050">
                        <a:alpha val="58000"/>
                      </a:srgb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Freeform 14">
                    <a:extLst>
                      <a:ext uri="{FF2B5EF4-FFF2-40B4-BE49-F238E27FC236}">
                        <a16:creationId xmlns:a16="http://schemas.microsoft.com/office/drawing/2014/main" id="{3F493B47-C73F-8241-90BC-23948C2E3C04}"/>
                      </a:ext>
                    </a:extLst>
                  </p:cNvPr>
                  <p:cNvSpPr/>
                  <p:nvPr/>
                </p:nvSpPr>
                <p:spPr>
                  <a:xfrm>
                    <a:off x="6223836" y="1208387"/>
                    <a:ext cx="1265535" cy="2431575"/>
                  </a:xfrm>
                  <a:custGeom>
                    <a:avLst/>
                    <a:gdLst>
                      <a:gd name="connsiteX0" fmla="*/ 1265535 w 1265535"/>
                      <a:gd name="connsiteY0" fmla="*/ 2431575 h 2431575"/>
                      <a:gd name="connsiteX1" fmla="*/ 917193 w 1265535"/>
                      <a:gd name="connsiteY1" fmla="*/ 2039690 h 2431575"/>
                      <a:gd name="connsiteX2" fmla="*/ 670450 w 1265535"/>
                      <a:gd name="connsiteY2" fmla="*/ 1749404 h 2431575"/>
                      <a:gd name="connsiteX3" fmla="*/ 467250 w 1265535"/>
                      <a:gd name="connsiteY3" fmla="*/ 1488147 h 2431575"/>
                      <a:gd name="connsiteX4" fmla="*/ 365650 w 1265535"/>
                      <a:gd name="connsiteY4" fmla="*/ 1299461 h 2431575"/>
                      <a:gd name="connsiteX5" fmla="*/ 307593 w 1265535"/>
                      <a:gd name="connsiteY5" fmla="*/ 1183347 h 2431575"/>
                      <a:gd name="connsiteX6" fmla="*/ 235021 w 1265535"/>
                      <a:gd name="connsiteY6" fmla="*/ 1168832 h 2431575"/>
                      <a:gd name="connsiteX7" fmla="*/ 176964 w 1265535"/>
                      <a:gd name="connsiteY7" fmla="*/ 1154318 h 2431575"/>
                      <a:gd name="connsiteX8" fmla="*/ 118907 w 1265535"/>
                      <a:gd name="connsiteY8" fmla="*/ 1038204 h 2431575"/>
                      <a:gd name="connsiteX9" fmla="*/ 60850 w 1265535"/>
                      <a:gd name="connsiteY9" fmla="*/ 849518 h 2431575"/>
                      <a:gd name="connsiteX10" fmla="*/ 31821 w 1265535"/>
                      <a:gd name="connsiteY10" fmla="*/ 544718 h 2431575"/>
                      <a:gd name="connsiteX11" fmla="*/ 31821 w 1265535"/>
                      <a:gd name="connsiteY11" fmla="*/ 297975 h 2431575"/>
                      <a:gd name="connsiteX12" fmla="*/ 2793 w 1265535"/>
                      <a:gd name="connsiteY12" fmla="*/ 22204 h 2431575"/>
                      <a:gd name="connsiteX13" fmla="*/ 2793 w 1265535"/>
                      <a:gd name="connsiteY13" fmla="*/ 36718 h 2431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265535" h="2431575">
                        <a:moveTo>
                          <a:pt x="1265535" y="2431575"/>
                        </a:moveTo>
                        <a:lnTo>
                          <a:pt x="917193" y="2039690"/>
                        </a:lnTo>
                        <a:cubicBezTo>
                          <a:pt x="818012" y="1925995"/>
                          <a:pt x="745440" y="1841328"/>
                          <a:pt x="670450" y="1749404"/>
                        </a:cubicBezTo>
                        <a:cubicBezTo>
                          <a:pt x="595460" y="1657480"/>
                          <a:pt x="518050" y="1563138"/>
                          <a:pt x="467250" y="1488147"/>
                        </a:cubicBezTo>
                        <a:cubicBezTo>
                          <a:pt x="416450" y="1413156"/>
                          <a:pt x="392259" y="1350261"/>
                          <a:pt x="365650" y="1299461"/>
                        </a:cubicBezTo>
                        <a:cubicBezTo>
                          <a:pt x="339041" y="1248661"/>
                          <a:pt x="307593" y="1183347"/>
                          <a:pt x="307593" y="1183347"/>
                        </a:cubicBezTo>
                        <a:cubicBezTo>
                          <a:pt x="285822" y="1161576"/>
                          <a:pt x="235021" y="1168832"/>
                          <a:pt x="235021" y="1168832"/>
                        </a:cubicBezTo>
                        <a:cubicBezTo>
                          <a:pt x="213249" y="1163994"/>
                          <a:pt x="196316" y="1176089"/>
                          <a:pt x="176964" y="1154318"/>
                        </a:cubicBezTo>
                        <a:cubicBezTo>
                          <a:pt x="157612" y="1132547"/>
                          <a:pt x="138259" y="1089004"/>
                          <a:pt x="118907" y="1038204"/>
                        </a:cubicBezTo>
                        <a:cubicBezTo>
                          <a:pt x="99555" y="987404"/>
                          <a:pt x="75364" y="931766"/>
                          <a:pt x="60850" y="849518"/>
                        </a:cubicBezTo>
                        <a:cubicBezTo>
                          <a:pt x="46336" y="767270"/>
                          <a:pt x="36659" y="636642"/>
                          <a:pt x="31821" y="544718"/>
                        </a:cubicBezTo>
                        <a:cubicBezTo>
                          <a:pt x="26983" y="452794"/>
                          <a:pt x="36659" y="385061"/>
                          <a:pt x="31821" y="297975"/>
                        </a:cubicBezTo>
                        <a:cubicBezTo>
                          <a:pt x="26983" y="210889"/>
                          <a:pt x="2793" y="22204"/>
                          <a:pt x="2793" y="22204"/>
                        </a:cubicBezTo>
                        <a:cubicBezTo>
                          <a:pt x="-2045" y="-21339"/>
                          <a:pt x="374" y="7689"/>
                          <a:pt x="2793" y="36718"/>
                        </a:cubicBezTo>
                      </a:path>
                    </a:pathLst>
                  </a:custGeom>
                  <a:noFill/>
                  <a:ln w="127000">
                    <a:solidFill>
                      <a:schemeClr val="accent2">
                        <a:alpha val="62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 15">
                    <a:extLst>
                      <a:ext uri="{FF2B5EF4-FFF2-40B4-BE49-F238E27FC236}">
                        <a16:creationId xmlns:a16="http://schemas.microsoft.com/office/drawing/2014/main" id="{D66C11DE-61A2-2F49-B53F-B77B8014CA2A}"/>
                      </a:ext>
                    </a:extLst>
                  </p:cNvPr>
                  <p:cNvSpPr/>
                  <p:nvPr/>
                </p:nvSpPr>
                <p:spPr>
                  <a:xfrm>
                    <a:off x="6908799" y="1027391"/>
                    <a:ext cx="1219201" cy="2017486"/>
                  </a:xfrm>
                  <a:custGeom>
                    <a:avLst/>
                    <a:gdLst>
                      <a:gd name="connsiteX0" fmla="*/ 1219200 w 1219200"/>
                      <a:gd name="connsiteY0" fmla="*/ 2017486 h 2017486"/>
                      <a:gd name="connsiteX1" fmla="*/ 885371 w 1219200"/>
                      <a:gd name="connsiteY1" fmla="*/ 1698171 h 2017486"/>
                      <a:gd name="connsiteX2" fmla="*/ 667657 w 1219200"/>
                      <a:gd name="connsiteY2" fmla="*/ 1451428 h 2017486"/>
                      <a:gd name="connsiteX3" fmla="*/ 406400 w 1219200"/>
                      <a:gd name="connsiteY3" fmla="*/ 1030514 h 2017486"/>
                      <a:gd name="connsiteX4" fmla="*/ 188686 w 1219200"/>
                      <a:gd name="connsiteY4" fmla="*/ 595086 h 2017486"/>
                      <a:gd name="connsiteX5" fmla="*/ 72571 w 1219200"/>
                      <a:gd name="connsiteY5" fmla="*/ 217714 h 2017486"/>
                      <a:gd name="connsiteX6" fmla="*/ 0 w 1219200"/>
                      <a:gd name="connsiteY6" fmla="*/ 0 h 20174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19200" h="2017486">
                        <a:moveTo>
                          <a:pt x="1219200" y="2017486"/>
                        </a:moveTo>
                        <a:cubicBezTo>
                          <a:pt x="1098247" y="1905000"/>
                          <a:pt x="977295" y="1792514"/>
                          <a:pt x="885371" y="1698171"/>
                        </a:cubicBezTo>
                        <a:cubicBezTo>
                          <a:pt x="793447" y="1603828"/>
                          <a:pt x="747485" y="1562704"/>
                          <a:pt x="667657" y="1451428"/>
                        </a:cubicBezTo>
                        <a:cubicBezTo>
                          <a:pt x="587829" y="1340152"/>
                          <a:pt x="486228" y="1173238"/>
                          <a:pt x="406400" y="1030514"/>
                        </a:cubicBezTo>
                        <a:cubicBezTo>
                          <a:pt x="326572" y="887790"/>
                          <a:pt x="244324" y="730553"/>
                          <a:pt x="188686" y="595086"/>
                        </a:cubicBezTo>
                        <a:cubicBezTo>
                          <a:pt x="133048" y="459619"/>
                          <a:pt x="104019" y="316895"/>
                          <a:pt x="72571" y="217714"/>
                        </a:cubicBezTo>
                        <a:cubicBezTo>
                          <a:pt x="41123" y="118533"/>
                          <a:pt x="20561" y="59266"/>
                          <a:pt x="0" y="0"/>
                        </a:cubicBezTo>
                      </a:path>
                    </a:pathLst>
                  </a:custGeom>
                  <a:noFill/>
                  <a:ln w="127000">
                    <a:solidFill>
                      <a:srgbClr val="FF0000">
                        <a:alpha val="46000"/>
                      </a:srgb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B9CD2CE0-1406-3C4B-BB2C-8F508501E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92861" y="1717863"/>
                  <a:ext cx="416708" cy="1534349"/>
                </a:xfrm>
                <a:prstGeom prst="line">
                  <a:avLst/>
                </a:prstGeom>
                <a:ln w="127000">
                  <a:solidFill>
                    <a:srgbClr val="00B050">
                      <a:alpha val="58000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8734A920-1EBA-E148-B813-545108BF860D}"/>
                  </a:ext>
                </a:extLst>
              </p:cNvPr>
              <p:cNvSpPr/>
              <p:nvPr/>
            </p:nvSpPr>
            <p:spPr>
              <a:xfrm>
                <a:off x="3676207" y="2127560"/>
                <a:ext cx="1219200" cy="2017486"/>
              </a:xfrm>
              <a:custGeom>
                <a:avLst/>
                <a:gdLst>
                  <a:gd name="connsiteX0" fmla="*/ 1219200 w 1219200"/>
                  <a:gd name="connsiteY0" fmla="*/ 2017486 h 2017486"/>
                  <a:gd name="connsiteX1" fmla="*/ 885371 w 1219200"/>
                  <a:gd name="connsiteY1" fmla="*/ 1698171 h 2017486"/>
                  <a:gd name="connsiteX2" fmla="*/ 667657 w 1219200"/>
                  <a:gd name="connsiteY2" fmla="*/ 1451428 h 2017486"/>
                  <a:gd name="connsiteX3" fmla="*/ 406400 w 1219200"/>
                  <a:gd name="connsiteY3" fmla="*/ 1030514 h 2017486"/>
                  <a:gd name="connsiteX4" fmla="*/ 188686 w 1219200"/>
                  <a:gd name="connsiteY4" fmla="*/ 595086 h 2017486"/>
                  <a:gd name="connsiteX5" fmla="*/ 72571 w 1219200"/>
                  <a:gd name="connsiteY5" fmla="*/ 217714 h 2017486"/>
                  <a:gd name="connsiteX6" fmla="*/ 0 w 1219200"/>
                  <a:gd name="connsiteY6" fmla="*/ 0 h 201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9200" h="2017486">
                    <a:moveTo>
                      <a:pt x="1219200" y="2017486"/>
                    </a:moveTo>
                    <a:cubicBezTo>
                      <a:pt x="1098247" y="1905000"/>
                      <a:pt x="977295" y="1792514"/>
                      <a:pt x="885371" y="1698171"/>
                    </a:cubicBezTo>
                    <a:cubicBezTo>
                      <a:pt x="793447" y="1603828"/>
                      <a:pt x="747485" y="1562704"/>
                      <a:pt x="667657" y="1451428"/>
                    </a:cubicBezTo>
                    <a:cubicBezTo>
                      <a:pt x="587829" y="1340152"/>
                      <a:pt x="486228" y="1173238"/>
                      <a:pt x="406400" y="1030514"/>
                    </a:cubicBezTo>
                    <a:cubicBezTo>
                      <a:pt x="326572" y="887790"/>
                      <a:pt x="244324" y="730553"/>
                      <a:pt x="188686" y="595086"/>
                    </a:cubicBezTo>
                    <a:cubicBezTo>
                      <a:pt x="133048" y="459619"/>
                      <a:pt x="104019" y="316895"/>
                      <a:pt x="72571" y="217714"/>
                    </a:cubicBezTo>
                    <a:cubicBezTo>
                      <a:pt x="41123" y="118533"/>
                      <a:pt x="20561" y="59266"/>
                      <a:pt x="0" y="0"/>
                    </a:cubicBezTo>
                  </a:path>
                </a:pathLst>
              </a:custGeom>
              <a:noFill/>
              <a:ln w="127000">
                <a:solidFill>
                  <a:schemeClr val="accent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682CA72-F63E-D5A9-C937-ADC5C4CE808F}"/>
                </a:ext>
              </a:extLst>
            </p:cNvPr>
            <p:cNvGrpSpPr/>
            <p:nvPr/>
          </p:nvGrpSpPr>
          <p:grpSpPr>
            <a:xfrm>
              <a:off x="8778817" y="541518"/>
              <a:ext cx="2731630" cy="2184066"/>
              <a:chOff x="8778817" y="541518"/>
              <a:chExt cx="2731630" cy="2184066"/>
            </a:xfrm>
          </p:grpSpPr>
          <p:pic>
            <p:nvPicPr>
              <p:cNvPr id="1026" name="Picture 2" descr="Phase Diagrams of Pure Substances">
                <a:extLst>
                  <a:ext uri="{FF2B5EF4-FFF2-40B4-BE49-F238E27FC236}">
                    <a16:creationId xmlns:a16="http://schemas.microsoft.com/office/drawing/2014/main" id="{AA696300-0819-41DA-32CC-CBF7E9251C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8817" y="542431"/>
                <a:ext cx="2731630" cy="21831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BFD5480A-5DE7-8D60-0F9C-CB6B43A66448}"/>
                  </a:ext>
                </a:extLst>
              </p:cNvPr>
              <p:cNvSpPr/>
              <p:nvPr/>
            </p:nvSpPr>
            <p:spPr>
              <a:xfrm>
                <a:off x="10379641" y="541518"/>
                <a:ext cx="1048813" cy="1018123"/>
              </a:xfrm>
              <a:custGeom>
                <a:avLst/>
                <a:gdLst>
                  <a:gd name="connsiteX0" fmla="*/ 1219200 w 1219200"/>
                  <a:gd name="connsiteY0" fmla="*/ 2017486 h 2017486"/>
                  <a:gd name="connsiteX1" fmla="*/ 885371 w 1219200"/>
                  <a:gd name="connsiteY1" fmla="*/ 1698171 h 2017486"/>
                  <a:gd name="connsiteX2" fmla="*/ 667657 w 1219200"/>
                  <a:gd name="connsiteY2" fmla="*/ 1451428 h 2017486"/>
                  <a:gd name="connsiteX3" fmla="*/ 406400 w 1219200"/>
                  <a:gd name="connsiteY3" fmla="*/ 1030514 h 2017486"/>
                  <a:gd name="connsiteX4" fmla="*/ 188686 w 1219200"/>
                  <a:gd name="connsiteY4" fmla="*/ 595086 h 2017486"/>
                  <a:gd name="connsiteX5" fmla="*/ 72571 w 1219200"/>
                  <a:gd name="connsiteY5" fmla="*/ 217714 h 2017486"/>
                  <a:gd name="connsiteX6" fmla="*/ 0 w 1219200"/>
                  <a:gd name="connsiteY6" fmla="*/ 0 h 201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9200" h="2017486">
                    <a:moveTo>
                      <a:pt x="1219200" y="2017486"/>
                    </a:moveTo>
                    <a:cubicBezTo>
                      <a:pt x="1098247" y="1905000"/>
                      <a:pt x="977295" y="1792514"/>
                      <a:pt x="885371" y="1698171"/>
                    </a:cubicBezTo>
                    <a:cubicBezTo>
                      <a:pt x="793447" y="1603828"/>
                      <a:pt x="747485" y="1562704"/>
                      <a:pt x="667657" y="1451428"/>
                    </a:cubicBezTo>
                    <a:cubicBezTo>
                      <a:pt x="587829" y="1340152"/>
                      <a:pt x="486228" y="1173238"/>
                      <a:pt x="406400" y="1030514"/>
                    </a:cubicBezTo>
                    <a:cubicBezTo>
                      <a:pt x="326572" y="887790"/>
                      <a:pt x="244324" y="730553"/>
                      <a:pt x="188686" y="595086"/>
                    </a:cubicBezTo>
                    <a:cubicBezTo>
                      <a:pt x="133048" y="459619"/>
                      <a:pt x="104019" y="316895"/>
                      <a:pt x="72571" y="217714"/>
                    </a:cubicBezTo>
                    <a:cubicBezTo>
                      <a:pt x="41123" y="118533"/>
                      <a:pt x="20561" y="59266"/>
                      <a:pt x="0" y="0"/>
                    </a:cubicBezTo>
                  </a:path>
                </a:pathLst>
              </a:custGeom>
              <a:noFill/>
              <a:ln w="127000">
                <a:solidFill>
                  <a:srgbClr val="FF0000">
                    <a:alpha val="46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9B119DB-6DFA-445F-7AB4-B652269619C4}"/>
                  </a:ext>
                </a:extLst>
              </p:cNvPr>
              <p:cNvSpPr/>
              <p:nvPr/>
            </p:nvSpPr>
            <p:spPr>
              <a:xfrm>
                <a:off x="10172777" y="685127"/>
                <a:ext cx="1048813" cy="1107638"/>
              </a:xfrm>
              <a:custGeom>
                <a:avLst/>
                <a:gdLst>
                  <a:gd name="connsiteX0" fmla="*/ 1219200 w 1219200"/>
                  <a:gd name="connsiteY0" fmla="*/ 2017486 h 2017486"/>
                  <a:gd name="connsiteX1" fmla="*/ 885371 w 1219200"/>
                  <a:gd name="connsiteY1" fmla="*/ 1698171 h 2017486"/>
                  <a:gd name="connsiteX2" fmla="*/ 667657 w 1219200"/>
                  <a:gd name="connsiteY2" fmla="*/ 1451428 h 2017486"/>
                  <a:gd name="connsiteX3" fmla="*/ 406400 w 1219200"/>
                  <a:gd name="connsiteY3" fmla="*/ 1030514 h 2017486"/>
                  <a:gd name="connsiteX4" fmla="*/ 188686 w 1219200"/>
                  <a:gd name="connsiteY4" fmla="*/ 595086 h 2017486"/>
                  <a:gd name="connsiteX5" fmla="*/ 72571 w 1219200"/>
                  <a:gd name="connsiteY5" fmla="*/ 217714 h 2017486"/>
                  <a:gd name="connsiteX6" fmla="*/ 0 w 1219200"/>
                  <a:gd name="connsiteY6" fmla="*/ 0 h 201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9200" h="2017486">
                    <a:moveTo>
                      <a:pt x="1219200" y="2017486"/>
                    </a:moveTo>
                    <a:cubicBezTo>
                      <a:pt x="1098247" y="1905000"/>
                      <a:pt x="977295" y="1792514"/>
                      <a:pt x="885371" y="1698171"/>
                    </a:cubicBezTo>
                    <a:cubicBezTo>
                      <a:pt x="793447" y="1603828"/>
                      <a:pt x="747485" y="1562704"/>
                      <a:pt x="667657" y="1451428"/>
                    </a:cubicBezTo>
                    <a:cubicBezTo>
                      <a:pt x="587829" y="1340152"/>
                      <a:pt x="486228" y="1173238"/>
                      <a:pt x="406400" y="1030514"/>
                    </a:cubicBezTo>
                    <a:cubicBezTo>
                      <a:pt x="326572" y="887790"/>
                      <a:pt x="244324" y="730553"/>
                      <a:pt x="188686" y="595086"/>
                    </a:cubicBezTo>
                    <a:cubicBezTo>
                      <a:pt x="133048" y="459619"/>
                      <a:pt x="104019" y="316895"/>
                      <a:pt x="72571" y="217714"/>
                    </a:cubicBezTo>
                    <a:cubicBezTo>
                      <a:pt x="41123" y="118533"/>
                      <a:pt x="20561" y="59266"/>
                      <a:pt x="0" y="0"/>
                    </a:cubicBezTo>
                  </a:path>
                </a:pathLst>
              </a:custGeom>
              <a:noFill/>
              <a:ln w="127000">
                <a:solidFill>
                  <a:schemeClr val="accent1">
                    <a:alpha val="46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6E306D33-6C34-4C2D-BAFF-1DCD170C6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12103" y="773747"/>
                <a:ext cx="370097" cy="2768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970CA80-2954-05A6-B496-E9AAE8ED3B99}"/>
                </a:ext>
              </a:extLst>
            </p:cNvPr>
            <p:cNvCxnSpPr>
              <a:cxnSpLocks/>
            </p:cNvCxnSpPr>
            <p:nvPr/>
          </p:nvCxnSpPr>
          <p:spPr>
            <a:xfrm>
              <a:off x="7134968" y="772136"/>
              <a:ext cx="248749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9EDF7F-A041-2C05-5793-6E7366F27BCB}"/>
                    </a:ext>
                  </a:extLst>
                </p:cNvPr>
                <p:cNvSpPr txBox="1"/>
                <p:nvPr/>
              </p:nvSpPr>
              <p:spPr>
                <a:xfrm>
                  <a:off x="10613598" y="1901936"/>
                  <a:ext cx="12300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𝐶𝑟𝑖𝑡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19EDF7F-A041-2C05-5793-6E7366F27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598" y="1901936"/>
                  <a:ext cx="123008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398E50-4A4E-5042-9B72-BA173CD2FDC1}"/>
                  </a:ext>
                </a:extLst>
              </p:cNvPr>
              <p:cNvSpPr txBox="1"/>
              <p:nvPr/>
            </p:nvSpPr>
            <p:spPr>
              <a:xfrm>
                <a:off x="11102268" y="1386761"/>
                <a:ext cx="12300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398E50-4A4E-5042-9B72-BA173CD2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2268" y="1386761"/>
                <a:ext cx="12300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7F3B4D-2437-0B99-16B7-BEDEEEABA9C5}"/>
                  </a:ext>
                </a:extLst>
              </p:cNvPr>
              <p:cNvSpPr txBox="1"/>
              <p:nvPr/>
            </p:nvSpPr>
            <p:spPr>
              <a:xfrm>
                <a:off x="11107249" y="1656375"/>
                <a:ext cx="1230086" cy="39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𝐵𝑜𝑦𝑙𝑒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7F3B4D-2437-0B99-16B7-BEDEEEAB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249" y="1656375"/>
                <a:ext cx="1230086" cy="391261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268111" y="3918274"/>
                <a:ext cx="11382022" cy="2864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 b="1" dirty="0"/>
                  <a:t>Your task</a:t>
                </a:r>
                <a:r>
                  <a:rPr lang="en-US" sz="2400" dirty="0"/>
                  <a:t>: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with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), and identify no-brainers. You should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appear in this expression – which we’ll get rid of in a bit.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Starting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𝑉𝑑𝑃</m:t>
                    </m:r>
                  </m:oMath>
                </a14:m>
                <a:r>
                  <a:rPr lang="en-US" sz="2400" dirty="0"/>
                  <a:t>,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(AKA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), and identify no-brainers. You should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appear here – which we’ll also get rid of in a bit.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11" y="3918274"/>
                <a:ext cx="11382022" cy="2864887"/>
              </a:xfrm>
              <a:prstGeom prst="rect">
                <a:avLst/>
              </a:prstGeom>
              <a:blipFill>
                <a:blip r:embed="rId2"/>
                <a:stretch>
                  <a:fillRect l="-892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060AF1-DE18-C30C-E892-0D9C9D483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4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79808" y="4101576"/>
                <a:ext cx="11665436" cy="26349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the </a:t>
                </a:r>
                <a:r>
                  <a:rPr lang="en-US" sz="2400" b="1" dirty="0"/>
                  <a:t>arms-around method </a:t>
                </a:r>
                <a:r>
                  <a:rPr lang="en-US" sz="2400" dirty="0"/>
                  <a:t>to get relationships between slopes that contain entropy. </a:t>
                </a:r>
                <a:r>
                  <a:rPr lang="en-US" sz="2400" b="1" dirty="0"/>
                  <a:t>Example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. </a:t>
                </a:r>
                <a:r>
                  <a:rPr lang="en-US" sz="2400" dirty="0"/>
                  <a:t>Choose “+” when arms meet at the </a:t>
                </a:r>
                <a:r>
                  <a:rPr lang="en-US" sz="2400" b="1" dirty="0"/>
                  <a:t>top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bottom</a:t>
                </a:r>
                <a:r>
                  <a:rPr lang="en-US" sz="2400" dirty="0"/>
                  <a:t>, otherwise choose “-”. That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. Now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in the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you got one slide back.</a:t>
                </a:r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Do something similar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08" y="4101576"/>
                <a:ext cx="11665436" cy="2634952"/>
              </a:xfrm>
              <a:prstGeom prst="rect">
                <a:avLst/>
              </a:prstGeom>
              <a:blipFill>
                <a:blip r:embed="rId2"/>
                <a:stretch>
                  <a:fillRect l="-761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BEAF047-8A59-960B-BE8C-11138A481E9C}"/>
              </a:ext>
            </a:extLst>
          </p:cNvPr>
          <p:cNvGrpSpPr/>
          <p:nvPr/>
        </p:nvGrpSpPr>
        <p:grpSpPr>
          <a:xfrm>
            <a:off x="3558114" y="479408"/>
            <a:ext cx="4466448" cy="3401064"/>
            <a:chOff x="4372132" y="424733"/>
            <a:chExt cx="3308410" cy="3401064"/>
          </a:xfrm>
        </p:grpSpPr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4A292265-A23C-97A3-6449-4DF9904BC126}"/>
                </a:ext>
              </a:extLst>
            </p:cNvPr>
            <p:cNvSpPr/>
            <p:nvPr/>
          </p:nvSpPr>
          <p:spPr>
            <a:xfrm>
              <a:off x="4372132" y="596997"/>
              <a:ext cx="3108168" cy="3228800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F3C504FD-2D56-0494-5E38-F94AF6CAF486}"/>
                </a:ext>
              </a:extLst>
            </p:cNvPr>
            <p:cNvSpPr/>
            <p:nvPr/>
          </p:nvSpPr>
          <p:spPr>
            <a:xfrm flipH="1">
              <a:off x="4572373" y="424733"/>
              <a:ext cx="3108169" cy="3401064"/>
            </a:xfrm>
            <a:prstGeom prst="bentArrow">
              <a:avLst>
                <a:gd name="adj1" fmla="val 5011"/>
                <a:gd name="adj2" fmla="val 6989"/>
                <a:gd name="adj3" fmla="val 12807"/>
                <a:gd name="adj4" fmla="val 43750"/>
              </a:avLst>
            </a:prstGeom>
            <a:solidFill>
              <a:schemeClr val="accent1">
                <a:alpha val="35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DD38E2-4863-769E-113C-ABAA0CE4F4D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DD38E2-4863-769E-113C-ABAA0CE4F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94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-9369" y="3880472"/>
                <a:ext cx="12079112" cy="2034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Hopefully, you’ll end up with</a:t>
                </a: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(which is what we got in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AnalyticalMu</a:t>
                </a:r>
                <a:r>
                  <a:rPr lang="en-US" sz="2400" dirty="0">
                    <a:solidFill>
                      <a:schemeClr val="tx1"/>
                    </a:solidFill>
                  </a:rPr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(which not quite what we got in </a:t>
                </a:r>
                <a:r>
                  <a:rPr lang="en-US" sz="2400" dirty="0" err="1"/>
                  <a:t>AnalyticalMu</a:t>
                </a:r>
                <a:r>
                  <a:rPr lang="en-US" sz="2400" dirty="0"/>
                  <a:t>, but it’s closer … and we have one more trick!)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3880472"/>
                <a:ext cx="12079112" cy="2034147"/>
              </a:xfrm>
              <a:prstGeom prst="rect">
                <a:avLst/>
              </a:prstGeom>
              <a:blipFill>
                <a:blip r:embed="rId2"/>
                <a:stretch>
                  <a:fillRect l="-840" t="-2484" b="-5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2731C-C013-F967-BD54-60F4973DB946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52731C-C013-F967-BD54-60F4973DB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846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/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noFill/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9F878D-E91A-8715-4B19-1E1A4441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694205"/>
                <a:ext cx="1948069" cy="461665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  <a:ln w="635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>
            <a:extLst>
              <a:ext uri="{FF2B5EF4-FFF2-40B4-BE49-F238E27FC236}">
                <a16:creationId xmlns:a16="http://schemas.microsoft.com/office/drawing/2014/main" id="{0D82EE85-ADC5-884B-58F4-F3A2BA5CB9B6}"/>
              </a:ext>
            </a:extLst>
          </p:cNvPr>
          <p:cNvSpPr/>
          <p:nvPr/>
        </p:nvSpPr>
        <p:spPr>
          <a:xfrm>
            <a:off x="4002156" y="780709"/>
            <a:ext cx="1311965" cy="2252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1140E0AE-58B8-AB70-9395-48DC3F791C82}"/>
              </a:ext>
            </a:extLst>
          </p:cNvPr>
          <p:cNvSpPr/>
          <p:nvPr/>
        </p:nvSpPr>
        <p:spPr>
          <a:xfrm rot="20431057">
            <a:off x="1653734" y="1265100"/>
            <a:ext cx="532813" cy="21368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/>
              <p:nvPr/>
            </p:nvSpPr>
            <p:spPr>
              <a:xfrm>
                <a:off x="-369645" y="1218527"/>
                <a:ext cx="25373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0B9C43-74B0-C4BF-AFA8-731A07959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9645" y="1218527"/>
                <a:ext cx="2537360" cy="461665"/>
              </a:xfrm>
              <a:prstGeom prst="rect">
                <a:avLst/>
              </a:prstGeom>
              <a:blipFill>
                <a:blip r:embed="rId4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93427-5109-A2FD-4528-711102C566EF}"/>
                  </a:ext>
                </a:extLst>
              </p:cNvPr>
              <p:cNvSpPr txBox="1"/>
              <p:nvPr/>
            </p:nvSpPr>
            <p:spPr>
              <a:xfrm>
                <a:off x="7936089" y="496142"/>
                <a:ext cx="4108745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(e.g., vdw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293427-5109-A2FD-4528-711102C56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89" y="496142"/>
                <a:ext cx="4108745" cy="668516"/>
              </a:xfrm>
              <a:prstGeom prst="rect">
                <a:avLst/>
              </a:prstGeom>
              <a:blipFill>
                <a:blip r:embed="rId5"/>
                <a:stretch>
                  <a:fillRect l="-2154" r="-184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9F7371-BD32-6427-1126-EE840C5F6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2156" y="2392520"/>
            <a:ext cx="2547729" cy="84924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E9113E-7660-023A-B7FF-8203ECFAA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5485" y="2209271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Left Arrow 11">
            <a:extLst>
              <a:ext uri="{FF2B5EF4-FFF2-40B4-BE49-F238E27FC236}">
                <a16:creationId xmlns:a16="http://schemas.microsoft.com/office/drawing/2014/main" id="{145BB6A9-EC52-90FC-FA89-65C655989499}"/>
              </a:ext>
            </a:extLst>
          </p:cNvPr>
          <p:cNvSpPr/>
          <p:nvPr/>
        </p:nvSpPr>
        <p:spPr>
          <a:xfrm rot="18256344">
            <a:off x="5881500" y="1571284"/>
            <a:ext cx="592395" cy="205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CCEA4CEA-A865-83A5-BB6D-67DFA0306DBB}"/>
              </a:ext>
            </a:extLst>
          </p:cNvPr>
          <p:cNvSpPr/>
          <p:nvPr/>
        </p:nvSpPr>
        <p:spPr>
          <a:xfrm rot="14796824">
            <a:off x="7126991" y="1582727"/>
            <a:ext cx="592395" cy="20595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51E7A4-6F47-A724-E47A-0F86AFA616C9}"/>
              </a:ext>
            </a:extLst>
          </p:cNvPr>
          <p:cNvSpPr txBox="1"/>
          <p:nvPr/>
        </p:nvSpPr>
        <p:spPr>
          <a:xfrm>
            <a:off x="7635277" y="1443430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AnalyticalMu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A2FAEA85-21D0-B78C-530B-B5B1A57232F4}"/>
              </a:ext>
            </a:extLst>
          </p:cNvPr>
          <p:cNvSpPr/>
          <p:nvPr/>
        </p:nvSpPr>
        <p:spPr>
          <a:xfrm rot="16200000" flipV="1">
            <a:off x="4057019" y="3539034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AD0CC-C39C-B3D2-48EF-2530C91798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860" y="4049841"/>
            <a:ext cx="6849625" cy="79373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19489-571E-27BC-41F9-61987A40BC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8670" y="4978956"/>
            <a:ext cx="6286164" cy="737941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20" name="Left Arrow 19">
            <a:extLst>
              <a:ext uri="{FF2B5EF4-FFF2-40B4-BE49-F238E27FC236}">
                <a16:creationId xmlns:a16="http://schemas.microsoft.com/office/drawing/2014/main" id="{A3C1C06F-8E26-3EB4-5AA9-AD76B0E7C582}"/>
              </a:ext>
            </a:extLst>
          </p:cNvPr>
          <p:cNvSpPr/>
          <p:nvPr/>
        </p:nvSpPr>
        <p:spPr>
          <a:xfrm rot="16200000">
            <a:off x="7532108" y="4020757"/>
            <a:ext cx="1338389" cy="200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50905-46F5-5CD3-F8A7-B84CA200E61B}"/>
              </a:ext>
            </a:extLst>
          </p:cNvPr>
          <p:cNvSpPr txBox="1"/>
          <p:nvPr/>
        </p:nvSpPr>
        <p:spPr>
          <a:xfrm>
            <a:off x="5590611" y="3430932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AnalyticalH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/>
              <p:nvPr/>
            </p:nvSpPr>
            <p:spPr>
              <a:xfrm>
                <a:off x="63340" y="4851646"/>
                <a:ext cx="5037363" cy="586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1FD24F-7F4C-C1EC-25D3-3A54D7C3B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0" y="4851646"/>
                <a:ext cx="5037363" cy="586699"/>
              </a:xfrm>
              <a:prstGeom prst="rect">
                <a:avLst/>
              </a:prstGeom>
              <a:blipFill>
                <a:blip r:embed="rId10"/>
                <a:stretch>
                  <a:fillRect l="-175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/>
              <p:nvPr/>
            </p:nvSpPr>
            <p:spPr>
              <a:xfrm>
                <a:off x="5811081" y="5731969"/>
                <a:ext cx="6286164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𝑖𝑛𝑡𝑒𝑟𝑚𝑜𝑙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BDDD5A-444C-DB6C-476F-8284C0AD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081" y="5731969"/>
                <a:ext cx="6286164" cy="983987"/>
              </a:xfrm>
              <a:prstGeom prst="rect">
                <a:avLst/>
              </a:prstGeom>
              <a:blipFill>
                <a:blip r:embed="rId11"/>
                <a:stretch>
                  <a:fillRect l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/>
              <p:nvPr/>
            </p:nvSpPr>
            <p:spPr>
              <a:xfrm>
                <a:off x="1973306" y="2304574"/>
                <a:ext cx="3585043" cy="1407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5D4911-88BE-F29F-5508-F5696EDF2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306" y="2304574"/>
                <a:ext cx="3585043" cy="1407180"/>
              </a:xfrm>
              <a:prstGeom prst="rect">
                <a:avLst/>
              </a:prstGeom>
              <a:blipFill>
                <a:blip r:embed="rId12"/>
                <a:stretch>
                  <a:fillRect l="-2827" t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/>
              <p:nvPr/>
            </p:nvSpPr>
            <p:spPr>
              <a:xfrm>
                <a:off x="9638156" y="2233489"/>
                <a:ext cx="2757008" cy="1355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 vdw says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B18E448-E3B1-DA8E-9FF7-6D430DBC5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156" y="2233489"/>
                <a:ext cx="2757008" cy="1355436"/>
              </a:xfrm>
              <a:prstGeom prst="rect">
                <a:avLst/>
              </a:prstGeom>
              <a:blipFill>
                <a:blip r:embed="rId13"/>
                <a:stretch>
                  <a:fillRect l="-3211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Arrow 5">
            <a:extLst>
              <a:ext uri="{FF2B5EF4-FFF2-40B4-BE49-F238E27FC236}">
                <a16:creationId xmlns:a16="http://schemas.microsoft.com/office/drawing/2014/main" id="{D02020A2-FF63-B7E7-0865-CA69560CD505}"/>
              </a:ext>
            </a:extLst>
          </p:cNvPr>
          <p:cNvSpPr/>
          <p:nvPr/>
        </p:nvSpPr>
        <p:spPr>
          <a:xfrm rot="20648525">
            <a:off x="3927387" y="5766938"/>
            <a:ext cx="1656990" cy="24186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AC0A8-1E77-1593-21AB-5EC2C8583C53}"/>
              </a:ext>
            </a:extLst>
          </p:cNvPr>
          <p:cNvSpPr txBox="1"/>
          <p:nvPr/>
        </p:nvSpPr>
        <p:spPr>
          <a:xfrm>
            <a:off x="3906199" y="6301714"/>
            <a:ext cx="2389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VisualizingH</a:t>
            </a:r>
            <a:r>
              <a:rPr lang="en-US" sz="2400" dirty="0">
                <a:solidFill>
                  <a:srgbClr val="7030A0"/>
                </a:solidFill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DB68F-F2DD-E5CE-8680-D9FB2F2B397A}"/>
              </a:ext>
            </a:extLst>
          </p:cNvPr>
          <p:cNvSpPr txBox="1"/>
          <p:nvPr/>
        </p:nvSpPr>
        <p:spPr>
          <a:xfrm>
            <a:off x="-36508" y="728333"/>
            <a:ext cx="2222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AnalyticalTcrit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5422B16-557D-1ADC-24BB-4297463EFDE1}"/>
              </a:ext>
            </a:extLst>
          </p:cNvPr>
          <p:cNvSpPr/>
          <p:nvPr/>
        </p:nvSpPr>
        <p:spPr>
          <a:xfrm rot="5400000">
            <a:off x="7684508" y="3987962"/>
            <a:ext cx="1338389" cy="2001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8292C35-CE27-9AB6-107D-3EF2C282AC6C}"/>
              </a:ext>
            </a:extLst>
          </p:cNvPr>
          <p:cNvGrpSpPr/>
          <p:nvPr/>
        </p:nvGrpSpPr>
        <p:grpSpPr>
          <a:xfrm>
            <a:off x="7482957" y="3682052"/>
            <a:ext cx="1665090" cy="663885"/>
            <a:chOff x="7482957" y="3682052"/>
            <a:chExt cx="1665090" cy="66388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974028-C9A0-9BF8-7F26-825CCFF9058F}"/>
                </a:ext>
              </a:extLst>
            </p:cNvPr>
            <p:cNvSpPr txBox="1"/>
            <p:nvPr/>
          </p:nvSpPr>
          <p:spPr>
            <a:xfrm>
              <a:off x="8453566" y="3699606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797EF8D-E5D3-258B-1222-F4254C3BB232}"/>
                </a:ext>
              </a:extLst>
            </p:cNvPr>
            <p:cNvSpPr txBox="1"/>
            <p:nvPr/>
          </p:nvSpPr>
          <p:spPr>
            <a:xfrm>
              <a:off x="7482957" y="3682052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AD41F6-5784-6161-8FE7-440A6ACD07DF}"/>
              </a:ext>
            </a:extLst>
          </p:cNvPr>
          <p:cNvGrpSpPr/>
          <p:nvPr/>
        </p:nvGrpSpPr>
        <p:grpSpPr>
          <a:xfrm>
            <a:off x="3716100" y="3356502"/>
            <a:ext cx="1665090" cy="663885"/>
            <a:chOff x="7482957" y="3682052"/>
            <a:chExt cx="1665090" cy="6638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BAD137-6E20-5921-8364-5A65927B58A0}"/>
                </a:ext>
              </a:extLst>
            </p:cNvPr>
            <p:cNvSpPr txBox="1"/>
            <p:nvPr/>
          </p:nvSpPr>
          <p:spPr>
            <a:xfrm>
              <a:off x="8453566" y="3699606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9CAFD56-24A7-2684-86BC-B244E30A965F}"/>
                </a:ext>
              </a:extLst>
            </p:cNvPr>
            <p:cNvSpPr txBox="1"/>
            <p:nvPr/>
          </p:nvSpPr>
          <p:spPr>
            <a:xfrm>
              <a:off x="7482957" y="3682052"/>
              <a:ext cx="6944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 </a:t>
              </a:r>
            </a:p>
            <a:p>
              <a:r>
                <a:rPr lang="en-US" dirty="0"/>
                <a:t>181</a:t>
              </a:r>
            </a:p>
          </p:txBody>
        </p:sp>
      </p:grpSp>
      <p:sp>
        <p:nvSpPr>
          <p:cNvPr id="32" name="Left Arrow 31">
            <a:extLst>
              <a:ext uri="{FF2B5EF4-FFF2-40B4-BE49-F238E27FC236}">
                <a16:creationId xmlns:a16="http://schemas.microsoft.com/office/drawing/2014/main" id="{B0F712DC-E534-284C-C326-2789DDD8908A}"/>
              </a:ext>
            </a:extLst>
          </p:cNvPr>
          <p:cNvSpPr/>
          <p:nvPr/>
        </p:nvSpPr>
        <p:spPr>
          <a:xfrm rot="5400000" flipV="1">
            <a:off x="4222671" y="3496008"/>
            <a:ext cx="676701" cy="2294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D30D2BA-7D38-C094-DAA0-66ADBE761AD9}"/>
              </a:ext>
            </a:extLst>
          </p:cNvPr>
          <p:cNvGrpSpPr/>
          <p:nvPr/>
        </p:nvGrpSpPr>
        <p:grpSpPr>
          <a:xfrm>
            <a:off x="2266175" y="642715"/>
            <a:ext cx="1408640" cy="1325147"/>
            <a:chOff x="2289035" y="483965"/>
            <a:chExt cx="1408640" cy="132514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DAD57FF-26E4-4BAC-1F92-EC0FDBB56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62658"/>
            <a:stretch/>
          </p:blipFill>
          <p:spPr>
            <a:xfrm>
              <a:off x="2289035" y="483965"/>
              <a:ext cx="1408320" cy="668517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B2B79F3-B9CF-82AC-66B2-E8A461E574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63196"/>
            <a:stretch/>
          </p:blipFill>
          <p:spPr>
            <a:xfrm>
              <a:off x="2289355" y="1150230"/>
              <a:ext cx="1408320" cy="658882"/>
            </a:xfrm>
            <a:prstGeom prst="rect">
              <a:avLst/>
            </a:prstGeom>
            <a:ln w="38100">
              <a:solidFill>
                <a:schemeClr val="accent1">
                  <a:shade val="50000"/>
                </a:schemeClr>
              </a:solidFill>
            </a:ln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F5CACA4-7CE7-7D60-79AD-D0D3533B2F37}"/>
              </a:ext>
            </a:extLst>
          </p:cNvPr>
          <p:cNvSpPr txBox="1"/>
          <p:nvPr/>
        </p:nvSpPr>
        <p:spPr>
          <a:xfrm>
            <a:off x="-9368" y="1791"/>
            <a:ext cx="415464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Roadmap of theory and CGIs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44135369-6D84-A0AE-5AA8-C1CC85DEAF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3270" y="5438345"/>
            <a:ext cx="1856539" cy="140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4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629C9-A991-0204-BE5E-57118345E3E2}"/>
              </a:ext>
            </a:extLst>
          </p:cNvPr>
          <p:cNvSpPr txBox="1"/>
          <p:nvPr/>
        </p:nvSpPr>
        <p:spPr>
          <a:xfrm>
            <a:off x="-9368" y="1791"/>
            <a:ext cx="415464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Remaining tasks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64B973-2CF0-1A9E-DAC8-EE789F2FD256}"/>
                  </a:ext>
                </a:extLst>
              </p:cNvPr>
              <p:cNvSpPr txBox="1"/>
              <p:nvPr/>
            </p:nvSpPr>
            <p:spPr>
              <a:xfrm>
                <a:off x="198783" y="715617"/>
                <a:ext cx="11754678" cy="3075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On your own: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If you’re curious, you can check out why the </a:t>
                </a:r>
                <a:r>
                  <a:rPr lang="en-US" sz="2400" b="1" dirty="0"/>
                  <a:t>Joule-Thomson experiment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isenthalpic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+mj-lt"/>
                  <a:buAutoNum type="alphaUcPeriod"/>
                </a:pPr>
                <a:r>
                  <a:rPr lang="en-US" sz="2400" dirty="0"/>
                  <a:t>You should practice Math 180 and 181 things, like getting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for a vdw gas,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𝒊𝒏𝒕𝒆𝒓𝒎𝒐𝒍𝒆𝒄𝒖𝒍𝒂𝒓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and back.  </a:t>
                </a:r>
              </a:p>
              <a:p>
                <a:pPr marL="457200" indent="-457200">
                  <a:buFont typeface="+mj-lt"/>
                  <a:buAutoNum type="alphaUcPeriod"/>
                </a:pPr>
                <a:endParaRPr lang="en-US" sz="2400" dirty="0"/>
              </a:p>
              <a:p>
                <a:r>
                  <a:rPr lang="en-US" sz="2400" b="1" dirty="0"/>
                  <a:t>What I’ll help you with today: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dirty="0"/>
                  <a:t> we got from a Joule-Thomson experiment.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dirty="0"/>
                  <a:t> used </a:t>
                </a:r>
                <a:r>
                  <a:rPr lang="en-US" sz="2400" b="1" dirty="0"/>
                  <a:t>The Box </a:t>
                </a:r>
                <a:r>
                  <a:rPr lang="en-US" sz="2400" dirty="0"/>
                  <a:t>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(derivation).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64B973-2CF0-1A9E-DAC8-EE789F2F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83" y="715617"/>
                <a:ext cx="11754678" cy="3075329"/>
              </a:xfrm>
              <a:prstGeom prst="rect">
                <a:avLst/>
              </a:prstGeom>
              <a:blipFill>
                <a:blip r:embed="rId2"/>
                <a:stretch>
                  <a:fillRect l="-755" t="-1646" b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73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6248344" y="1803009"/>
                <a:ext cx="6361967" cy="255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Recognize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some no- brainers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Solve algebraically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Get a number (let’s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den>
                    </m:f>
                  </m:oMath>
                </a14:m>
                <a:r>
                  <a:rPr lang="en-US" sz="2400" dirty="0"/>
                  <a:t> ).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44" y="1803009"/>
                <a:ext cx="6361967" cy="2557110"/>
              </a:xfrm>
              <a:prstGeom prst="rect">
                <a:avLst/>
              </a:prstGeom>
              <a:blipFill>
                <a:blip r:embed="rId2"/>
                <a:stretch>
                  <a:fillRect l="-1394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AB2AEF-067C-221A-063C-861806351642}"/>
                  </a:ext>
                </a:extLst>
              </p:cNvPr>
              <p:cNvSpPr txBox="1"/>
              <p:nvPr/>
            </p:nvSpPr>
            <p:spPr>
              <a:xfrm>
                <a:off x="0" y="398"/>
                <a:ext cx="3922643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1. 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AB2AEF-067C-221A-063C-861806351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"/>
                <a:ext cx="3922643" cy="490006"/>
              </a:xfrm>
              <a:prstGeom prst="rect">
                <a:avLst/>
              </a:prstGeom>
              <a:blipFill>
                <a:blip r:embed="rId3"/>
                <a:stretch>
                  <a:fillRect l="-2589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E90A-42CE-ACCB-E4B7-16EEA08E7A9A}"/>
              </a:ext>
            </a:extLst>
          </p:cNvPr>
          <p:cNvGrpSpPr/>
          <p:nvPr/>
        </p:nvGrpSpPr>
        <p:grpSpPr>
          <a:xfrm>
            <a:off x="283864" y="564443"/>
            <a:ext cx="6497936" cy="3911757"/>
            <a:chOff x="5419128" y="3495682"/>
            <a:chExt cx="6497936" cy="39117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1706C5-5DDC-0A20-239F-A00B5BAB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9606" y="3495682"/>
              <a:ext cx="4068549" cy="3081456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B986B5-EC5C-7F46-B412-F8F0228A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7930" y="5334001"/>
              <a:ext cx="150470" cy="711638"/>
            </a:xfrm>
            <a:prstGeom prst="line">
              <a:avLst/>
            </a:prstGeom>
            <a:ln w="635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F36076-00F0-8658-7DFF-4B8BC20261C8}"/>
                    </a:ext>
                  </a:extLst>
                </p:cNvPr>
                <p:cNvSpPr txBox="1"/>
                <p:nvPr/>
              </p:nvSpPr>
              <p:spPr>
                <a:xfrm>
                  <a:off x="7171148" y="6469425"/>
                  <a:ext cx="4745916" cy="938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</a:t>
                  </a:r>
                  <a:r>
                    <a:rPr lang="en-US" b="1" dirty="0"/>
                    <a:t>measured</a:t>
                  </a:r>
                  <a:r>
                    <a:rPr lang="en-US" dirty="0"/>
                    <a:t> the slope of an </a:t>
                  </a:r>
                  <a:r>
                    <a:rPr lang="en-US" b="1" dirty="0" err="1">
                      <a:solidFill>
                        <a:srgbClr val="7030A0"/>
                      </a:solidFill>
                    </a:rPr>
                    <a:t>isenthalp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F36076-00F0-8658-7DFF-4B8BC202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148" y="6469425"/>
                  <a:ext cx="4745916" cy="938014"/>
                </a:xfrm>
                <a:prstGeom prst="rect">
                  <a:avLst/>
                </a:prstGeom>
                <a:blipFill>
                  <a:blip r:embed="rId5"/>
                  <a:stretch>
                    <a:fillRect l="-1067" t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E1F6B2-08B2-1B4C-FD25-05613A2CE354}"/>
                    </a:ext>
                  </a:extLst>
                </p:cNvPr>
                <p:cNvSpPr txBox="1"/>
                <p:nvPr/>
              </p:nvSpPr>
              <p:spPr>
                <a:xfrm>
                  <a:off x="5419128" y="4604145"/>
                  <a:ext cx="2480272" cy="1215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</a:t>
                  </a:r>
                  <a:r>
                    <a:rPr lang="en-US" b="1" dirty="0"/>
                    <a:t>want</a:t>
                  </a:r>
                  <a:r>
                    <a:rPr lang="en-US" dirty="0"/>
                    <a:t> the slope of an </a:t>
                  </a:r>
                  <a:r>
                    <a:rPr lang="en-US" b="1" dirty="0"/>
                    <a:t>isotherm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E1F6B2-08B2-1B4C-FD25-05613A2CE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28" y="4604145"/>
                  <a:ext cx="2480272" cy="1215013"/>
                </a:xfrm>
                <a:prstGeom prst="rect">
                  <a:avLst/>
                </a:prstGeom>
                <a:blipFill>
                  <a:blip r:embed="rId6"/>
                  <a:stretch>
                    <a:fillRect l="-2041" t="-20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C96DF5-8C62-447B-2888-D0F5A83813AB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36" y="4737100"/>
              <a:ext cx="661864" cy="415528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67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/>
              <p:nvPr/>
            </p:nvSpPr>
            <p:spPr>
              <a:xfrm>
                <a:off x="6248344" y="1803009"/>
                <a:ext cx="6361967" cy="2557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𝑑𝑃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Recognize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some no- brainers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Solve algebraically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Get a number (let’s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𝐽𝑇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𝑏𝑎𝑟</m:t>
                        </m:r>
                      </m:den>
                    </m:f>
                  </m:oMath>
                </a14:m>
                <a:r>
                  <a:rPr lang="en-US" sz="2400" dirty="0"/>
                  <a:t> ).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9439B3-CCD9-4149-A0BD-41965647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44" y="1803009"/>
                <a:ext cx="6361967" cy="2557110"/>
              </a:xfrm>
              <a:prstGeom prst="rect">
                <a:avLst/>
              </a:prstGeom>
              <a:blipFill>
                <a:blip r:embed="rId2"/>
                <a:stretch>
                  <a:fillRect l="-1394" b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AB2AEF-067C-221A-063C-861806351642}"/>
                  </a:ext>
                </a:extLst>
              </p:cNvPr>
              <p:cNvSpPr txBox="1"/>
              <p:nvPr/>
            </p:nvSpPr>
            <p:spPr>
              <a:xfrm>
                <a:off x="0" y="398"/>
                <a:ext cx="3922643" cy="49000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1. How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𝑱𝑻</m:t>
                        </m:r>
                      </m:sub>
                    </m:sSub>
                  </m:oMath>
                </a14:m>
                <a:r>
                  <a:rPr lang="en-US" sz="2400" b="1" dirty="0"/>
                  <a:t>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CAB2AEF-067C-221A-063C-861806351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8"/>
                <a:ext cx="3922643" cy="490006"/>
              </a:xfrm>
              <a:prstGeom prst="rect">
                <a:avLst/>
              </a:prstGeom>
              <a:blipFill>
                <a:blip r:embed="rId3"/>
                <a:stretch>
                  <a:fillRect l="-2589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61E90A-42CE-ACCB-E4B7-16EEA08E7A9A}"/>
              </a:ext>
            </a:extLst>
          </p:cNvPr>
          <p:cNvGrpSpPr/>
          <p:nvPr/>
        </p:nvGrpSpPr>
        <p:grpSpPr>
          <a:xfrm>
            <a:off x="283864" y="564443"/>
            <a:ext cx="6497936" cy="3911757"/>
            <a:chOff x="5419128" y="3495682"/>
            <a:chExt cx="6497936" cy="39117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1706C5-5DDC-0A20-239F-A00B5BABD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9606" y="3495682"/>
              <a:ext cx="4068549" cy="3081456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B986B5-EC5C-7F46-B412-F8F0228A6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7930" y="5334001"/>
              <a:ext cx="150470" cy="711638"/>
            </a:xfrm>
            <a:prstGeom prst="line">
              <a:avLst/>
            </a:prstGeom>
            <a:ln w="635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F36076-00F0-8658-7DFF-4B8BC20261C8}"/>
                    </a:ext>
                  </a:extLst>
                </p:cNvPr>
                <p:cNvSpPr txBox="1"/>
                <p:nvPr/>
              </p:nvSpPr>
              <p:spPr>
                <a:xfrm>
                  <a:off x="7171148" y="6469425"/>
                  <a:ext cx="4745916" cy="9380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</a:t>
                  </a:r>
                  <a:r>
                    <a:rPr lang="en-US" b="1" dirty="0"/>
                    <a:t>measured</a:t>
                  </a:r>
                  <a:r>
                    <a:rPr lang="en-US" dirty="0"/>
                    <a:t> the slope of an </a:t>
                  </a:r>
                  <a:r>
                    <a:rPr lang="en-US" b="1" dirty="0" err="1">
                      <a:solidFill>
                        <a:srgbClr val="7030A0"/>
                      </a:solidFill>
                    </a:rPr>
                    <a:t>isenthalp</a:t>
                  </a:r>
                  <a:endParaRPr lang="en-US" b="1" dirty="0">
                    <a:solidFill>
                      <a:srgbClr val="7030A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0F36076-00F0-8658-7DFF-4B8BC2026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1148" y="6469425"/>
                  <a:ext cx="4745916" cy="938014"/>
                </a:xfrm>
                <a:prstGeom prst="rect">
                  <a:avLst/>
                </a:prstGeom>
                <a:blipFill>
                  <a:blip r:embed="rId5"/>
                  <a:stretch>
                    <a:fillRect l="-1067" t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E1F6B2-08B2-1B4C-FD25-05613A2CE354}"/>
                    </a:ext>
                  </a:extLst>
                </p:cNvPr>
                <p:cNvSpPr txBox="1"/>
                <p:nvPr/>
              </p:nvSpPr>
              <p:spPr>
                <a:xfrm>
                  <a:off x="5419128" y="4604145"/>
                  <a:ext cx="2480272" cy="12150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We </a:t>
                  </a:r>
                  <a:r>
                    <a:rPr lang="en-US" b="1" dirty="0"/>
                    <a:t>want</a:t>
                  </a:r>
                  <a:r>
                    <a:rPr lang="en-US" dirty="0"/>
                    <a:t> the slope of an </a:t>
                  </a:r>
                  <a:r>
                    <a:rPr lang="en-US" b="1" dirty="0"/>
                    <a:t>isotherm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dirty="0"/>
                    <a:t>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E1F6B2-08B2-1B4C-FD25-05613A2CE3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9128" y="4604145"/>
                  <a:ext cx="2480272" cy="1215013"/>
                </a:xfrm>
                <a:prstGeom prst="rect">
                  <a:avLst/>
                </a:prstGeom>
                <a:blipFill>
                  <a:blip r:embed="rId6"/>
                  <a:stretch>
                    <a:fillRect l="-2041" t="-2062" r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C96DF5-8C62-447B-2888-D0F5A83813AB}"/>
                </a:ext>
              </a:extLst>
            </p:cNvPr>
            <p:cNvCxnSpPr>
              <a:cxnSpLocks/>
            </p:cNvCxnSpPr>
            <p:nvPr/>
          </p:nvCxnSpPr>
          <p:spPr>
            <a:xfrm>
              <a:off x="7897936" y="4737100"/>
              <a:ext cx="661864" cy="415528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978B37C-588B-42F9-CB58-E6C98FA5DA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5427" y="4735815"/>
            <a:ext cx="70739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49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F341BE-DE44-8198-0646-548E3527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581" y="5835419"/>
            <a:ext cx="2547729" cy="84924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E54018-73E8-4730-1AAF-20C14325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00" y="5585909"/>
            <a:ext cx="2563756" cy="1098753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0D9B50-4620-DF0A-DF40-0327ADE6E72A}"/>
              </a:ext>
            </a:extLst>
          </p:cNvPr>
          <p:cNvCxnSpPr>
            <a:cxnSpLocks/>
          </p:cNvCxnSpPr>
          <p:nvPr/>
        </p:nvCxnSpPr>
        <p:spPr>
          <a:xfrm flipV="1">
            <a:off x="4241800" y="4221017"/>
            <a:ext cx="854210" cy="1433009"/>
          </a:xfrm>
          <a:prstGeom prst="line">
            <a:avLst/>
          </a:prstGeom>
          <a:ln w="63500">
            <a:solidFill>
              <a:schemeClr val="accent1">
                <a:alpha val="55525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5582C8-AB87-79F4-3BFE-859309603FC1}"/>
              </a:ext>
            </a:extLst>
          </p:cNvPr>
          <p:cNvCxnSpPr>
            <a:cxnSpLocks/>
          </p:cNvCxnSpPr>
          <p:nvPr/>
        </p:nvCxnSpPr>
        <p:spPr>
          <a:xfrm flipH="1" flipV="1">
            <a:off x="6464300" y="4221017"/>
            <a:ext cx="800100" cy="1239983"/>
          </a:xfrm>
          <a:prstGeom prst="line">
            <a:avLst/>
          </a:prstGeom>
          <a:ln w="63500">
            <a:solidFill>
              <a:schemeClr val="accent1">
                <a:alpha val="55525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78DF0-4884-335F-02BE-8E4729FB0308}"/>
              </a:ext>
            </a:extLst>
          </p:cNvPr>
          <p:cNvSpPr txBox="1"/>
          <p:nvPr/>
        </p:nvSpPr>
        <p:spPr>
          <a:xfrm>
            <a:off x="5669071" y="5176589"/>
            <a:ext cx="176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7CD800-A526-D95E-9D7A-11E45AEC7F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629C9-A991-0204-BE5E-57118345E3E2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B629C9-A991-0204-BE5E-57118345E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84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28720" y="4392407"/>
                <a:ext cx="44450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Getting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for A, U, H, and G.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𝑃𝑑𝑉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0" y="4392407"/>
                <a:ext cx="4445001" cy="1569660"/>
              </a:xfrm>
              <a:prstGeom prst="rect">
                <a:avLst/>
              </a:prstGeom>
              <a:blipFill>
                <a:blip r:embed="rId2"/>
                <a:stretch>
                  <a:fillRect l="-1994" t="-4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/>
              <p:nvPr/>
            </p:nvSpPr>
            <p:spPr>
              <a:xfrm>
                <a:off x="5863167" y="4049985"/>
                <a:ext cx="56134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What’s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? It’s the Entropy of a substance (we’ll talk more about that later!)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“+” or “-”? </a:t>
                </a:r>
                <a:r>
                  <a:rPr lang="en-US" sz="2400" b="1" dirty="0"/>
                  <a:t>With</a:t>
                </a:r>
                <a:r>
                  <a:rPr lang="en-US" sz="2400" dirty="0"/>
                  <a:t> the arrow =&gt; “+”, </a:t>
                </a:r>
                <a:r>
                  <a:rPr lang="en-US" sz="2400" b="1" dirty="0"/>
                  <a:t>Against</a:t>
                </a:r>
                <a:r>
                  <a:rPr lang="en-US" sz="2400" dirty="0"/>
                  <a:t> the arrow =&gt; “-”.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Your task</a:t>
                </a:r>
                <a:r>
                  <a:rPr lang="en-US" sz="2400" dirty="0"/>
                  <a:t>: Derive differential equations of state for A, H, and G.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167" y="4049985"/>
                <a:ext cx="5613400" cy="2677656"/>
              </a:xfrm>
              <a:prstGeom prst="rect">
                <a:avLst/>
              </a:prstGeom>
              <a:blipFill>
                <a:blip r:embed="rId3"/>
                <a:stretch>
                  <a:fillRect l="-1580" t="-1415" r="-2032" b="-4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97FED83-B478-7C18-A2D8-D10AD22077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85441B-0750-1575-D330-8FC28473BA82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85441B-0750-1575-D330-8FC28473B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76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to get </a:t>
                </a:r>
                <a:r>
                  <a:rPr lang="en-US" sz="2400" b="1" dirty="0"/>
                  <a:t>slopes</a:t>
                </a:r>
                <a:r>
                  <a:rPr lang="en-US" sz="2400" dirty="0"/>
                  <a:t>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blipFill>
                <a:blip r:embed="rId2"/>
                <a:stretch>
                  <a:fillRect l="-1994" t="-3521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28928B1-B7F8-14AF-35A4-3A24AFA51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4A9FF83-5842-1FED-137B-4E3BAD6A7B7F}"/>
              </a:ext>
            </a:extLst>
          </p:cNvPr>
          <p:cNvSpPr txBox="1"/>
          <p:nvPr/>
        </p:nvSpPr>
        <p:spPr>
          <a:xfrm>
            <a:off x="5892800" y="4392407"/>
            <a:ext cx="561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 of these terms can be identified as </a:t>
            </a:r>
            <a:r>
              <a:rPr lang="en-US" sz="2400" b="1" dirty="0"/>
              <a:t>no-brainers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865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/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</a:t>
                </a:r>
                <a:r>
                  <a:rPr lang="en-US" sz="2400" b="1" dirty="0"/>
                  <a:t>differential equations of state</a:t>
                </a:r>
                <a:r>
                  <a:rPr lang="en-US" sz="2400" dirty="0"/>
                  <a:t> to get </a:t>
                </a:r>
                <a:r>
                  <a:rPr lang="en-US" sz="2400" b="1" dirty="0"/>
                  <a:t>slopes</a:t>
                </a:r>
                <a:r>
                  <a:rPr lang="en-US" sz="2400" dirty="0"/>
                  <a:t>. Example:</a:t>
                </a:r>
              </a:p>
              <a:p>
                <a:pPr marL="514350" indent="-514350">
                  <a:buFont typeface="+mj-lt"/>
                  <a:buAutoNum type="romanUcPeriod"/>
                </a:pPr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24B5F7-E5C5-24F9-297A-ADBF182C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20" y="4392407"/>
                <a:ext cx="4445001" cy="1801904"/>
              </a:xfrm>
              <a:prstGeom prst="rect">
                <a:avLst/>
              </a:prstGeom>
              <a:blipFill>
                <a:blip r:embed="rId2"/>
                <a:stretch>
                  <a:fillRect l="-1994" t="-3521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/>
              <p:nvPr/>
            </p:nvSpPr>
            <p:spPr>
              <a:xfrm>
                <a:off x="5892800" y="4392407"/>
                <a:ext cx="5613400" cy="2172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Some of these terms can be identified as </a:t>
                </a:r>
                <a:r>
                  <a:rPr lang="en-US" sz="2400" b="1" dirty="0"/>
                  <a:t>no-brainers</a:t>
                </a:r>
                <a:r>
                  <a:rPr lang="en-US" sz="2400" dirty="0"/>
                  <a:t>. Here,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FB4963-A66F-D5A9-938C-AC814CCA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4392407"/>
                <a:ext cx="5613400" cy="2172582"/>
              </a:xfrm>
              <a:prstGeom prst="rect">
                <a:avLst/>
              </a:prstGeom>
              <a:blipFill>
                <a:blip r:embed="rId3"/>
                <a:stretch>
                  <a:fillRect l="-1806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858DDDE-4BD7-8123-AF04-C3D6E8CD19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1056"/>
          <a:stretch/>
        </p:blipFill>
        <p:spPr>
          <a:xfrm>
            <a:off x="3657600" y="872776"/>
            <a:ext cx="4022942" cy="30715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60983-7629-113F-4F12-54A88D3C0216}"/>
                  </a:ext>
                </a:extLst>
              </p:cNvPr>
              <p:cNvSpPr txBox="1"/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How </a:t>
                </a:r>
                <a:r>
                  <a:rPr lang="en-US" sz="2400" b="1" dirty="0" err="1">
                    <a:solidFill>
                      <a:srgbClr val="7030A0"/>
                    </a:solidFill>
                  </a:rPr>
                  <a:t>AnalyticalMu</a:t>
                </a:r>
                <a:r>
                  <a:rPr lang="en-US" sz="2400" b="1" dirty="0"/>
                  <a:t> used The Box to generate the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1" dirty="0"/>
                  <a:t> (derivation)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3C60983-7629-113F-4F12-54A88D3C0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9" y="1791"/>
                <a:ext cx="12201369" cy="461665"/>
              </a:xfrm>
              <a:prstGeom prst="rect">
                <a:avLst/>
              </a:prstGeom>
              <a:blipFill>
                <a:blip r:embed="rId5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59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859</Words>
  <Application>Microsoft Macintosh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57</cp:revision>
  <cp:lastPrinted>2021-10-08T15:50:44Z</cp:lastPrinted>
  <dcterms:created xsi:type="dcterms:W3CDTF">2021-10-08T15:12:45Z</dcterms:created>
  <dcterms:modified xsi:type="dcterms:W3CDTF">2022-10-15T01:26:21Z</dcterms:modified>
</cp:coreProperties>
</file>