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7" r:id="rId5"/>
    <p:sldId id="304" r:id="rId6"/>
    <p:sldId id="306" r:id="rId7"/>
    <p:sldId id="307" r:id="rId8"/>
    <p:sldId id="340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99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34E-DAE2-3445-83CD-8CE0D33C6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425AF-3856-BE4C-88C3-FE108B458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E196-261A-E44B-954D-BFC537AF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6C8A-BFCC-A640-B13E-4F18C7B5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D9A9-B572-0940-B48E-23ADCA11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AD4-ECAD-BB4C-A09A-689F5985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7F9BE-85FC-454C-9697-8CE3B128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1A88-042F-F140-82F3-7BDC58B4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7DF7-9EF7-2C4B-BB6F-A3238B58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97E0-45A7-604A-9DCB-F8DACA4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E9A5-92A8-1041-98DF-169246D7F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F116D-63C0-CD41-B7C0-A758835B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9F03-F976-2E41-B884-F30DF65E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9A94-9DD4-F54C-B1A0-20E61455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F6D9-E033-B44E-8267-ABEB92B0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1E7C-D0CE-6740-A7D8-2CA995FF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476E-2515-6F47-BA6A-F8792EAF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D420-2EAA-F049-B183-9EA34CD8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5DAD-8731-DC49-958A-563E73CD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3EBC-32D2-F048-A2A7-6FEBD2D9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0C9E-6DEC-C841-B86B-1368A2BB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8D8F-66AA-F740-8D85-4AED4E3F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2EB6-CA8B-E04A-BB82-6ECE85A6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8F0E-7B2E-024D-AE2B-9968B3EE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1EC3-CF4D-6A4F-BE67-E52BA6D4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546-0C0A-7042-A3B5-167AC2B1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F2E3-B473-0D4E-AF23-807FCBF7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C3CDD-6D04-C84A-BB8D-F8B42E99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093A7-4054-2242-9C68-2F8FDCE6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ED62-B1CC-0542-9973-F72000F2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DDAF-761F-9D49-B8B6-FFA88CB8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3BC9-D570-3C4C-9F96-1D7DEBA8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B35E4-10BE-C442-BCD4-9AB764F5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E57AC-8325-734B-88C1-44D4AA97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EB06B-814F-A94D-BBC2-3F1EFD0E7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21018-A543-EC48-985F-7E3D55D86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F5BB2-AF93-0048-9452-785A109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5AC9A-C9AC-2741-B392-EC962386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FA15-8F10-7446-9E60-9A95EB6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D31B-478D-7349-A7AB-072384C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60CA2-0AA8-0142-9488-5B01FB6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6A8C-F373-5343-B76B-A185E75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DAAE-13E8-B94B-8DB9-70D57B3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A291B-78F5-5B4F-BAF1-623587E8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1009D-3204-CD4B-93DE-8F63D4A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A703-77EB-F14F-8C43-92CFECB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3A85-A653-7644-8F04-4D9552E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7BCA-15AD-7945-83B9-90F985BD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2AC4-63A6-C248-A36F-D109D660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A2AB-33F5-9840-B04B-8F077DA1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EE68-C7B8-9749-8E59-6546C2F7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B14E-1F7D-0641-B684-E0E4666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2B7-B959-F448-BAF4-8FE56561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345A0-0A68-444E-B558-420E7037A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344A-C046-5841-99B1-1ADD1C9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9B3B0-F6E0-8C40-85D4-3F03C7FD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447-D84E-6343-84D5-3710E1F7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F26B-31A7-D34C-8716-E39730A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20584-12A6-724B-A331-3689DD59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E86B-CAF8-484A-A432-EE1A0F0D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3563-0EB5-474D-917D-BF60B814D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5485-EF7D-1043-96AB-512CE2FB6A0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9D6B-9770-2047-A633-F4C9D01F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5B7D-88BE-2142-BEB7-88A7DEA2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C9D91-A981-2A48-A5DD-716FD8E4C949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Retrospective and prospective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2C325-00E7-8A46-A4A0-C9D50B0D0BB0}"/>
                  </a:ext>
                </a:extLst>
              </p:cNvPr>
              <p:cNvSpPr txBox="1"/>
              <p:nvPr/>
            </p:nvSpPr>
            <p:spPr>
              <a:xfrm>
                <a:off x="332408" y="1075226"/>
                <a:ext cx="11527184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So far …</a:t>
                </a:r>
              </a:p>
              <a:p>
                <a:r>
                  <a:rPr lang="en-US" sz="2200" dirty="0"/>
                  <a:t>Week 1 – Gas Laws (ideal, vdw, T,V state space, Python-assisted algebra with units)</a:t>
                </a:r>
              </a:p>
              <a:p>
                <a:r>
                  <a:rPr lang="en-US" sz="2200" dirty="0"/>
                  <a:t>Week 2 – Thermodynamic surfaces (3d graphics, numerical derivatives)</a:t>
                </a:r>
              </a:p>
              <a:p>
                <a:r>
                  <a:rPr lang="en-US" sz="2200" dirty="0"/>
                  <a:t>Week 3 – Probability density functions (Maxwell, Boltzmann, numerical &amp; pen-and-paper integrals)</a:t>
                </a:r>
              </a:p>
              <a:p>
                <a:r>
                  <a:rPr lang="en-US" sz="2200" dirty="0"/>
                  <a:t>Week 4 – Internal energy, U  (equipartition, intermolecular forces)</a:t>
                </a:r>
              </a:p>
              <a:p>
                <a:r>
                  <a:rPr lang="en-US" sz="2200" dirty="0"/>
                  <a:t>Week 5 – Interviews</a:t>
                </a:r>
              </a:p>
              <a:p>
                <a:r>
                  <a:rPr lang="en-US" sz="2200" dirty="0"/>
                  <a:t>Week 6 –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Law (Carnot cycles, heat engines, heat pumps, numerical integration)</a:t>
                </a:r>
              </a:p>
              <a:p>
                <a:r>
                  <a:rPr lang="en-US" sz="2200" dirty="0"/>
                  <a:t>Week 7 – Enthalpy (Corresponding states, J-T experiment, </a:t>
                </a:r>
                <a:r>
                  <a:rPr lang="en-US" sz="2200" dirty="0" err="1"/>
                  <a:t>sympy</a:t>
                </a:r>
                <a:r>
                  <a:rPr lang="en-US" sz="2200" dirty="0"/>
                  <a:t>-assisted calculus)</a:t>
                </a:r>
              </a:p>
              <a:p>
                <a:endParaRPr lang="en-US" sz="2200" dirty="0"/>
              </a:p>
              <a:p>
                <a:r>
                  <a:rPr lang="en-US" sz="2200" b="1" dirty="0"/>
                  <a:t>Next …</a:t>
                </a:r>
              </a:p>
              <a:p>
                <a:r>
                  <a:rPr lang="en-US" sz="2200" b="1" dirty="0">
                    <a:solidFill>
                      <a:srgbClr val="7030A0"/>
                    </a:solidFill>
                  </a:rPr>
                  <a:t>Week 8 – Recap of Joule-Thomson coefficients;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as an example of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endParaRPr lang="en-US" sz="2200" b="1" dirty="0">
                  <a:solidFill>
                    <a:srgbClr val="7030A0"/>
                  </a:solidFill>
                </a:endParaRPr>
              </a:p>
              <a:p>
                <a:r>
                  <a:rPr lang="en-US" sz="2200" dirty="0"/>
                  <a:t>Weeks 9-13 – Phase diagrams, Entropy, 2</a:t>
                </a:r>
                <a:r>
                  <a:rPr lang="en-US" sz="2200" baseline="30000" dirty="0"/>
                  <a:t>nd</a:t>
                </a:r>
                <a:r>
                  <a:rPr lang="en-US" sz="2200" dirty="0"/>
                  <a:t> Law, Gibbs energy, chemical potentials, more Maxwell’s equations, multicomponent phase diagrams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2C325-00E7-8A46-A4A0-C9D50B0D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8" y="1075226"/>
                <a:ext cx="11527184" cy="4493538"/>
              </a:xfrm>
              <a:prstGeom prst="rect">
                <a:avLst/>
              </a:prstGeom>
              <a:blipFill>
                <a:blip r:embed="rId2"/>
                <a:stretch>
                  <a:fillRect l="-661" t="-845" b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E9BFE-0F8A-D446-8EB7-3B973FF0BA4B}"/>
              </a:ext>
            </a:extLst>
          </p:cNvPr>
          <p:cNvSpPr txBox="1"/>
          <p:nvPr/>
        </p:nvSpPr>
        <p:spPr>
          <a:xfrm>
            <a:off x="0" y="0"/>
            <a:ext cx="55636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Joule-Thomson coefficients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69E9C0-B6D2-AB63-39E3-7012F53B05E5}"/>
              </a:ext>
            </a:extLst>
          </p:cNvPr>
          <p:cNvGrpSpPr/>
          <p:nvPr/>
        </p:nvGrpSpPr>
        <p:grpSpPr>
          <a:xfrm>
            <a:off x="48022" y="1602452"/>
            <a:ext cx="6187499" cy="3415920"/>
            <a:chOff x="-29250" y="2813065"/>
            <a:chExt cx="6187499" cy="34159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BB9C56-E0F8-4B2A-D8DC-CF123EE2B548}"/>
                </a:ext>
              </a:extLst>
            </p:cNvPr>
            <p:cNvGrpSpPr/>
            <p:nvPr/>
          </p:nvGrpSpPr>
          <p:grpSpPr>
            <a:xfrm>
              <a:off x="364040" y="2813065"/>
              <a:ext cx="5794209" cy="3415920"/>
              <a:chOff x="364040" y="2774428"/>
              <a:chExt cx="5794209" cy="341592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4B5A474-D98B-804E-7CDF-2FCEFF353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5078" y="2774428"/>
                <a:ext cx="3923171" cy="297134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7E6205A-FA28-E2C0-C79C-69D98B182E02}"/>
                      </a:ext>
                    </a:extLst>
                  </p:cNvPr>
                  <p:cNvSpPr txBox="1"/>
                  <p:nvPr/>
                </p:nvSpPr>
                <p:spPr>
                  <a:xfrm>
                    <a:off x="364040" y="5339794"/>
                    <a:ext cx="1825101" cy="8505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7E6205A-FA28-E2C0-C79C-69D98B182E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040" y="5339794"/>
                    <a:ext cx="1825101" cy="850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4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C6E8F6A-46FA-DA28-919A-9A7C2D8AA7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045" y="4134439"/>
                <a:ext cx="817029" cy="1939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1AC156F-8A84-B102-ED18-73EB89E8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045" y="5134879"/>
                <a:ext cx="1017431" cy="3693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6CAD0E-A1D9-56A1-E8C9-CD8AAD341732}"/>
                    </a:ext>
                  </a:extLst>
                </p:cNvPr>
                <p:cNvSpPr txBox="1"/>
                <p:nvPr/>
              </p:nvSpPr>
              <p:spPr>
                <a:xfrm>
                  <a:off x="-29250" y="4084212"/>
                  <a:ext cx="2124807" cy="850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6CAD0E-A1D9-56A1-E8C9-CD8AAD341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250" y="4084212"/>
                  <a:ext cx="2124807" cy="850554"/>
                </a:xfrm>
                <a:prstGeom prst="rect">
                  <a:avLst/>
                </a:prstGeom>
                <a:blipFill>
                  <a:blip r:embed="rId4"/>
                  <a:stretch>
                    <a:fillRect b="-28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43929-E988-A9C3-E22D-4EEA310FBFDB}"/>
                  </a:ext>
                </a:extLst>
              </p:cNvPr>
              <p:cNvSpPr txBox="1"/>
              <p:nvPr/>
            </p:nvSpPr>
            <p:spPr>
              <a:xfrm>
                <a:off x="6327020" y="77275"/>
                <a:ext cx="5816958" cy="6726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“General Thermodynamics”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Obviously,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negative at low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positive at high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</m:oMath>
                </a14:m>
                <a:r>
                  <a:rPr lang="en-US" sz="2400" dirty="0"/>
                  <a:t> has the opposite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dependence.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“Special Thermodynamics”: </a:t>
                </a:r>
                <a:r>
                  <a:rPr lang="en-US" sz="2400" dirty="0"/>
                  <a:t>According to </a:t>
                </a:r>
                <a:r>
                  <a:rPr lang="en-US" sz="2400" b="1" dirty="0"/>
                  <a:t>vdw</a:t>
                </a:r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At the cross-over temperature, we can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(and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too).  According to vdw, this temperature must be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43929-E988-A9C3-E22D-4EEA310F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020" y="77275"/>
                <a:ext cx="5816958" cy="6726008"/>
              </a:xfrm>
              <a:prstGeom prst="rect">
                <a:avLst/>
              </a:prstGeom>
              <a:blipFill>
                <a:blip r:embed="rId5"/>
                <a:stretch>
                  <a:fillRect l="-1743" t="-755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163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Bird’s-eye view of Joule-Thomson coefficients</a:t>
            </a:r>
          </a:p>
        </p:txBody>
      </p:sp>
      <p:pic>
        <p:nvPicPr>
          <p:cNvPr id="3" name="Picture 2" descr="https://upload.wikimedia.org/wikipedia/commons/thumb/8/8f/Joule-Thomson_curves_2.svg/500px-Joule-Thomson_curves_2.svg.png">
            <a:extLst>
              <a:ext uri="{FF2B5EF4-FFF2-40B4-BE49-F238E27FC236}">
                <a16:creationId xmlns:a16="http://schemas.microsoft.com/office/drawing/2014/main" id="{3439EA21-F06E-744C-8779-9ED27F6E53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2" y="667982"/>
            <a:ext cx="5876147" cy="433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DE509-C2E5-C14C-AD89-C247A190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2" y="5173461"/>
            <a:ext cx="8207118" cy="1541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7A2AC-0B74-7447-A83C-3A2934996BC7}"/>
                  </a:ext>
                </a:extLst>
              </p:cNvPr>
              <p:cNvSpPr txBox="1"/>
              <p:nvPr/>
            </p:nvSpPr>
            <p:spPr>
              <a:xfrm>
                <a:off x="6148461" y="665171"/>
                <a:ext cx="5876147" cy="285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Notes …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Data are from Wikipedia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Although these are </a:t>
                </a:r>
                <a:r>
                  <a:rPr lang="en-US" sz="2400" b="1" dirty="0"/>
                  <a:t>measurements</a:t>
                </a:r>
                <a:r>
                  <a:rPr lang="en-US" sz="2400" dirty="0"/>
                  <a:t>, the general shape we’re seeing is consistent with </a:t>
                </a:r>
                <a:r>
                  <a:rPr lang="en-US" sz="2400" b="1" dirty="0" err="1"/>
                  <a:t>vdw’s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7A2AC-0B74-7447-A83C-3A293499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61" y="665171"/>
                <a:ext cx="5876147" cy="2859309"/>
              </a:xfrm>
              <a:prstGeom prst="rect">
                <a:avLst/>
              </a:prstGeom>
              <a:blipFill>
                <a:blip r:embed="rId4"/>
                <a:stretch>
                  <a:fillRect l="-1724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-1163"/>
                <a:ext cx="1177227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from the perspective of thermodynamic surfaces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63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130797" y="632327"/>
                <a:ext cx="6850304" cy="6194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generic term for any physical or chemical transformation. Here, the “reaction” is </a:t>
                </a:r>
                <a:r>
                  <a:rPr lang="en-US" sz="2400" b="1" dirty="0"/>
                  <a:t>vaporization</a:t>
                </a:r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Obviously,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is going to be smaller at higher temperature, </a:t>
                </a:r>
                <a:r>
                  <a:rPr lang="en-US" sz="2400" b="0" dirty="0">
                    <a:ea typeface="Cambria Math" panose="02040503050406030204" pitchFamily="18" charset="0"/>
                  </a:rPr>
                  <a:t>due to the big difference in slopes in the T-direction, i.e.,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difference in the heat capacity</a:t>
                </a:r>
                <a:r>
                  <a:rPr lang="en-US" sz="2400" b="0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𝑙𝑖𝑞𝑢𝑖𝑑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𝑣𝑎𝑝𝑜𝑟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For water at room temperature (298 K)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 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𝑘𝐽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For water at water’s boiling temperature (373 K)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7" y="632327"/>
                <a:ext cx="6850304" cy="6194196"/>
              </a:xfrm>
              <a:prstGeom prst="rect">
                <a:avLst/>
              </a:prstGeom>
              <a:blipFill>
                <a:blip r:embed="rId3"/>
                <a:stretch>
                  <a:fillRect l="-1481" t="-409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3784A5B-BFAA-0849-8251-4D1E75CEC85B}"/>
              </a:ext>
            </a:extLst>
          </p:cNvPr>
          <p:cNvSpPr txBox="1"/>
          <p:nvPr/>
        </p:nvSpPr>
        <p:spPr>
          <a:xfrm>
            <a:off x="7404457" y="5224188"/>
            <a:ext cx="447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Upper surface (product) is vapor</a:t>
            </a:r>
          </a:p>
          <a:p>
            <a:r>
              <a:rPr lang="en-US" sz="2400" dirty="0"/>
              <a:t>Lower surface (reactant) is liquid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7FE1B9-B289-1FB8-B8B0-E0AAA51B25EA}"/>
              </a:ext>
            </a:extLst>
          </p:cNvPr>
          <p:cNvGrpSpPr/>
          <p:nvPr/>
        </p:nvGrpSpPr>
        <p:grpSpPr>
          <a:xfrm>
            <a:off x="6466562" y="1154535"/>
            <a:ext cx="5305713" cy="3647779"/>
            <a:chOff x="6606862" y="2502687"/>
            <a:chExt cx="5305713" cy="364777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6E82BE5-148A-C545-9156-BF3A1E6177F5}"/>
                </a:ext>
              </a:extLst>
            </p:cNvPr>
            <p:cNvGrpSpPr/>
            <p:nvPr/>
          </p:nvGrpSpPr>
          <p:grpSpPr>
            <a:xfrm>
              <a:off x="7544757" y="2502687"/>
              <a:ext cx="4367818" cy="3647779"/>
              <a:chOff x="7558432" y="3507294"/>
              <a:chExt cx="3449154" cy="271858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CFB11A-70B0-9A4C-9B96-9206F5E8C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32" y="3507294"/>
                <a:ext cx="3449154" cy="271858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0963B5E-C7C2-7D41-B5D5-02CBEB4CD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3911" y="4406410"/>
                <a:ext cx="0" cy="673407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A4ECA9D-B74B-F54D-9D17-216D75E3EA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9357" y="3830149"/>
                <a:ext cx="0" cy="52827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9419CDB-9942-312A-0577-17D5BCE1CB32}"/>
                    </a:ext>
                  </a:extLst>
                </p:cNvPr>
                <p:cNvSpPr txBox="1"/>
                <p:nvPr/>
              </p:nvSpPr>
              <p:spPr>
                <a:xfrm>
                  <a:off x="6606862" y="4214233"/>
                  <a:ext cx="2240924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9419CDB-9942-312A-0577-17D5BCE1C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862" y="4214233"/>
                  <a:ext cx="2240924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351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Observations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blipFill>
                <a:blip r:embed="rId2"/>
                <a:stretch>
                  <a:fillRect l="-863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FAD677-93E3-C642-AFF6-CBF9070730FD}"/>
              </a:ext>
            </a:extLst>
          </p:cNvPr>
          <p:cNvSpPr txBox="1"/>
          <p:nvPr/>
        </p:nvSpPr>
        <p:spPr>
          <a:xfrm>
            <a:off x="497917" y="5186334"/>
            <a:ext cx="1149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substances behave similarly – and all because the </a:t>
            </a:r>
            <a:r>
              <a:rPr lang="en-US" sz="2400" b="1" dirty="0"/>
              <a:t>heat capacities of liquids are bigger than the heat capacities of the corresponding gaseous forms</a:t>
            </a:r>
            <a:r>
              <a:rPr lang="en-US" sz="2400" dirty="0"/>
              <a:t>. </a:t>
            </a:r>
            <a:endParaRPr lang="en-US" sz="24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C5F5AD-1761-97E6-6FB0-3F50A7CBCB72}"/>
              </a:ext>
            </a:extLst>
          </p:cNvPr>
          <p:cNvGrpSpPr/>
          <p:nvPr/>
        </p:nvGrpSpPr>
        <p:grpSpPr>
          <a:xfrm>
            <a:off x="1489103" y="1254538"/>
            <a:ext cx="3825339" cy="3223086"/>
            <a:chOff x="742012" y="714628"/>
            <a:chExt cx="5144125" cy="47471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86FBEE-3245-BC4D-9711-05C9348E5C10}"/>
                </a:ext>
              </a:extLst>
            </p:cNvPr>
            <p:cNvGrpSpPr/>
            <p:nvPr/>
          </p:nvGrpSpPr>
          <p:grpSpPr>
            <a:xfrm>
              <a:off x="742012" y="714628"/>
              <a:ext cx="5144125" cy="4747100"/>
              <a:chOff x="5857250" y="682150"/>
              <a:chExt cx="5915025" cy="5228262"/>
            </a:xfrm>
          </p:grpSpPr>
          <p:pic>
            <p:nvPicPr>
              <p:cNvPr id="1026" name="Picture 2" descr="Image result for enthalpy of vaporization of water">
                <a:extLst>
                  <a:ext uri="{FF2B5EF4-FFF2-40B4-BE49-F238E27FC236}">
                    <a16:creationId xmlns:a16="http://schemas.microsoft.com/office/drawing/2014/main" id="{E4DFD621-AAC8-7145-898D-BD7A66E53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7250" y="682150"/>
                <a:ext cx="5915025" cy="5228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4375B84-4D30-2845-B159-4CF30FBC8021}"/>
                  </a:ext>
                </a:extLst>
              </p:cNvPr>
              <p:cNvSpPr/>
              <p:nvPr/>
            </p:nvSpPr>
            <p:spPr>
              <a:xfrm>
                <a:off x="7272337" y="1358785"/>
                <a:ext cx="357188" cy="332395"/>
              </a:xfrm>
              <a:prstGeom prst="ellipse">
                <a:avLst/>
              </a:prstGeom>
              <a:solidFill>
                <a:schemeClr val="bg1">
                  <a:lumMod val="50000"/>
                  <a:alpha val="4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ADC339-5814-544A-81BC-99B6D8C98CCB}"/>
                  </a:ext>
                </a:extLst>
              </p:cNvPr>
              <p:cNvSpPr/>
              <p:nvPr/>
            </p:nvSpPr>
            <p:spPr>
              <a:xfrm>
                <a:off x="8039104" y="1625488"/>
                <a:ext cx="357188" cy="3323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B8103A-04A2-5A46-B073-55D0E083F36A}"/>
                </a:ext>
              </a:extLst>
            </p:cNvPr>
            <p:cNvSpPr/>
            <p:nvPr/>
          </p:nvSpPr>
          <p:spPr>
            <a:xfrm>
              <a:off x="5292219" y="4753799"/>
              <a:ext cx="310636" cy="301804"/>
            </a:xfrm>
            <a:prstGeom prst="ellipse">
              <a:avLst/>
            </a:prstGeom>
            <a:solidFill>
              <a:schemeClr val="accent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49675-81E5-0002-96A5-89A0CAA01D55}"/>
              </a:ext>
            </a:extLst>
          </p:cNvPr>
          <p:cNvGrpSpPr/>
          <p:nvPr/>
        </p:nvGrpSpPr>
        <p:grpSpPr>
          <a:xfrm>
            <a:off x="6466562" y="1154535"/>
            <a:ext cx="5305713" cy="3647779"/>
            <a:chOff x="6606862" y="2502687"/>
            <a:chExt cx="5305713" cy="364777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BCE6668-79DA-30A4-257F-3662D0A40351}"/>
                </a:ext>
              </a:extLst>
            </p:cNvPr>
            <p:cNvGrpSpPr/>
            <p:nvPr/>
          </p:nvGrpSpPr>
          <p:grpSpPr>
            <a:xfrm>
              <a:off x="7544757" y="2502687"/>
              <a:ext cx="4367818" cy="3647779"/>
              <a:chOff x="7558432" y="3507294"/>
              <a:chExt cx="3449154" cy="271858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6AB5BBF-E12E-E137-C0D0-DED2F4F6C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32" y="3507294"/>
                <a:ext cx="3449154" cy="2718580"/>
              </a:xfrm>
              <a:prstGeom prst="rect">
                <a:avLst/>
              </a:prstGeom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5048EE6-9930-4CF3-A239-06EF3CBF7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3911" y="4406410"/>
                <a:ext cx="0" cy="673407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F19FE5-120C-27E8-A2D1-B52D797BC5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9357" y="3830149"/>
                <a:ext cx="0" cy="52827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ED7C351-96FF-23D9-02F9-26BB3F2E04D8}"/>
                    </a:ext>
                  </a:extLst>
                </p:cNvPr>
                <p:cNvSpPr txBox="1"/>
                <p:nvPr/>
              </p:nvSpPr>
              <p:spPr>
                <a:xfrm>
                  <a:off x="6606862" y="4214233"/>
                  <a:ext cx="2240924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ED7C351-96FF-23D9-02F9-26BB3F2E0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862" y="4214233"/>
                  <a:ext cx="2240924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492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Observations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72275" cy="494751"/>
              </a:xfrm>
              <a:prstGeom prst="rect">
                <a:avLst/>
              </a:prstGeom>
              <a:blipFill>
                <a:blip r:embed="rId2"/>
                <a:stretch>
                  <a:fillRect l="-863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FC5F5AD-1761-97E6-6FB0-3F50A7CBCB72}"/>
              </a:ext>
            </a:extLst>
          </p:cNvPr>
          <p:cNvGrpSpPr/>
          <p:nvPr/>
        </p:nvGrpSpPr>
        <p:grpSpPr>
          <a:xfrm>
            <a:off x="3474817" y="1271821"/>
            <a:ext cx="3825339" cy="3223086"/>
            <a:chOff x="742012" y="714628"/>
            <a:chExt cx="5144125" cy="47471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86FBEE-3245-BC4D-9711-05C9348E5C10}"/>
                </a:ext>
              </a:extLst>
            </p:cNvPr>
            <p:cNvGrpSpPr/>
            <p:nvPr/>
          </p:nvGrpSpPr>
          <p:grpSpPr>
            <a:xfrm>
              <a:off x="742012" y="714628"/>
              <a:ext cx="5144125" cy="4747100"/>
              <a:chOff x="5857250" y="682150"/>
              <a:chExt cx="5915025" cy="5228262"/>
            </a:xfrm>
          </p:grpSpPr>
          <p:pic>
            <p:nvPicPr>
              <p:cNvPr id="1026" name="Picture 2" descr="Image result for enthalpy of vaporization of water">
                <a:extLst>
                  <a:ext uri="{FF2B5EF4-FFF2-40B4-BE49-F238E27FC236}">
                    <a16:creationId xmlns:a16="http://schemas.microsoft.com/office/drawing/2014/main" id="{E4DFD621-AAC8-7145-898D-BD7A66E53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7250" y="682150"/>
                <a:ext cx="5915025" cy="5228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4375B84-4D30-2845-B159-4CF30FBC8021}"/>
                  </a:ext>
                </a:extLst>
              </p:cNvPr>
              <p:cNvSpPr/>
              <p:nvPr/>
            </p:nvSpPr>
            <p:spPr>
              <a:xfrm>
                <a:off x="7272337" y="1358785"/>
                <a:ext cx="357188" cy="332395"/>
              </a:xfrm>
              <a:prstGeom prst="ellipse">
                <a:avLst/>
              </a:prstGeom>
              <a:solidFill>
                <a:schemeClr val="bg1">
                  <a:lumMod val="50000"/>
                  <a:alpha val="4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ADC339-5814-544A-81BC-99B6D8C98CCB}"/>
                  </a:ext>
                </a:extLst>
              </p:cNvPr>
              <p:cNvSpPr/>
              <p:nvPr/>
            </p:nvSpPr>
            <p:spPr>
              <a:xfrm>
                <a:off x="8039104" y="1625488"/>
                <a:ext cx="357188" cy="3323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B8103A-04A2-5A46-B073-55D0E083F36A}"/>
                </a:ext>
              </a:extLst>
            </p:cNvPr>
            <p:cNvSpPr/>
            <p:nvPr/>
          </p:nvSpPr>
          <p:spPr>
            <a:xfrm>
              <a:off x="5292219" y="4753799"/>
              <a:ext cx="310636" cy="301804"/>
            </a:xfrm>
            <a:prstGeom prst="ellipse">
              <a:avLst/>
            </a:prstGeom>
            <a:solidFill>
              <a:schemeClr val="accent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49675-81E5-0002-96A5-89A0CAA01D55}"/>
              </a:ext>
            </a:extLst>
          </p:cNvPr>
          <p:cNvGrpSpPr/>
          <p:nvPr/>
        </p:nvGrpSpPr>
        <p:grpSpPr>
          <a:xfrm>
            <a:off x="6466562" y="1154535"/>
            <a:ext cx="5305713" cy="3647779"/>
            <a:chOff x="6606862" y="2502687"/>
            <a:chExt cx="5305713" cy="364777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BCE6668-79DA-30A4-257F-3662D0A40351}"/>
                </a:ext>
              </a:extLst>
            </p:cNvPr>
            <p:cNvGrpSpPr/>
            <p:nvPr/>
          </p:nvGrpSpPr>
          <p:grpSpPr>
            <a:xfrm>
              <a:off x="7544757" y="2502687"/>
              <a:ext cx="4367818" cy="3647779"/>
              <a:chOff x="7558432" y="3507294"/>
              <a:chExt cx="3449154" cy="271858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56AB5BBF-E12E-E137-C0D0-DED2F4F6C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32" y="3507294"/>
                <a:ext cx="3449154" cy="2718580"/>
              </a:xfrm>
              <a:prstGeom prst="rect">
                <a:avLst/>
              </a:prstGeom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5048EE6-9930-4CF3-A239-06EF3CBF7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3911" y="4406410"/>
                <a:ext cx="0" cy="673407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F19FE5-120C-27E8-A2D1-B52D797BC5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9357" y="3830149"/>
                <a:ext cx="0" cy="52827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ED7C351-96FF-23D9-02F9-26BB3F2E04D8}"/>
                    </a:ext>
                  </a:extLst>
                </p:cNvPr>
                <p:cNvSpPr txBox="1"/>
                <p:nvPr/>
              </p:nvSpPr>
              <p:spPr>
                <a:xfrm>
                  <a:off x="6606862" y="4214233"/>
                  <a:ext cx="2240924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ED7C351-96FF-23D9-02F9-26BB3F2E0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862" y="4214233"/>
                  <a:ext cx="2240924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2" descr="Phase Diagrams of Pure Substances">
            <a:extLst>
              <a:ext uri="{FF2B5EF4-FFF2-40B4-BE49-F238E27FC236}">
                <a16:creationId xmlns:a16="http://schemas.microsoft.com/office/drawing/2014/main" id="{693550CA-B17F-DCC5-BED4-8179F68F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" y="1661194"/>
            <a:ext cx="3296320" cy="26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4AC95-43D4-6DDF-7384-1E79A2570F4E}"/>
              </a:ext>
            </a:extLst>
          </p:cNvPr>
          <p:cNvSpPr txBox="1"/>
          <p:nvPr/>
        </p:nvSpPr>
        <p:spPr>
          <a:xfrm>
            <a:off x="497917" y="5186334"/>
            <a:ext cx="1149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substances behave similarly – and all because the </a:t>
            </a:r>
            <a:r>
              <a:rPr lang="en-US" sz="2400" b="1" dirty="0"/>
              <a:t>heat capacities of liquids are bigger than the heat capacities of the corresponding gaseous forms</a:t>
            </a:r>
            <a:r>
              <a:rPr lang="en-US" sz="2400" dirty="0"/>
              <a:t>. This is another manifestation of the </a:t>
            </a:r>
            <a:r>
              <a:rPr lang="en-US" sz="2400" b="1" dirty="0"/>
              <a:t>correspondence</a:t>
            </a:r>
            <a:r>
              <a:rPr lang="en-US" sz="2400" dirty="0"/>
              <a:t> </a:t>
            </a:r>
            <a:r>
              <a:rPr lang="en-US" sz="2400" b="1" dirty="0"/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97010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222D23-ADC8-FF41-5173-13132144F089}"/>
              </a:ext>
            </a:extLst>
          </p:cNvPr>
          <p:cNvSpPr txBox="1"/>
          <p:nvPr/>
        </p:nvSpPr>
        <p:spPr>
          <a:xfrm>
            <a:off x="0" y="0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the idea of “General Thermodynamics” vs “Special Thermodynamics”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/>
              <p:nvPr/>
            </p:nvSpPr>
            <p:spPr>
              <a:xfrm>
                <a:off x="1327012" y="2374726"/>
                <a:ext cx="4539312" cy="401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General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No-brainers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Box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Differential forms like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7030A0"/>
                    </a:solidFill>
                  </a:rPr>
                  <a:t>The Euler Chain Relation (haven’t got to this yet)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7030A0"/>
                    </a:solidFill>
                  </a:rPr>
                  <a:t>The inverter (haven’t got to this one yet either)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12" y="2374726"/>
                <a:ext cx="4539312" cy="4017125"/>
              </a:xfrm>
              <a:prstGeom prst="rect">
                <a:avLst/>
              </a:prstGeom>
              <a:blipFill>
                <a:blip r:embed="rId2"/>
                <a:stretch>
                  <a:fillRect l="-2235" t="-1577" r="-1397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FB3747-6DC7-32EA-4BD8-17161682EF20}"/>
              </a:ext>
            </a:extLst>
          </p:cNvPr>
          <p:cNvSpPr txBox="1"/>
          <p:nvPr/>
        </p:nvSpPr>
        <p:spPr>
          <a:xfrm>
            <a:off x="296215" y="1092557"/>
            <a:ext cx="1125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wrap up our work on Joule-Thomson, it’s useful to think about all the equations we’ve worked with so far as being </a:t>
            </a:r>
            <a:r>
              <a:rPr lang="en-US" sz="2400" b="1" dirty="0"/>
              <a:t>General</a:t>
            </a:r>
            <a:r>
              <a:rPr lang="en-US" sz="2400" dirty="0"/>
              <a:t> or </a:t>
            </a:r>
            <a:r>
              <a:rPr lang="en-US" sz="2400" b="1" dirty="0"/>
              <a:t>Special</a:t>
            </a:r>
            <a:r>
              <a:rPr lang="en-US" sz="2400" dirty="0"/>
              <a:t>. Can you do that sorting?</a:t>
            </a:r>
          </a:p>
          <a:p>
            <a:endParaRPr lang="en-US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B1643-5AB9-DFE9-54E3-2044BCA7F3BD}"/>
                  </a:ext>
                </a:extLst>
              </p:cNvPr>
              <p:cNvSpPr txBox="1"/>
              <p:nvPr/>
            </p:nvSpPr>
            <p:spPr>
              <a:xfrm>
                <a:off x="6315430" y="2374726"/>
                <a:ext cx="5236919" cy="192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Special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𝑏𝑅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B1643-5AB9-DFE9-54E3-2044BCA7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430" y="2374726"/>
                <a:ext cx="5236919" cy="1929503"/>
              </a:xfrm>
              <a:prstGeom prst="rect">
                <a:avLst/>
              </a:prstGeom>
              <a:blipFill>
                <a:blip r:embed="rId3"/>
                <a:stretch>
                  <a:fillRect l="-1937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0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22D23-ADC8-FF41-5173-13132144F08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77227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Another route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22D23-ADC8-FF41-5173-13132144F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8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/>
              <p:nvPr/>
            </p:nvSpPr>
            <p:spPr>
              <a:xfrm>
                <a:off x="657314" y="500629"/>
                <a:ext cx="1045764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complete the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, we’ll need one more tool in our tool box in addition to the ones we’ve had so far: </a:t>
                </a:r>
                <a:r>
                  <a:rPr lang="en-US" sz="2400" dirty="0">
                    <a:solidFill>
                      <a:srgbClr val="7030A0"/>
                    </a:solidFill>
                  </a:rPr>
                  <a:t>The Euler Chain Relation</a:t>
                </a:r>
              </a:p>
              <a:p>
                <a:endParaRPr lang="en-US" sz="2400" baseline="30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4" y="500629"/>
                <a:ext cx="10457645" cy="1077218"/>
              </a:xfrm>
              <a:prstGeom prst="rect">
                <a:avLst/>
              </a:prstGeom>
              <a:blipFill>
                <a:blip r:embed="rId3"/>
                <a:stretch>
                  <a:fillRect l="-848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C1D1231-4407-3CD9-DB42-86B840B805FA}"/>
              </a:ext>
            </a:extLst>
          </p:cNvPr>
          <p:cNvGrpSpPr/>
          <p:nvPr/>
        </p:nvGrpSpPr>
        <p:grpSpPr>
          <a:xfrm>
            <a:off x="0" y="1772677"/>
            <a:ext cx="4571999" cy="4402500"/>
            <a:chOff x="252665" y="1007542"/>
            <a:chExt cx="4571999" cy="44025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BA5CB09-D190-2713-2B8D-01DA1573D767}"/>
                </a:ext>
              </a:extLst>
            </p:cNvPr>
            <p:cNvGrpSpPr/>
            <p:nvPr/>
          </p:nvGrpSpPr>
          <p:grpSpPr>
            <a:xfrm>
              <a:off x="252665" y="1007542"/>
              <a:ext cx="4571999" cy="4402500"/>
              <a:chOff x="252665" y="1007542"/>
              <a:chExt cx="4571999" cy="4402500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3031E3F6-2BCD-F320-E388-50782590B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64" t="13054" r="17710" b="6669"/>
              <a:stretch/>
            </p:blipFill>
            <p:spPr bwMode="auto">
              <a:xfrm>
                <a:off x="252665" y="1007542"/>
                <a:ext cx="4571999" cy="440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A27A5A8-9C32-7CAC-10F7-09F3DB85F6C5}"/>
                  </a:ext>
                </a:extLst>
              </p:cNvPr>
              <p:cNvCxnSpPr/>
              <p:nvPr/>
            </p:nvCxnSpPr>
            <p:spPr>
              <a:xfrm>
                <a:off x="2684196" y="2995863"/>
                <a:ext cx="347762" cy="108284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4F073-78ED-E1F2-432E-09FA4782C0C7}"/>
                </a:ext>
              </a:extLst>
            </p:cNvPr>
            <p:cNvCxnSpPr>
              <a:cxnSpLocks/>
            </p:cNvCxnSpPr>
            <p:nvPr/>
          </p:nvCxnSpPr>
          <p:spPr>
            <a:xfrm>
              <a:off x="1569896" y="3188368"/>
              <a:ext cx="813837" cy="697832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1EF1BE-26ED-FFE6-2D98-10B3711CE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134" y="1997242"/>
              <a:ext cx="304762" cy="56252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1C5CC1-187D-EB70-349B-CB96658A93BA}"/>
                    </a:ext>
                  </a:extLst>
                </p:cNvPr>
                <p:cNvSpPr txBox="1"/>
                <p:nvPr/>
              </p:nvSpPr>
              <p:spPr>
                <a:xfrm>
                  <a:off x="744767" y="1838334"/>
                  <a:ext cx="896352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1C5CC1-187D-EB70-349B-CB96658A9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7" y="1838334"/>
                  <a:ext cx="896352" cy="4714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E57D4D-7472-B139-90EC-84DDD43B0FB6}"/>
                    </a:ext>
                  </a:extLst>
                </p:cNvPr>
                <p:cNvSpPr txBox="1"/>
                <p:nvPr/>
              </p:nvSpPr>
              <p:spPr>
                <a:xfrm>
                  <a:off x="1423714" y="3537796"/>
                  <a:ext cx="82068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sz="1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E57D4D-7472-B139-90EC-84DDD43B0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714" y="3537796"/>
                  <a:ext cx="820681" cy="4714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E7CAA86-AF95-A0E0-3BBC-018656AB0CBC}"/>
                    </a:ext>
                  </a:extLst>
                </p:cNvPr>
                <p:cNvSpPr txBox="1"/>
                <p:nvPr/>
              </p:nvSpPr>
              <p:spPr>
                <a:xfrm>
                  <a:off x="2306163" y="4108067"/>
                  <a:ext cx="672967" cy="4724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sz="1200" b="1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E7CAA86-AF95-A0E0-3BBC-018656AB0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163" y="4108067"/>
                  <a:ext cx="672967" cy="472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997B6D-6D62-2FEF-338F-3C3B4F736727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05" y="4078704"/>
              <a:ext cx="166772" cy="489289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99169-A0B3-21DB-258C-71D7E7508474}"/>
                  </a:ext>
                </a:extLst>
              </p:cNvPr>
              <p:cNvSpPr txBox="1"/>
              <p:nvPr/>
            </p:nvSpPr>
            <p:spPr>
              <a:xfrm>
                <a:off x="4872462" y="1686698"/>
                <a:ext cx="6995502" cy="45744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Euler Chain Relation</a:t>
                </a:r>
                <a:r>
                  <a:rPr lang="en-US" sz="2400" dirty="0"/>
                  <a:t> says the slope of an </a:t>
                </a:r>
                <a:r>
                  <a:rPr lang="en-US" sz="2400" b="1" dirty="0"/>
                  <a:t>isochore</a:t>
                </a:r>
                <a:r>
                  <a:rPr lang="en-US" sz="2400" dirty="0"/>
                  <a:t> in a </a:t>
                </a:r>
                <a:r>
                  <a:rPr lang="en-US" sz="2400" b="1" dirty="0"/>
                  <a:t>temperature-pressure state space </a:t>
                </a:r>
                <a:r>
                  <a:rPr lang="en-US" sz="2400" dirty="0"/>
                  <a:t>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general pattern is: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Your task: </a:t>
                </a:r>
                <a:r>
                  <a:rPr lang="en-US" sz="2400" dirty="0"/>
                  <a:t>Work out the slope of an </a:t>
                </a:r>
                <a:r>
                  <a:rPr lang="en-US" sz="2400" b="1" dirty="0" err="1"/>
                  <a:t>isenthalp</a:t>
                </a:r>
                <a:r>
                  <a:rPr lang="en-US" sz="2400" dirty="0"/>
                  <a:t> in a </a:t>
                </a:r>
                <a:r>
                  <a:rPr lang="en-US" sz="2400" b="1" dirty="0"/>
                  <a:t>temperature-pressure state space</a:t>
                </a:r>
                <a:r>
                  <a:rPr lang="en-US" sz="2400" dirty="0"/>
                  <a:t> … General Thermodynamics, please.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99169-A0B3-21DB-258C-71D7E750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62" y="1686698"/>
                <a:ext cx="6995502" cy="4574457"/>
              </a:xfrm>
              <a:prstGeom prst="rect">
                <a:avLst/>
              </a:prstGeom>
              <a:blipFill>
                <a:blip r:embed="rId8"/>
                <a:stretch>
                  <a:fillRect l="-1268" t="-831" r="-1268" b="-2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4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09531D-2A80-6D4D-B89E-F3390809F730}"/>
                  </a:ext>
                </a:extLst>
              </p:cNvPr>
              <p:cNvSpPr txBox="1"/>
              <p:nvPr/>
            </p:nvSpPr>
            <p:spPr>
              <a:xfrm>
                <a:off x="0" y="2722"/>
                <a:ext cx="11424063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Euler’s Chain Relation (AKA the contour slope rule) applied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09531D-2A80-6D4D-B89E-F3390809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2"/>
                <a:ext cx="11424063" cy="461665"/>
              </a:xfrm>
              <a:prstGeom prst="rect">
                <a:avLst/>
              </a:prstGeom>
              <a:blipFill>
                <a:blip r:embed="rId2"/>
                <a:stretch>
                  <a:fillRect l="-8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0A33D8-CEFD-0F41-9D18-BD87B0307E81}"/>
                  </a:ext>
                </a:extLst>
              </p:cNvPr>
              <p:cNvSpPr txBox="1"/>
              <p:nvPr/>
            </p:nvSpPr>
            <p:spPr>
              <a:xfrm>
                <a:off x="6542530" y="932295"/>
                <a:ext cx="5318912" cy="5560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Euler says</a:t>
                </a: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/>
                <a:endParaRPr lang="en-US" sz="2400" b="0" dirty="0"/>
              </a:p>
              <a:p>
                <a:r>
                  <a:rPr lang="en-US" sz="2400" dirty="0"/>
                  <a:t>Using the usual definitions, this becomes 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Which is just a rearrangement of the general relationship we got before,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0A33D8-CEFD-0F41-9D18-BD87B030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30" y="932295"/>
                <a:ext cx="5318912" cy="5560433"/>
              </a:xfrm>
              <a:prstGeom prst="rect">
                <a:avLst/>
              </a:prstGeom>
              <a:blipFill>
                <a:blip r:embed="rId3"/>
                <a:stretch>
                  <a:fillRect l="-1905" t="-911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673976C-E496-ED4C-5BD1-6C308A32188F}"/>
              </a:ext>
            </a:extLst>
          </p:cNvPr>
          <p:cNvGrpSpPr/>
          <p:nvPr/>
        </p:nvGrpSpPr>
        <p:grpSpPr>
          <a:xfrm>
            <a:off x="228769" y="1537602"/>
            <a:ext cx="6203427" cy="3635316"/>
            <a:chOff x="434833" y="932295"/>
            <a:chExt cx="6203427" cy="36353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0F39D1-7113-47BD-DD2E-19E07E727D12}"/>
                </a:ext>
              </a:extLst>
            </p:cNvPr>
            <p:cNvGrpSpPr/>
            <p:nvPr/>
          </p:nvGrpSpPr>
          <p:grpSpPr>
            <a:xfrm>
              <a:off x="450761" y="1151691"/>
              <a:ext cx="6187499" cy="3415920"/>
              <a:chOff x="-29250" y="2813065"/>
              <a:chExt cx="6187499" cy="34159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8BE20C5-EA6D-0332-16F9-8C27395F51FE}"/>
                  </a:ext>
                </a:extLst>
              </p:cNvPr>
              <p:cNvGrpSpPr/>
              <p:nvPr/>
            </p:nvGrpSpPr>
            <p:grpSpPr>
              <a:xfrm>
                <a:off x="364040" y="2813065"/>
                <a:ext cx="5794209" cy="3415920"/>
                <a:chOff x="364040" y="2774428"/>
                <a:chExt cx="5794209" cy="341592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DAC4350-F8E3-464F-2F9C-F5F4CCAE4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078" y="2774428"/>
                  <a:ext cx="3923171" cy="297134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BE06F2C6-11AF-F901-D56A-7EF32FA91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040" y="5339794"/>
                      <a:ext cx="1825101" cy="8505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7E6205A-FA28-E2C0-C79C-69D98B182E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040" y="5339794"/>
                      <a:ext cx="1825101" cy="850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4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FF5E3DC-AC41-0CC0-ED55-895373B829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8045" y="4134439"/>
                  <a:ext cx="817029" cy="1939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D0C3C64-4CB9-1D0F-7CF7-B26EB421F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8045" y="5134879"/>
                  <a:ext cx="1017431" cy="3693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40D5862-B4FD-8DBD-BE52-C92C919FAFF8}"/>
                      </a:ext>
                    </a:extLst>
                  </p:cNvPr>
                  <p:cNvSpPr txBox="1"/>
                  <p:nvPr/>
                </p:nvSpPr>
                <p:spPr>
                  <a:xfrm>
                    <a:off x="-29250" y="4084212"/>
                    <a:ext cx="2124807" cy="8505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B6CAD0E-A1D9-56A1-E8C9-CD8AAD3417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250" y="4084212"/>
                    <a:ext cx="2124807" cy="850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8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DBE56F-A6CC-AC84-8FEE-EE1C7C68C601}"/>
                    </a:ext>
                  </a:extLst>
                </p:cNvPr>
                <p:cNvSpPr txBox="1"/>
                <p:nvPr/>
              </p:nvSpPr>
              <p:spPr>
                <a:xfrm>
                  <a:off x="434833" y="932295"/>
                  <a:ext cx="2124807" cy="850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DBE56F-A6CC-AC84-8FEE-EE1C7C68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3" y="932295"/>
                  <a:ext cx="2124807" cy="850554"/>
                </a:xfrm>
                <a:prstGeom prst="rect">
                  <a:avLst/>
                </a:prstGeom>
                <a:blipFill>
                  <a:blip r:embed="rId7"/>
                  <a:stretch>
                    <a:fillRect b="-28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B3E9C8-8211-7C03-3B92-119728C9915B}"/>
                </a:ext>
              </a:extLst>
            </p:cNvPr>
            <p:cNvCxnSpPr>
              <a:cxnSpLocks/>
            </p:cNvCxnSpPr>
            <p:nvPr/>
          </p:nvCxnSpPr>
          <p:spPr>
            <a:xfrm>
              <a:off x="2559640" y="1428427"/>
              <a:ext cx="1432811" cy="660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91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727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33</cp:revision>
  <dcterms:created xsi:type="dcterms:W3CDTF">2021-10-20T13:44:15Z</dcterms:created>
  <dcterms:modified xsi:type="dcterms:W3CDTF">2022-10-20T13:27:28Z</dcterms:modified>
</cp:coreProperties>
</file>