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304" r:id="rId3"/>
    <p:sldId id="305" r:id="rId4"/>
    <p:sldId id="306" r:id="rId5"/>
    <p:sldId id="308" r:id="rId6"/>
    <p:sldId id="300" r:id="rId7"/>
    <p:sldId id="312" r:id="rId8"/>
    <p:sldId id="313" r:id="rId9"/>
    <p:sldId id="314" r:id="rId10"/>
    <p:sldId id="315" r:id="rId11"/>
    <p:sldId id="316" r:id="rId12"/>
    <p:sldId id="327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5B7-D496-A449-ACB8-C0C96725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2238-D5F4-554A-9C89-8E04E72A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4C84-1D88-1E44-AF8B-D5023D51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3C61-7E4F-DF4B-AAB3-6BC607F4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A1CE-2CE6-124E-A657-099FA7C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6205-4671-664B-9426-FB069BF4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72CD4-B70B-D948-8DC2-CF28293C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772C-66E4-6448-947D-2B15B452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F9B3-E5EA-DF41-835C-45CF531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C99D-B58E-F447-80CD-80AC2A83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44677-C828-594C-92E1-6CDB349B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F24D-233F-FB46-848D-4B2A5913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E5D8-4256-EE4D-B495-6CA0487E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5F8D-4283-D04C-9427-1C81E01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3573-45F2-C244-892B-0169B2D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9C48-DF80-0241-B631-EF0EAD34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ECAF-5F0C-5C41-847B-DC92587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BF2-5F18-5E47-B322-909A7D4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7AD0-7308-224E-AB0D-77F6D81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92A4-950A-B34A-8EF2-52157385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CD-1DA9-4F4D-A084-5BC177D9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8DCE-2750-4648-ABBC-1E6614C2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8D03-25DC-6145-BB0E-A423FF70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195B-BE34-5A4F-8CC0-FB3E953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B916-54A1-404F-BAF2-6B5BBF1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CA7-021D-BD4F-BB1B-1FD9F85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903F-1CD9-CF48-AFA9-822BF569B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8A359-8E93-3E4C-92A6-F4CE30BE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16F5-AEB3-2646-9C37-94A116F1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DA48-54C2-7F41-AEA0-BCE64DE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A7D9-72A6-664F-A604-A53000FB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19ED-121B-034F-B2C8-0B86D248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2987-0DE8-0845-A5DF-C94558BA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0A7D-E038-8C4D-ADA2-3155C3F4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4D5F-178D-AC43-B2D3-CB85BE86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D9737-0F4E-7245-A05B-9F8B242C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CCAC2-2035-8440-97AD-A40BD98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FEF1C-167A-354B-BEB8-3F57775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D6277-41B4-A340-A438-AE20AE7F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794D-44A8-3C43-886A-D86ABC96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FE90-65A7-5D4C-AA52-F0564551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C4715-644A-B345-87EF-39B53796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4947C-25B5-084E-A09F-7D29563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598DF-0AE2-5B42-86A4-35FA71F0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6C41-1299-E045-BA5F-85A79779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F8D4-3B81-9048-9ACA-C58043F2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38C-B058-2B48-B27F-0776BE62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EF31-984D-B249-81F6-F0799DD9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DB84-2482-E64C-B34A-CD5FA698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9FB0-9D7D-274A-A598-AE610F79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71DDF-8BAC-4746-A335-EF0CA1AD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30D6-0B34-6945-92A4-616538BF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7F9E-7F91-7547-94AB-8583EF77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C8FB2-E4E8-484E-A1CE-84B9DDD65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7C96-618C-CF4F-8535-FE574A08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518F-9AE6-5949-A0EE-B7D8378B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DAEDA-7283-CD47-BA67-83127A5A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91F3-22A4-5A40-A0CB-FC95239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66AF-1584-0A43-8D29-C957AA93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ED0E-EFF8-7F4B-8DB3-B3045204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9FAE-633E-AD45-BB9E-880638D3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841E-4530-3B44-925F-7F7DB0B8F95E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414-E4A6-3E4E-9BFC-4E24FB32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FBBF-C978-BA48-977D-B77DBBFED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7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20.png"/><Relationship Id="rId7" Type="http://schemas.openxmlformats.org/officeDocument/2006/relationships/image" Target="../media/image39.png"/><Relationship Id="rId12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5" Type="http://schemas.openxmlformats.org/officeDocument/2006/relationships/image" Target="../media/image43.png"/><Relationship Id="rId10" Type="http://schemas.openxmlformats.org/officeDocument/2006/relationships/image" Target="../media/image130.png"/><Relationship Id="rId4" Type="http://schemas.openxmlformats.org/officeDocument/2006/relationships/image" Target="../media/image230.png"/><Relationship Id="rId9" Type="http://schemas.openxmlformats.org/officeDocument/2006/relationships/image" Target="../media/image41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7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7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/>
              <p:nvPr/>
            </p:nvSpPr>
            <p:spPr>
              <a:xfrm>
                <a:off x="215658" y="1327173"/>
                <a:ext cx="6572250" cy="2317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Water: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At room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=44 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030A0"/>
                    </a:solidFill>
                  </a:rPr>
                  <a:t>At the boiling temperature (373 K),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/>
                    </a:solidFill>
                  </a:rPr>
                  <a:t>At the critical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All because the </a:t>
                </a:r>
                <a:r>
                  <a:rPr lang="en-US" sz="2000" b="1" dirty="0"/>
                  <a:t>heat capacities of liquids are bigger than the heat capacities of the corresponding gaseous forms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8" y="1327173"/>
                <a:ext cx="6572250" cy="2317750"/>
              </a:xfrm>
              <a:prstGeom prst="rect">
                <a:avLst/>
              </a:prstGeom>
              <a:blipFill>
                <a:blip r:embed="rId2"/>
                <a:stretch>
                  <a:fillRect l="-771" t="-1630" r="-578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enthalpy of vaporization of water">
            <a:extLst>
              <a:ext uri="{FF2B5EF4-FFF2-40B4-BE49-F238E27FC236}">
                <a16:creationId xmlns:a16="http://schemas.microsoft.com/office/drawing/2014/main" id="{E4DFD621-AAC8-7145-898D-BD7A66E5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96" y="489627"/>
            <a:ext cx="5144125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918201-4A8B-8F45-AEE7-9077DDA04FEE}"/>
              </a:ext>
            </a:extLst>
          </p:cNvPr>
          <p:cNvSpPr txBox="1"/>
          <p:nvPr/>
        </p:nvSpPr>
        <p:spPr>
          <a:xfrm>
            <a:off x="7722732" y="5868881"/>
            <a:ext cx="3278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Is there a molecular perspective on this?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E7C151-7A4B-1147-B8A7-DEC499A0D412}"/>
              </a:ext>
            </a:extLst>
          </p:cNvPr>
          <p:cNvGrpSpPr/>
          <p:nvPr/>
        </p:nvGrpSpPr>
        <p:grpSpPr>
          <a:xfrm>
            <a:off x="0" y="3615454"/>
            <a:ext cx="6696782" cy="3242546"/>
            <a:chOff x="342900" y="3615454"/>
            <a:chExt cx="6353882" cy="31282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0522D1-1998-8A44-AFA1-7B05395A1CD9}"/>
                </a:ext>
              </a:extLst>
            </p:cNvPr>
            <p:cNvGrpSpPr/>
            <p:nvPr/>
          </p:nvGrpSpPr>
          <p:grpSpPr>
            <a:xfrm>
              <a:off x="342900" y="3615454"/>
              <a:ext cx="6353882" cy="3128246"/>
              <a:chOff x="6908967" y="2116707"/>
              <a:chExt cx="7071880" cy="375087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F6D315E-D888-D34B-9CBE-78CDC76E65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08967" y="2116707"/>
                <a:ext cx="4457371" cy="3750871"/>
                <a:chOff x="540356" y="1135901"/>
                <a:chExt cx="5888240" cy="495494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B77C639-374A-0544-A7A7-BEBCC20B93DF}"/>
                    </a:ext>
                  </a:extLst>
                </p:cNvPr>
                <p:cNvGrpSpPr/>
                <p:nvPr/>
              </p:nvGrpSpPr>
              <p:grpSpPr>
                <a:xfrm>
                  <a:off x="540356" y="1135901"/>
                  <a:ext cx="5888240" cy="4954945"/>
                  <a:chOff x="3460831" y="243067"/>
                  <a:chExt cx="5888240" cy="4954945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8F4F1C22-4CFB-5948-893C-0209846DCC0F}"/>
                      </a:ext>
                    </a:extLst>
                  </p:cNvPr>
                  <p:cNvGrpSpPr/>
                  <p:nvPr/>
                </p:nvGrpSpPr>
                <p:grpSpPr>
                  <a:xfrm>
                    <a:off x="3460831" y="243067"/>
                    <a:ext cx="5888240" cy="4954945"/>
                    <a:chOff x="3460831" y="277792"/>
                    <a:chExt cx="5888240" cy="4954945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FEE9C1BD-7D7D-1F4B-B903-1F1C24EEEC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460831" y="277792"/>
                      <a:ext cx="5888240" cy="495494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3002B4E7-CF6C-974F-9057-907B7F923B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567423" y="3310362"/>
                      <a:ext cx="1331087" cy="821800"/>
                    </a:xfrm>
                    <a:prstGeom prst="line">
                      <a:avLst/>
                    </a:prstGeom>
                    <a:ln w="127000">
                      <a:solidFill>
                        <a:srgbClr val="00B050">
                          <a:alpha val="58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Freeform 16">
                      <a:extLst>
                        <a:ext uri="{FF2B5EF4-FFF2-40B4-BE49-F238E27FC236}">
                          <a16:creationId xmlns:a16="http://schemas.microsoft.com/office/drawing/2014/main" id="{3D1A1C94-7880-F14B-9D36-1B1E8C980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3836" y="1208387"/>
                      <a:ext cx="1265535" cy="2431575"/>
                    </a:xfrm>
                    <a:custGeom>
                      <a:avLst/>
                      <a:gdLst>
                        <a:gd name="connsiteX0" fmla="*/ 1265535 w 1265535"/>
                        <a:gd name="connsiteY0" fmla="*/ 2431575 h 2431575"/>
                        <a:gd name="connsiteX1" fmla="*/ 917193 w 1265535"/>
                        <a:gd name="connsiteY1" fmla="*/ 2039690 h 2431575"/>
                        <a:gd name="connsiteX2" fmla="*/ 670450 w 1265535"/>
                        <a:gd name="connsiteY2" fmla="*/ 1749404 h 2431575"/>
                        <a:gd name="connsiteX3" fmla="*/ 467250 w 1265535"/>
                        <a:gd name="connsiteY3" fmla="*/ 1488147 h 2431575"/>
                        <a:gd name="connsiteX4" fmla="*/ 365650 w 1265535"/>
                        <a:gd name="connsiteY4" fmla="*/ 1299461 h 2431575"/>
                        <a:gd name="connsiteX5" fmla="*/ 307593 w 1265535"/>
                        <a:gd name="connsiteY5" fmla="*/ 1183347 h 2431575"/>
                        <a:gd name="connsiteX6" fmla="*/ 235021 w 1265535"/>
                        <a:gd name="connsiteY6" fmla="*/ 1168832 h 2431575"/>
                        <a:gd name="connsiteX7" fmla="*/ 176964 w 1265535"/>
                        <a:gd name="connsiteY7" fmla="*/ 1154318 h 2431575"/>
                        <a:gd name="connsiteX8" fmla="*/ 118907 w 1265535"/>
                        <a:gd name="connsiteY8" fmla="*/ 1038204 h 2431575"/>
                        <a:gd name="connsiteX9" fmla="*/ 60850 w 1265535"/>
                        <a:gd name="connsiteY9" fmla="*/ 849518 h 2431575"/>
                        <a:gd name="connsiteX10" fmla="*/ 31821 w 1265535"/>
                        <a:gd name="connsiteY10" fmla="*/ 544718 h 2431575"/>
                        <a:gd name="connsiteX11" fmla="*/ 31821 w 1265535"/>
                        <a:gd name="connsiteY11" fmla="*/ 297975 h 2431575"/>
                        <a:gd name="connsiteX12" fmla="*/ 2793 w 1265535"/>
                        <a:gd name="connsiteY12" fmla="*/ 22204 h 2431575"/>
                        <a:gd name="connsiteX13" fmla="*/ 2793 w 1265535"/>
                        <a:gd name="connsiteY13" fmla="*/ 36718 h 2431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65535" h="2431575">
                          <a:moveTo>
                            <a:pt x="1265535" y="2431575"/>
                          </a:moveTo>
                          <a:lnTo>
                            <a:pt x="917193" y="2039690"/>
                          </a:lnTo>
                          <a:cubicBezTo>
                            <a:pt x="818012" y="1925995"/>
                            <a:pt x="745440" y="1841328"/>
                            <a:pt x="670450" y="1749404"/>
                          </a:cubicBezTo>
                          <a:cubicBezTo>
                            <a:pt x="595460" y="1657480"/>
                            <a:pt x="518050" y="1563138"/>
                            <a:pt x="467250" y="1488147"/>
                          </a:cubicBezTo>
                          <a:cubicBezTo>
                            <a:pt x="416450" y="1413156"/>
                            <a:pt x="392259" y="1350261"/>
                            <a:pt x="365650" y="1299461"/>
                          </a:cubicBezTo>
                          <a:cubicBezTo>
                            <a:pt x="339041" y="1248661"/>
                            <a:pt x="307593" y="1183347"/>
                            <a:pt x="307593" y="1183347"/>
                          </a:cubicBezTo>
                          <a:cubicBezTo>
                            <a:pt x="285822" y="1161576"/>
                            <a:pt x="235021" y="1168832"/>
                            <a:pt x="235021" y="1168832"/>
                          </a:cubicBezTo>
                          <a:cubicBezTo>
                            <a:pt x="213249" y="1163994"/>
                            <a:pt x="196316" y="1176089"/>
                            <a:pt x="176964" y="1154318"/>
                          </a:cubicBezTo>
                          <a:cubicBezTo>
                            <a:pt x="157612" y="1132547"/>
                            <a:pt x="138259" y="1089004"/>
                            <a:pt x="118907" y="1038204"/>
                          </a:cubicBezTo>
                          <a:cubicBezTo>
                            <a:pt x="99555" y="987404"/>
                            <a:pt x="75364" y="931766"/>
                            <a:pt x="60850" y="849518"/>
                          </a:cubicBezTo>
                          <a:cubicBezTo>
                            <a:pt x="46336" y="767270"/>
                            <a:pt x="36659" y="636642"/>
                            <a:pt x="31821" y="544718"/>
                          </a:cubicBezTo>
                          <a:cubicBezTo>
                            <a:pt x="26983" y="452794"/>
                            <a:pt x="36659" y="385061"/>
                            <a:pt x="31821" y="297975"/>
                          </a:cubicBezTo>
                          <a:cubicBezTo>
                            <a:pt x="26983" y="210889"/>
                            <a:pt x="2793" y="22204"/>
                            <a:pt x="2793" y="22204"/>
                          </a:cubicBezTo>
                          <a:cubicBezTo>
                            <a:pt x="-2045" y="-21339"/>
                            <a:pt x="374" y="7689"/>
                            <a:pt x="2793" y="36718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chemeClr val="accent2">
                          <a:alpha val="6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Freeform 17">
                      <a:extLst>
                        <a:ext uri="{FF2B5EF4-FFF2-40B4-BE49-F238E27FC236}">
                          <a16:creationId xmlns:a16="http://schemas.microsoft.com/office/drawing/2014/main" id="{41AED791-C876-F348-9D32-2E7F2DD0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8800" y="1027391"/>
                      <a:ext cx="1219200" cy="2017486"/>
                    </a:xfrm>
                    <a:custGeom>
                      <a:avLst/>
                      <a:gdLst>
                        <a:gd name="connsiteX0" fmla="*/ 1219200 w 1219200"/>
                        <a:gd name="connsiteY0" fmla="*/ 2017486 h 2017486"/>
                        <a:gd name="connsiteX1" fmla="*/ 885371 w 1219200"/>
                        <a:gd name="connsiteY1" fmla="*/ 1698171 h 2017486"/>
                        <a:gd name="connsiteX2" fmla="*/ 667657 w 1219200"/>
                        <a:gd name="connsiteY2" fmla="*/ 1451428 h 2017486"/>
                        <a:gd name="connsiteX3" fmla="*/ 406400 w 1219200"/>
                        <a:gd name="connsiteY3" fmla="*/ 1030514 h 2017486"/>
                        <a:gd name="connsiteX4" fmla="*/ 188686 w 1219200"/>
                        <a:gd name="connsiteY4" fmla="*/ 595086 h 2017486"/>
                        <a:gd name="connsiteX5" fmla="*/ 72571 w 1219200"/>
                        <a:gd name="connsiteY5" fmla="*/ 217714 h 2017486"/>
                        <a:gd name="connsiteX6" fmla="*/ 0 w 1219200"/>
                        <a:gd name="connsiteY6" fmla="*/ 0 h 2017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19200" h="2017486">
                          <a:moveTo>
                            <a:pt x="1219200" y="2017486"/>
                          </a:moveTo>
                          <a:cubicBezTo>
                            <a:pt x="1098247" y="1905000"/>
                            <a:pt x="977295" y="1792514"/>
                            <a:pt x="885371" y="1698171"/>
                          </a:cubicBezTo>
                          <a:cubicBezTo>
                            <a:pt x="793447" y="1603828"/>
                            <a:pt x="747485" y="1562704"/>
                            <a:pt x="667657" y="1451428"/>
                          </a:cubicBezTo>
                          <a:cubicBezTo>
                            <a:pt x="587829" y="1340152"/>
                            <a:pt x="486228" y="1173238"/>
                            <a:pt x="406400" y="1030514"/>
                          </a:cubicBezTo>
                          <a:cubicBezTo>
                            <a:pt x="326572" y="887790"/>
                            <a:pt x="244324" y="730553"/>
                            <a:pt x="188686" y="595086"/>
                          </a:cubicBezTo>
                          <a:cubicBezTo>
                            <a:pt x="133048" y="459619"/>
                            <a:pt x="104019" y="316895"/>
                            <a:pt x="72571" y="217714"/>
                          </a:cubicBezTo>
                          <a:cubicBezTo>
                            <a:pt x="41123" y="118533"/>
                            <a:pt x="20561" y="59266"/>
                            <a:pt x="0" y="0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rgbClr val="FF0000">
                          <a:alpha val="4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2B45558-4486-944B-84BC-FC4B721B30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2861" y="1717863"/>
                    <a:ext cx="416708" cy="1534349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00254344-7FE4-A346-B61E-1FD3D75167AC}"/>
                    </a:ext>
                  </a:extLst>
                </p:cNvPr>
                <p:cNvSpPr/>
                <p:nvPr/>
              </p:nvSpPr>
              <p:spPr>
                <a:xfrm>
                  <a:off x="3676207" y="2127560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chemeClr val="accent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Generic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67" t="-8108" b="-297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02973E-023A-A242-BE68-9CDCC62ECE40}"/>
                </a:ext>
              </a:extLst>
            </p:cNvPr>
            <p:cNvCxnSpPr>
              <a:cxnSpLocks/>
            </p:cNvCxnSpPr>
            <p:nvPr/>
          </p:nvCxnSpPr>
          <p:spPr>
            <a:xfrm>
              <a:off x="1662459" y="4356046"/>
              <a:ext cx="283419" cy="968693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D1894D-91C3-EE47-975A-7D5BC62B4E7A}"/>
                </a:ext>
              </a:extLst>
            </p:cNvPr>
            <p:cNvCxnSpPr>
              <a:cxnSpLocks/>
            </p:cNvCxnSpPr>
            <p:nvPr/>
          </p:nvCxnSpPr>
          <p:spPr>
            <a:xfrm>
              <a:off x="1771995" y="4265555"/>
              <a:ext cx="283419" cy="968693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2F89D-6D76-D647-A93E-A1A685C93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763" y="5249037"/>
              <a:ext cx="905324" cy="518834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36AAB5-2041-E44B-AB65-D40F4A861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227" y="5339528"/>
              <a:ext cx="905324" cy="518834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D62B37C-8B28-5345-BC6D-487AAE5F96B7}"/>
              </a:ext>
            </a:extLst>
          </p:cNvPr>
          <p:cNvSpPr txBox="1"/>
          <p:nvPr/>
        </p:nvSpPr>
        <p:spPr>
          <a:xfrm>
            <a:off x="0" y="-45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What we learned this week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D01174-18DB-0E47-9E52-01AB81432347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goes to zero at the critical temperature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D01174-18DB-0E47-9E52-01AB8143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90199"/>
              </a:xfrm>
              <a:prstGeom prst="rect">
                <a:avLst/>
              </a:prstGeom>
              <a:blipFill>
                <a:blip r:embed="rId7"/>
                <a:stretch>
                  <a:fillRect l="-896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7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Generalized 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&amp; pressure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generalization of </a:t>
            </a:r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4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607242" y="2167259"/>
                <a:ext cx="7687244" cy="244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where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2" y="2167259"/>
                <a:ext cx="7687244" cy="2449260"/>
              </a:xfrm>
              <a:prstGeom prst="rect">
                <a:avLst/>
              </a:prstGeom>
              <a:blipFill>
                <a:blip r:embed="rId7"/>
                <a:stretch>
                  <a:fillRect l="-330" t="-29381" b="-5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06E76E-7D3F-ACAA-D4DE-7773CB7F9A96}"/>
                  </a:ext>
                </a:extLst>
              </p:cNvPr>
              <p:cNvSpPr txBox="1"/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06E76E-7D3F-ACAA-D4DE-7773CB7F9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blipFill>
                <a:blip r:embed="rId9"/>
                <a:stretch>
                  <a:fillRect l="-8841" t="-144872" b="-2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E97314-B763-12B1-1457-03AD90275B75}"/>
              </a:ext>
            </a:extLst>
          </p:cNvPr>
          <p:cNvCxnSpPr>
            <a:cxnSpLocks/>
          </p:cNvCxnSpPr>
          <p:nvPr/>
        </p:nvCxnSpPr>
        <p:spPr>
          <a:xfrm flipH="1">
            <a:off x="2844800" y="3893590"/>
            <a:ext cx="1146629" cy="8270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29807-1EB5-B4E0-BAAC-00D84AA625A8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31A08E-192A-BB05-D20F-5963ECEB52B3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F7F0BA8-C842-ACCA-D7FD-B92F0FA8095B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A60025D-EB43-908E-DC19-4578B75740DD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5F52603E-1DE0-859D-1861-FF9175D09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A0FAE426-961D-BE44-88E8-70D5DF2B5F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A740ED1-AD7D-68A6-9BD6-456F3DCA3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887D531-9256-5D6E-A24F-E6AF442E79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C3A09-C48B-2B2D-B903-06F95FFDBD15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C3A09-C48B-2B2D-B903-06F95FFDB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77B32F-7204-B83C-99E2-E9194B1177CF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77B32F-7204-B83C-99E2-E9194B117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66C99E-85A6-5C2F-F1BA-21C443BE2C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32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/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noFill/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0D82EE85-ADC5-884B-58F4-F3A2BA5CB9B6}"/>
              </a:ext>
            </a:extLst>
          </p:cNvPr>
          <p:cNvSpPr/>
          <p:nvPr/>
        </p:nvSpPr>
        <p:spPr>
          <a:xfrm>
            <a:off x="4002156" y="780709"/>
            <a:ext cx="1311965" cy="225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140E0AE-58B8-AB70-9395-48DC3F791C82}"/>
              </a:ext>
            </a:extLst>
          </p:cNvPr>
          <p:cNvSpPr/>
          <p:nvPr/>
        </p:nvSpPr>
        <p:spPr>
          <a:xfrm rot="20431057">
            <a:off x="1653734" y="1265100"/>
            <a:ext cx="532813" cy="2136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/>
              <p:nvPr/>
            </p:nvSpPr>
            <p:spPr>
              <a:xfrm>
                <a:off x="-369645" y="1218527"/>
                <a:ext cx="25373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645" y="1218527"/>
                <a:ext cx="2537360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93427-5109-A2FD-4528-711102C566EF}"/>
                  </a:ext>
                </a:extLst>
              </p:cNvPr>
              <p:cNvSpPr txBox="1"/>
              <p:nvPr/>
            </p:nvSpPr>
            <p:spPr>
              <a:xfrm>
                <a:off x="7936089" y="496142"/>
                <a:ext cx="4108745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(e.g., vdw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93427-5109-A2FD-4528-711102C5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89" y="496142"/>
                <a:ext cx="4108745" cy="668516"/>
              </a:xfrm>
              <a:prstGeom prst="rect">
                <a:avLst/>
              </a:prstGeom>
              <a:blipFill>
                <a:blip r:embed="rId5"/>
                <a:stretch>
                  <a:fillRect l="-2154" r="-184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9F7371-BD32-6427-1126-EE840C5F6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156" y="2392520"/>
            <a:ext cx="2547729" cy="84924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9113E-7660-023A-B7FF-8203ECFAA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485" y="2209271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145BB6A9-EC52-90FC-FA89-65C655989499}"/>
              </a:ext>
            </a:extLst>
          </p:cNvPr>
          <p:cNvSpPr/>
          <p:nvPr/>
        </p:nvSpPr>
        <p:spPr>
          <a:xfrm rot="18256344">
            <a:off x="5881500" y="1571284"/>
            <a:ext cx="592395" cy="2059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CCEA4CEA-A865-83A5-BB6D-67DFA0306DBB}"/>
              </a:ext>
            </a:extLst>
          </p:cNvPr>
          <p:cNvSpPr/>
          <p:nvPr/>
        </p:nvSpPr>
        <p:spPr>
          <a:xfrm rot="14796824">
            <a:off x="7126991" y="1582727"/>
            <a:ext cx="592395" cy="2059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1E7A4-6F47-A724-E47A-0F86AFA616C9}"/>
              </a:ext>
            </a:extLst>
          </p:cNvPr>
          <p:cNvSpPr txBox="1"/>
          <p:nvPr/>
        </p:nvSpPr>
        <p:spPr>
          <a:xfrm>
            <a:off x="7635277" y="1443430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AnalyticalMu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A2FAEA85-21D0-B78C-530B-B5B1A57232F4}"/>
              </a:ext>
            </a:extLst>
          </p:cNvPr>
          <p:cNvSpPr/>
          <p:nvPr/>
        </p:nvSpPr>
        <p:spPr>
          <a:xfrm rot="16200000" flipV="1">
            <a:off x="4057019" y="3539034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AD0CC-C39C-B3D2-48EF-2530C9179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60" y="4049841"/>
            <a:ext cx="6849625" cy="79373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19489-571E-27BC-41F9-61987A40B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8670" y="4978956"/>
            <a:ext cx="6286164" cy="73794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Left Arrow 19">
            <a:extLst>
              <a:ext uri="{FF2B5EF4-FFF2-40B4-BE49-F238E27FC236}">
                <a16:creationId xmlns:a16="http://schemas.microsoft.com/office/drawing/2014/main" id="{A3C1C06F-8E26-3EB4-5AA9-AD76B0E7C582}"/>
              </a:ext>
            </a:extLst>
          </p:cNvPr>
          <p:cNvSpPr/>
          <p:nvPr/>
        </p:nvSpPr>
        <p:spPr>
          <a:xfrm rot="16200000">
            <a:off x="7532108" y="4020757"/>
            <a:ext cx="1338389" cy="200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0905-46F5-5CD3-F8A7-B84CA200E61B}"/>
              </a:ext>
            </a:extLst>
          </p:cNvPr>
          <p:cNvSpPr txBox="1"/>
          <p:nvPr/>
        </p:nvSpPr>
        <p:spPr>
          <a:xfrm>
            <a:off x="5590611" y="3430932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AnalyticalH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/>
              <p:nvPr/>
            </p:nvSpPr>
            <p:spPr>
              <a:xfrm>
                <a:off x="63340" y="4851646"/>
                <a:ext cx="5037363" cy="5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0" y="4851646"/>
                <a:ext cx="5037363" cy="586699"/>
              </a:xfrm>
              <a:prstGeom prst="rect">
                <a:avLst/>
              </a:prstGeom>
              <a:blipFill>
                <a:blip r:embed="rId10"/>
                <a:stretch>
                  <a:fillRect l="-17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/>
              <p:nvPr/>
            </p:nvSpPr>
            <p:spPr>
              <a:xfrm>
                <a:off x="5811081" y="5731969"/>
                <a:ext cx="6286164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5731969"/>
                <a:ext cx="6286164" cy="983987"/>
              </a:xfrm>
              <a:prstGeom prst="rect">
                <a:avLst/>
              </a:prstGeom>
              <a:blipFill>
                <a:blip r:embed="rId11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/>
              <p:nvPr/>
            </p:nvSpPr>
            <p:spPr>
              <a:xfrm>
                <a:off x="1973306" y="2304574"/>
                <a:ext cx="3585043" cy="140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06" y="2304574"/>
                <a:ext cx="3585043" cy="1407180"/>
              </a:xfrm>
              <a:prstGeom prst="rect">
                <a:avLst/>
              </a:prstGeom>
              <a:blipFill>
                <a:blip r:embed="rId12"/>
                <a:stretch>
                  <a:fillRect l="-282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/>
              <p:nvPr/>
            </p:nvSpPr>
            <p:spPr>
              <a:xfrm>
                <a:off x="9638156" y="2233489"/>
                <a:ext cx="2757008" cy="13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156" y="2233489"/>
                <a:ext cx="2757008" cy="1355436"/>
              </a:xfrm>
              <a:prstGeom prst="rect">
                <a:avLst/>
              </a:prstGeom>
              <a:blipFill>
                <a:blip r:embed="rId13"/>
                <a:stretch>
                  <a:fillRect l="-3211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>
            <a:extLst>
              <a:ext uri="{FF2B5EF4-FFF2-40B4-BE49-F238E27FC236}">
                <a16:creationId xmlns:a16="http://schemas.microsoft.com/office/drawing/2014/main" id="{D02020A2-FF63-B7E7-0865-CA69560CD505}"/>
              </a:ext>
            </a:extLst>
          </p:cNvPr>
          <p:cNvSpPr/>
          <p:nvPr/>
        </p:nvSpPr>
        <p:spPr>
          <a:xfrm rot="20648525">
            <a:off x="3927387" y="5766938"/>
            <a:ext cx="1656990" cy="241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AC0A8-1E77-1593-21AB-5EC2C8583C53}"/>
              </a:ext>
            </a:extLst>
          </p:cNvPr>
          <p:cNvSpPr txBox="1"/>
          <p:nvPr/>
        </p:nvSpPr>
        <p:spPr>
          <a:xfrm>
            <a:off x="3906199" y="6301714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VisualizingH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DB68F-F2DD-E5CE-8680-D9FB2F2B397A}"/>
              </a:ext>
            </a:extLst>
          </p:cNvPr>
          <p:cNvSpPr txBox="1"/>
          <p:nvPr/>
        </p:nvSpPr>
        <p:spPr>
          <a:xfrm>
            <a:off x="-36508" y="728333"/>
            <a:ext cx="2222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AnalyticalTcrit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5422B16-557D-1ADC-24BB-4297463EFDE1}"/>
              </a:ext>
            </a:extLst>
          </p:cNvPr>
          <p:cNvSpPr/>
          <p:nvPr/>
        </p:nvSpPr>
        <p:spPr>
          <a:xfrm rot="5400000">
            <a:off x="7684508" y="3987962"/>
            <a:ext cx="1338389" cy="200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92C35-CE27-9AB6-107D-3EF2C282AC6C}"/>
              </a:ext>
            </a:extLst>
          </p:cNvPr>
          <p:cNvGrpSpPr/>
          <p:nvPr/>
        </p:nvGrpSpPr>
        <p:grpSpPr>
          <a:xfrm>
            <a:off x="7482957" y="3682052"/>
            <a:ext cx="1665090" cy="663885"/>
            <a:chOff x="7482957" y="3682052"/>
            <a:chExt cx="1665090" cy="6638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974028-C9A0-9BF8-7F26-825CCFF9058F}"/>
                </a:ext>
              </a:extLst>
            </p:cNvPr>
            <p:cNvSpPr txBox="1"/>
            <p:nvPr/>
          </p:nvSpPr>
          <p:spPr>
            <a:xfrm>
              <a:off x="8453566" y="3699606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97EF8D-E5D3-258B-1222-F4254C3BB232}"/>
                </a:ext>
              </a:extLst>
            </p:cNvPr>
            <p:cNvSpPr txBox="1"/>
            <p:nvPr/>
          </p:nvSpPr>
          <p:spPr>
            <a:xfrm>
              <a:off x="7482957" y="3682052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AD41F6-5784-6161-8FE7-440A6ACD07DF}"/>
              </a:ext>
            </a:extLst>
          </p:cNvPr>
          <p:cNvGrpSpPr/>
          <p:nvPr/>
        </p:nvGrpSpPr>
        <p:grpSpPr>
          <a:xfrm>
            <a:off x="3716100" y="3356502"/>
            <a:ext cx="1665090" cy="663885"/>
            <a:chOff x="7482957" y="3682052"/>
            <a:chExt cx="1665090" cy="6638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D137-6E20-5921-8364-5A65927B58A0}"/>
                </a:ext>
              </a:extLst>
            </p:cNvPr>
            <p:cNvSpPr txBox="1"/>
            <p:nvPr/>
          </p:nvSpPr>
          <p:spPr>
            <a:xfrm>
              <a:off x="8453566" y="3699606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CAFD56-24A7-2684-86BC-B244E30A965F}"/>
                </a:ext>
              </a:extLst>
            </p:cNvPr>
            <p:cNvSpPr txBox="1"/>
            <p:nvPr/>
          </p:nvSpPr>
          <p:spPr>
            <a:xfrm>
              <a:off x="7482957" y="3682052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181</a:t>
              </a:r>
            </a:p>
          </p:txBody>
        </p:sp>
      </p:grpSp>
      <p:sp>
        <p:nvSpPr>
          <p:cNvPr id="32" name="Left Arrow 31">
            <a:extLst>
              <a:ext uri="{FF2B5EF4-FFF2-40B4-BE49-F238E27FC236}">
                <a16:creationId xmlns:a16="http://schemas.microsoft.com/office/drawing/2014/main" id="{B0F712DC-E534-284C-C326-2789DDD8908A}"/>
              </a:ext>
            </a:extLst>
          </p:cNvPr>
          <p:cNvSpPr/>
          <p:nvPr/>
        </p:nvSpPr>
        <p:spPr>
          <a:xfrm rot="5400000" flipV="1">
            <a:off x="4222671" y="3496008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30D2BA-7D38-C094-DAA0-66ADBE761AD9}"/>
              </a:ext>
            </a:extLst>
          </p:cNvPr>
          <p:cNvGrpSpPr/>
          <p:nvPr/>
        </p:nvGrpSpPr>
        <p:grpSpPr>
          <a:xfrm>
            <a:off x="2266175" y="642715"/>
            <a:ext cx="1408640" cy="1325147"/>
            <a:chOff x="2289035" y="483965"/>
            <a:chExt cx="1408640" cy="13251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AD57FF-26E4-4BAC-1F92-EC0FDBB56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62658"/>
            <a:stretch/>
          </p:blipFill>
          <p:spPr>
            <a:xfrm>
              <a:off x="2289035" y="483965"/>
              <a:ext cx="1408320" cy="668517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2B79F3-B9CF-82AC-66B2-E8A461E57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63196"/>
            <a:stretch/>
          </p:blipFill>
          <p:spPr>
            <a:xfrm>
              <a:off x="2289355" y="1150230"/>
              <a:ext cx="1408320" cy="658882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5CACA4-7CE7-7D60-79AD-D0D3533B2F37}"/>
              </a:ext>
            </a:extLst>
          </p:cNvPr>
          <p:cNvSpPr txBox="1"/>
          <p:nvPr/>
        </p:nvSpPr>
        <p:spPr>
          <a:xfrm>
            <a:off x="-9369" y="1791"/>
            <a:ext cx="79454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Don’t forget about our roadmap!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4135369-6D84-A0AE-5AA8-C1CC85DEAF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3270" y="5438345"/>
            <a:ext cx="1856539" cy="14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F341BE-DE44-8198-0646-548E3527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81" y="5835419"/>
            <a:ext cx="2547729" cy="84924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54018-73E8-4730-1AAF-20C14325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00" y="5585909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0D9B50-4620-DF0A-DF40-0327ADE6E72A}"/>
              </a:ext>
            </a:extLst>
          </p:cNvPr>
          <p:cNvCxnSpPr>
            <a:cxnSpLocks/>
          </p:cNvCxnSpPr>
          <p:nvPr/>
        </p:nvCxnSpPr>
        <p:spPr>
          <a:xfrm flipV="1">
            <a:off x="4241800" y="4221017"/>
            <a:ext cx="854210" cy="1433009"/>
          </a:xfrm>
          <a:prstGeom prst="line">
            <a:avLst/>
          </a:prstGeom>
          <a:ln w="63500">
            <a:solidFill>
              <a:schemeClr val="accent1">
                <a:alpha val="55525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5582C8-AB87-79F4-3BFE-859309603FC1}"/>
              </a:ext>
            </a:extLst>
          </p:cNvPr>
          <p:cNvCxnSpPr>
            <a:cxnSpLocks/>
          </p:cNvCxnSpPr>
          <p:nvPr/>
        </p:nvCxnSpPr>
        <p:spPr>
          <a:xfrm flipH="1" flipV="1">
            <a:off x="6464300" y="4221017"/>
            <a:ext cx="800100" cy="1239983"/>
          </a:xfrm>
          <a:prstGeom prst="line">
            <a:avLst/>
          </a:prstGeom>
          <a:ln w="63500">
            <a:solidFill>
              <a:schemeClr val="accent1">
                <a:alpha val="55525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78DF0-4884-335F-02BE-8E4729FB0308}"/>
              </a:ext>
            </a:extLst>
          </p:cNvPr>
          <p:cNvSpPr txBox="1"/>
          <p:nvPr/>
        </p:nvSpPr>
        <p:spPr>
          <a:xfrm>
            <a:off x="2563605" y="5283057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did this: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7CD800-A526-D95E-9D7A-11E45AEC7F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0D55C0-437C-6AE1-3EBE-40C5BEF66772}"/>
              </a:ext>
            </a:extLst>
          </p:cNvPr>
          <p:cNvSpPr txBox="1"/>
          <p:nvPr/>
        </p:nvSpPr>
        <p:spPr>
          <a:xfrm>
            <a:off x="-9369" y="1791"/>
            <a:ext cx="79454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there’s a piece of the roadmap we haven’t done yet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56B07-7509-ACDA-B227-22A6B6B560F1}"/>
              </a:ext>
            </a:extLst>
          </p:cNvPr>
          <p:cNvSpPr txBox="1"/>
          <p:nvPr/>
        </p:nvSpPr>
        <p:spPr>
          <a:xfrm>
            <a:off x="7485556" y="4999335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not this:</a:t>
            </a:r>
          </a:p>
        </p:txBody>
      </p:sp>
    </p:spTree>
    <p:extLst>
      <p:ext uri="{BB962C8B-B14F-4D97-AF65-F5344CB8AC3E}">
        <p14:creationId xmlns:p14="http://schemas.microsoft.com/office/powerpoint/2010/main" val="94084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CA69B-7E7C-D33F-A0E1-18A9F28AA0D7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7945457" cy="82381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CA69B-7E7C-D33F-A0E1-18A9F28AA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7945457" cy="823815"/>
              </a:xfrm>
              <a:prstGeom prst="rect">
                <a:avLst/>
              </a:prstGeom>
              <a:blipFill>
                <a:blip r:embed="rId2"/>
                <a:stretch>
                  <a:fillRect l="-1278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3470F-F08A-8694-EAFB-729BEEB70771}"/>
                  </a:ext>
                </a:extLst>
              </p:cNvPr>
              <p:cNvSpPr txBox="1"/>
              <p:nvPr/>
            </p:nvSpPr>
            <p:spPr>
              <a:xfrm>
                <a:off x="535305" y="1373245"/>
                <a:ext cx="11121390" cy="411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Hints …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 Box</a:t>
                </a:r>
                <a:r>
                  <a:rPr lang="en-US" sz="2400" dirty="0">
                    <a:solidFill>
                      <a:schemeClr val="tx1"/>
                    </a:solidFill>
                  </a:rPr>
                  <a:t>, get a differential equation of state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from it, and apply arms-around 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Use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Euler Chain Relation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partials with respect to pressure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plug it in to your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3470F-F08A-8694-EAFB-729BEEB7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5" y="1373245"/>
                <a:ext cx="11121390" cy="4111510"/>
              </a:xfrm>
              <a:prstGeom prst="rect">
                <a:avLst/>
              </a:prstGeom>
              <a:blipFill>
                <a:blip r:embed="rId3"/>
                <a:stretch>
                  <a:fillRect l="-913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4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Definitions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𝒇𝒖𝒔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𝒔𝒖𝒃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1216123-C1B2-B6B3-AA58-D9DB7410BE21}"/>
              </a:ext>
            </a:extLst>
          </p:cNvPr>
          <p:cNvGrpSpPr/>
          <p:nvPr/>
        </p:nvGrpSpPr>
        <p:grpSpPr>
          <a:xfrm>
            <a:off x="8274193" y="1281094"/>
            <a:ext cx="3794586" cy="3230768"/>
            <a:chOff x="8274193" y="1281094"/>
            <a:chExt cx="3794586" cy="3230768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327E998-513E-45B7-F8F3-064C7C07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4193" y="1281094"/>
              <a:ext cx="3794586" cy="3230768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756FE9-F4D0-76D7-ECC3-2FCA7ACF5884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56" y="3981384"/>
              <a:ext cx="2589684" cy="6307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1AB8C7-5DBC-53C0-4F9A-27D836F95072}"/>
              </a:ext>
            </a:extLst>
          </p:cNvPr>
          <p:cNvGrpSpPr/>
          <p:nvPr/>
        </p:nvGrpSpPr>
        <p:grpSpPr>
          <a:xfrm>
            <a:off x="44187" y="492030"/>
            <a:ext cx="7851104" cy="5712642"/>
            <a:chOff x="44187" y="492030"/>
            <a:chExt cx="7851104" cy="57126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1D2E98-5EA8-B2A0-5C82-7293152B4FA7}"/>
                </a:ext>
              </a:extLst>
            </p:cNvPr>
            <p:cNvGrpSpPr/>
            <p:nvPr/>
          </p:nvGrpSpPr>
          <p:grpSpPr>
            <a:xfrm>
              <a:off x="44187" y="492030"/>
              <a:ext cx="7851104" cy="5712642"/>
              <a:chOff x="166107" y="492030"/>
              <a:chExt cx="7851104" cy="571264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A263251-DADF-AA4B-A9A9-4C01D9695EB0}"/>
                  </a:ext>
                </a:extLst>
              </p:cNvPr>
              <p:cNvGrpSpPr/>
              <p:nvPr/>
            </p:nvGrpSpPr>
            <p:grpSpPr>
              <a:xfrm>
                <a:off x="166107" y="492030"/>
                <a:ext cx="7851104" cy="5712642"/>
                <a:chOff x="2039430" y="912222"/>
                <a:chExt cx="7851104" cy="571264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6E4633D-1D54-D24E-B0FE-289672E203EA}"/>
                    </a:ext>
                  </a:extLst>
                </p:cNvPr>
                <p:cNvGrpSpPr/>
                <p:nvPr/>
              </p:nvGrpSpPr>
              <p:grpSpPr>
                <a:xfrm>
                  <a:off x="2064003" y="912222"/>
                  <a:ext cx="7826531" cy="5712642"/>
                  <a:chOff x="2017622" y="876292"/>
                  <a:chExt cx="6795645" cy="4915974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4014ED44-018C-7145-977E-FDD3C20BDA29}"/>
                      </a:ext>
                    </a:extLst>
                  </p:cNvPr>
                  <p:cNvGrpSpPr/>
                  <p:nvPr/>
                </p:nvGrpSpPr>
                <p:grpSpPr>
                  <a:xfrm>
                    <a:off x="2349714" y="876292"/>
                    <a:ext cx="6463553" cy="4428565"/>
                    <a:chOff x="1345667" y="1362635"/>
                    <a:chExt cx="6463553" cy="4428565"/>
                  </a:xfrm>
                </p:grpSpPr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3615DCA9-4680-FB4D-8469-1A084E3437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62635" y="1362635"/>
                      <a:ext cx="0" cy="4428565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A8CE9F51-0355-124C-AB25-4E8E8DAD7C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45667" y="5774143"/>
                      <a:ext cx="6463553" cy="0"/>
                    </a:xfrm>
                    <a:prstGeom prst="line">
                      <a:avLst/>
                    </a:prstGeom>
                    <a:ln w="63500">
                      <a:solidFill>
                        <a:srgbClr val="C00000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653D9F4-AB94-324A-85B0-79B8C6ED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5276897" y="5330601"/>
                    <a:ext cx="24563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E78909E-3E71-6745-884C-F4614331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622" y="2185001"/>
                    <a:ext cx="24563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H</a:t>
                    </a:r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8FAF2DD-D068-374D-A8CA-FE5788CA1346}"/>
                      </a:ext>
                    </a:extLst>
                  </p:cNvPr>
                  <p:cNvGrpSpPr/>
                  <p:nvPr/>
                </p:nvGrpSpPr>
                <p:grpSpPr>
                  <a:xfrm>
                    <a:off x="3557865" y="2104837"/>
                    <a:ext cx="5136729" cy="1607401"/>
                    <a:chOff x="3557865" y="2104837"/>
                    <a:chExt cx="5136729" cy="1607401"/>
                  </a:xfrm>
                </p:grpSpPr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355AB241-F21E-5D42-96E5-AF97293F0C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57865" y="2373628"/>
                      <a:ext cx="5136729" cy="133861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C32502BE-D7F2-434D-86C5-E1DA0F4AA4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20784864">
                          <a:off x="5687012" y="2104837"/>
                          <a:ext cx="2379132" cy="783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=75.4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C32502BE-D7F2-434D-86C5-E1DA0F4AA4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0784864">
                          <a:off x="5687012" y="2104837"/>
                          <a:ext cx="2379132" cy="783933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39EE8C97-8527-DB4F-B517-4494E2D6AFC4}"/>
                      </a:ext>
                    </a:extLst>
                  </p:cNvPr>
                  <p:cNvGrpSpPr/>
                  <p:nvPr/>
                </p:nvGrpSpPr>
                <p:grpSpPr>
                  <a:xfrm>
                    <a:off x="2912748" y="3753423"/>
                    <a:ext cx="5532005" cy="1101649"/>
                    <a:chOff x="2912748" y="2765485"/>
                    <a:chExt cx="5532005" cy="1101649"/>
                  </a:xfrm>
                </p:grpSpPr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09DEC8A7-1869-F94F-8819-8B17B8F62D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12748" y="3347592"/>
                      <a:ext cx="5532005" cy="51954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EEB7B426-BBEF-7143-942F-C209A8FFB6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21367020">
                          <a:off x="5767827" y="2765485"/>
                          <a:ext cx="2379132" cy="783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=38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EEB7B426-BBEF-7143-942F-C209A8FFB61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1367020">
                          <a:off x="5767827" y="2765485"/>
                          <a:ext cx="2379132" cy="78393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0F86F656-0977-974F-93A8-9DB533522C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011" y="892019"/>
                    <a:ext cx="5625742" cy="880594"/>
                    <a:chOff x="2912749" y="2986540"/>
                    <a:chExt cx="5625742" cy="880594"/>
                  </a:xfrm>
                </p:grpSpPr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2ED2EB88-C214-2E4D-A1FD-658282907F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12749" y="3630393"/>
                      <a:ext cx="5625742" cy="236741"/>
                    </a:xfrm>
                    <a:prstGeom prst="line">
                      <a:avLst/>
                    </a:prstGeom>
                    <a:ln w="3810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8CCA5CEF-1FF1-F54E-B2B9-A436F885FD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21439931">
                          <a:off x="5823248" y="2986540"/>
                          <a:ext cx="2379132" cy="783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=33.6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8CCA5CEF-1FF1-F54E-B2B9-A436F885FD9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1439931">
                          <a:off x="5823248" y="2986540"/>
                          <a:ext cx="2379132" cy="783933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3237F07-B109-F045-B78E-0BF484BA8D57}"/>
                    </a:ext>
                  </a:extLst>
                </p:cNvPr>
                <p:cNvGrpSpPr/>
                <p:nvPr/>
              </p:nvGrpSpPr>
              <p:grpSpPr>
                <a:xfrm>
                  <a:off x="3387777" y="4105835"/>
                  <a:ext cx="2828949" cy="1321572"/>
                  <a:chOff x="3387777" y="4105835"/>
                  <a:chExt cx="2828949" cy="1321572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E95351DA-6952-4945-A20B-D12176AB80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67200" y="4105835"/>
                    <a:ext cx="0" cy="1321572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CCF2ACF0-E068-694D-83E8-29CF20341B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87777" y="4321131"/>
                        <a:ext cx="2828949" cy="7937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𝑘𝐽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2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CCF2ACF0-E068-694D-83E8-29CF20341B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7777" y="4321131"/>
                        <a:ext cx="2828949" cy="7937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63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FD2B13D-23BA-DC4B-A509-64F2FD3E0036}"/>
                    </a:ext>
                  </a:extLst>
                </p:cNvPr>
                <p:cNvGrpSpPr/>
                <p:nvPr/>
              </p:nvGrpSpPr>
              <p:grpSpPr>
                <a:xfrm>
                  <a:off x="3526457" y="1852102"/>
                  <a:ext cx="2828949" cy="2184874"/>
                  <a:chOff x="3527418" y="3278391"/>
                  <a:chExt cx="2828949" cy="2184874"/>
                </a:xfrm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A008DDFF-03D3-8F4C-8556-3045AB0C8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67200" y="3278391"/>
                    <a:ext cx="961" cy="2184874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973B60E4-8599-F841-B9CB-4226F0AABA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7418" y="3690369"/>
                        <a:ext cx="2828949" cy="7937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𝑘𝐽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2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973B60E4-8599-F841-B9CB-4226F0AABA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27418" y="3690369"/>
                        <a:ext cx="2828949" cy="79374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ADB516E-C7F5-BD4B-BA6D-48E8DCE74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9430" y="3128927"/>
                      <a:ext cx="2828949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0.0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𝑘𝐽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ADB516E-C7F5-BD4B-BA6D-48E8DCE743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9430" y="3128927"/>
                      <a:ext cx="2828949" cy="79374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0091D4C-8E8E-F62F-A527-C19EA1225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8517" y="1232922"/>
                <a:ext cx="6479156" cy="27510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F26F40-F16B-A112-B5D5-DDC73836C407}"/>
                </a:ext>
              </a:extLst>
            </p:cNvPr>
            <p:cNvGrpSpPr/>
            <p:nvPr/>
          </p:nvGrpSpPr>
          <p:grpSpPr>
            <a:xfrm>
              <a:off x="529442" y="1388466"/>
              <a:ext cx="4090491" cy="3761480"/>
              <a:chOff x="529442" y="1388466"/>
              <a:chExt cx="4090491" cy="376148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1DF68B-7A79-72F6-54E2-81AEF3FF8121}"/>
                  </a:ext>
                </a:extLst>
              </p:cNvPr>
              <p:cNvGrpSpPr/>
              <p:nvPr/>
            </p:nvGrpSpPr>
            <p:grpSpPr>
              <a:xfrm>
                <a:off x="3628143" y="1388466"/>
                <a:ext cx="980158" cy="1818802"/>
                <a:chOff x="3628143" y="1388466"/>
                <a:chExt cx="980158" cy="1818802"/>
              </a:xfrm>
            </p:grpSpPr>
            <p:sp>
              <p:nvSpPr>
                <p:cNvPr id="43" name="Up Arrow 42">
                  <a:extLst>
                    <a:ext uri="{FF2B5EF4-FFF2-40B4-BE49-F238E27FC236}">
                      <a16:creationId xmlns:a16="http://schemas.microsoft.com/office/drawing/2014/main" id="{79B65B7A-E7A3-9FDF-5383-A09ACA95CA1B}"/>
                    </a:ext>
                  </a:extLst>
                </p:cNvPr>
                <p:cNvSpPr/>
                <p:nvPr/>
              </p:nvSpPr>
              <p:spPr>
                <a:xfrm>
                  <a:off x="3748391" y="1388466"/>
                  <a:ext cx="344392" cy="1818802"/>
                </a:xfrm>
                <a:prstGeom prst="up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660069F-5C96-0D02-DAA1-40D27C7C2D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8143" y="1708497"/>
                      <a:ext cx="980158" cy="490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660069F-5C96-0D02-DAA1-40D27C7C2D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8143" y="1708497"/>
                      <a:ext cx="980158" cy="4901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66" b="-4878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56ACC20-F506-AC82-D205-7036E08EE1CF}"/>
                  </a:ext>
                </a:extLst>
              </p:cNvPr>
              <p:cNvGrpSpPr/>
              <p:nvPr/>
            </p:nvGrpSpPr>
            <p:grpSpPr>
              <a:xfrm>
                <a:off x="529442" y="1533605"/>
                <a:ext cx="980158" cy="3616341"/>
                <a:chOff x="529442" y="1533605"/>
                <a:chExt cx="980158" cy="3616341"/>
              </a:xfrm>
            </p:grpSpPr>
            <p:sp>
              <p:nvSpPr>
                <p:cNvPr id="42" name="Up Arrow 41">
                  <a:extLst>
                    <a:ext uri="{FF2B5EF4-FFF2-40B4-BE49-F238E27FC236}">
                      <a16:creationId xmlns:a16="http://schemas.microsoft.com/office/drawing/2014/main" id="{4351A1E2-CA3F-2572-33C3-27D36DD90F4D}"/>
                    </a:ext>
                  </a:extLst>
                </p:cNvPr>
                <p:cNvSpPr/>
                <p:nvPr/>
              </p:nvSpPr>
              <p:spPr>
                <a:xfrm>
                  <a:off x="548641" y="1533605"/>
                  <a:ext cx="347302" cy="3616341"/>
                </a:xfrm>
                <a:prstGeom prst="up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996316E-D73A-B05E-ED9B-A653AB2703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442" y="2124912"/>
                      <a:ext cx="980158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996316E-D73A-B05E-ED9B-A653AB2703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442" y="2124912"/>
                      <a:ext cx="980158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66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4EE18CB-B347-3F34-3DE4-9AFC00B5DE9E}"/>
                  </a:ext>
                </a:extLst>
              </p:cNvPr>
              <p:cNvGrpSpPr/>
              <p:nvPr/>
            </p:nvGrpSpPr>
            <p:grpSpPr>
              <a:xfrm>
                <a:off x="3639775" y="3189778"/>
                <a:ext cx="980158" cy="1665812"/>
                <a:chOff x="3628143" y="1541456"/>
                <a:chExt cx="980158" cy="1665812"/>
              </a:xfrm>
            </p:grpSpPr>
            <p:sp>
              <p:nvSpPr>
                <p:cNvPr id="48" name="Up Arrow 47">
                  <a:extLst>
                    <a:ext uri="{FF2B5EF4-FFF2-40B4-BE49-F238E27FC236}">
                      <a16:creationId xmlns:a16="http://schemas.microsoft.com/office/drawing/2014/main" id="{83940C9C-34BE-6BC0-506F-77AF213CD3DF}"/>
                    </a:ext>
                  </a:extLst>
                </p:cNvPr>
                <p:cNvSpPr/>
                <p:nvPr/>
              </p:nvSpPr>
              <p:spPr>
                <a:xfrm>
                  <a:off x="3748391" y="1541456"/>
                  <a:ext cx="344390" cy="1665812"/>
                </a:xfrm>
                <a:prstGeom prst="up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411C375-2AF7-8A77-8C3B-FDF4F39A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8143" y="2033617"/>
                      <a:ext cx="980158" cy="491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411C375-2AF7-8A77-8C3B-FDF4F39AE0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8143" y="2033617"/>
                      <a:ext cx="980158" cy="49128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9756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1A7E9A1-C3C7-2ED0-7EB0-408C02BED34D}"/>
              </a:ext>
            </a:extLst>
          </p:cNvPr>
          <p:cNvSpPr txBox="1"/>
          <p:nvPr/>
        </p:nvSpPr>
        <p:spPr>
          <a:xfrm>
            <a:off x="1149927" y="5937296"/>
            <a:ext cx="9892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Clearly, the </a:t>
            </a:r>
            <a:r>
              <a:rPr lang="en-US" sz="2400" b="1" dirty="0"/>
              <a:t>enthalpy of sublimation </a:t>
            </a:r>
            <a:r>
              <a:rPr lang="en-US" sz="2400" dirty="0"/>
              <a:t>equals the </a:t>
            </a:r>
            <a:r>
              <a:rPr lang="en-US" sz="2400" b="1" dirty="0"/>
              <a:t>sum</a:t>
            </a:r>
            <a:r>
              <a:rPr lang="en-US" sz="2400" dirty="0"/>
              <a:t> of the enthalpies of </a:t>
            </a:r>
            <a:r>
              <a:rPr lang="en-US" sz="2400" b="1" dirty="0"/>
              <a:t>fusion</a:t>
            </a:r>
            <a:r>
              <a:rPr lang="en-US" sz="2400" dirty="0"/>
              <a:t> and </a:t>
            </a:r>
            <a:r>
              <a:rPr lang="en-US" sz="2400" b="1" dirty="0"/>
              <a:t>vaporization</a:t>
            </a:r>
            <a:r>
              <a:rPr lang="en-US" sz="2400" dirty="0"/>
              <a:t> (at a given temperature).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1106E-575B-3679-0A81-FBE65EA13AD5}"/>
              </a:ext>
            </a:extLst>
          </p:cNvPr>
          <p:cNvSpPr txBox="1"/>
          <p:nvPr/>
        </p:nvSpPr>
        <p:spPr>
          <a:xfrm>
            <a:off x="1714807" y="5115599"/>
            <a:ext cx="118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273 K</a:t>
            </a:r>
          </a:p>
        </p:txBody>
      </p:sp>
    </p:spTree>
    <p:extLst>
      <p:ext uri="{BB962C8B-B14F-4D97-AF65-F5344CB8AC3E}">
        <p14:creationId xmlns:p14="http://schemas.microsoft.com/office/powerpoint/2010/main" val="4916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Changes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𝒇𝒖𝒔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𝒔𝒖𝒃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1AB8C7-5DBC-53C0-4F9A-27D836F95072}"/>
              </a:ext>
            </a:extLst>
          </p:cNvPr>
          <p:cNvGrpSpPr/>
          <p:nvPr/>
        </p:nvGrpSpPr>
        <p:grpSpPr>
          <a:xfrm>
            <a:off x="44187" y="492030"/>
            <a:ext cx="7851104" cy="5712642"/>
            <a:chOff x="44187" y="492030"/>
            <a:chExt cx="7851104" cy="57126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1D2E98-5EA8-B2A0-5C82-7293152B4FA7}"/>
                </a:ext>
              </a:extLst>
            </p:cNvPr>
            <p:cNvGrpSpPr/>
            <p:nvPr/>
          </p:nvGrpSpPr>
          <p:grpSpPr>
            <a:xfrm>
              <a:off x="44187" y="492030"/>
              <a:ext cx="7851104" cy="5712642"/>
              <a:chOff x="166107" y="492030"/>
              <a:chExt cx="7851104" cy="571264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A263251-DADF-AA4B-A9A9-4C01D9695EB0}"/>
                  </a:ext>
                </a:extLst>
              </p:cNvPr>
              <p:cNvGrpSpPr/>
              <p:nvPr/>
            </p:nvGrpSpPr>
            <p:grpSpPr>
              <a:xfrm>
                <a:off x="166107" y="492030"/>
                <a:ext cx="7851104" cy="5712642"/>
                <a:chOff x="2039430" y="912222"/>
                <a:chExt cx="7851104" cy="571264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6E4633D-1D54-D24E-B0FE-289672E203EA}"/>
                    </a:ext>
                  </a:extLst>
                </p:cNvPr>
                <p:cNvGrpSpPr/>
                <p:nvPr/>
              </p:nvGrpSpPr>
              <p:grpSpPr>
                <a:xfrm>
                  <a:off x="2064003" y="912222"/>
                  <a:ext cx="7826531" cy="5712642"/>
                  <a:chOff x="2017622" y="876292"/>
                  <a:chExt cx="6795645" cy="4915974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4014ED44-018C-7145-977E-FDD3C20BDA29}"/>
                      </a:ext>
                    </a:extLst>
                  </p:cNvPr>
                  <p:cNvGrpSpPr/>
                  <p:nvPr/>
                </p:nvGrpSpPr>
                <p:grpSpPr>
                  <a:xfrm>
                    <a:off x="2349714" y="876292"/>
                    <a:ext cx="6463553" cy="4428565"/>
                    <a:chOff x="1345667" y="1362635"/>
                    <a:chExt cx="6463553" cy="4428565"/>
                  </a:xfrm>
                </p:grpSpPr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3615DCA9-4680-FB4D-8469-1A084E3437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62635" y="1362635"/>
                      <a:ext cx="0" cy="4428565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A8CE9F51-0355-124C-AB25-4E8E8DAD7C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45667" y="5774143"/>
                      <a:ext cx="6463553" cy="0"/>
                    </a:xfrm>
                    <a:prstGeom prst="line">
                      <a:avLst/>
                    </a:prstGeom>
                    <a:ln w="63500">
                      <a:solidFill>
                        <a:srgbClr val="C00000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653D9F4-AB94-324A-85B0-79B8C6ED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5276897" y="5330601"/>
                    <a:ext cx="24563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E78909E-3E71-6745-884C-F4614331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622" y="2185001"/>
                    <a:ext cx="24563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H</a:t>
                    </a:r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8FAF2DD-D068-374D-A8CA-FE5788CA1346}"/>
                      </a:ext>
                    </a:extLst>
                  </p:cNvPr>
                  <p:cNvGrpSpPr/>
                  <p:nvPr/>
                </p:nvGrpSpPr>
                <p:grpSpPr>
                  <a:xfrm>
                    <a:off x="3557865" y="2104837"/>
                    <a:ext cx="5136729" cy="1607401"/>
                    <a:chOff x="3557865" y="2104837"/>
                    <a:chExt cx="5136729" cy="1607401"/>
                  </a:xfrm>
                </p:grpSpPr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355AB241-F21E-5D42-96E5-AF97293F0C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57865" y="2373628"/>
                      <a:ext cx="5136729" cy="1338610"/>
                    </a:xfrm>
                    <a:prstGeom prst="line">
                      <a:avLst/>
                    </a:prstGeom>
                    <a:ln w="381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C32502BE-D7F2-434D-86C5-E1DA0F4AA4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20784864">
                          <a:off x="5687012" y="2104837"/>
                          <a:ext cx="2379132" cy="783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=75.4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C32502BE-D7F2-434D-86C5-E1DA0F4AA4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0784864">
                          <a:off x="5687012" y="2104837"/>
                          <a:ext cx="2379132" cy="783933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0F86F656-0977-974F-93A8-9DB533522C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011" y="892019"/>
                    <a:ext cx="5625742" cy="880594"/>
                    <a:chOff x="2912749" y="2986540"/>
                    <a:chExt cx="5625742" cy="880594"/>
                  </a:xfrm>
                </p:grpSpPr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2ED2EB88-C214-2E4D-A1FD-658282907F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12749" y="3630393"/>
                      <a:ext cx="5625742" cy="236741"/>
                    </a:xfrm>
                    <a:prstGeom prst="line">
                      <a:avLst/>
                    </a:prstGeom>
                    <a:ln w="3810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8CCA5CEF-1FF1-F54E-B2B9-A436F885FD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21439931">
                          <a:off x="5823248" y="2986540"/>
                          <a:ext cx="2379132" cy="783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=33.6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𝑚𝑜𝑙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8CCA5CEF-1FF1-F54E-B2B9-A436F885FD9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21439931">
                          <a:off x="5823248" y="2986540"/>
                          <a:ext cx="2379132" cy="78393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3237F07-B109-F045-B78E-0BF484BA8D57}"/>
                    </a:ext>
                  </a:extLst>
                </p:cNvPr>
                <p:cNvGrpSpPr/>
                <p:nvPr/>
              </p:nvGrpSpPr>
              <p:grpSpPr>
                <a:xfrm>
                  <a:off x="3387777" y="4105835"/>
                  <a:ext cx="2828949" cy="1321572"/>
                  <a:chOff x="3387777" y="4105835"/>
                  <a:chExt cx="2828949" cy="1321572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E95351DA-6952-4945-A20B-D12176AB80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67200" y="4105835"/>
                    <a:ext cx="0" cy="1321572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CCF2ACF0-E068-694D-83E8-29CF20341B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87777" y="4321131"/>
                        <a:ext cx="2828949" cy="7937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𝑘𝐽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2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CCF2ACF0-E068-694D-83E8-29CF20341B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7777" y="4321131"/>
                        <a:ext cx="2828949" cy="79374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63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FD2B13D-23BA-DC4B-A509-64F2FD3E0036}"/>
                    </a:ext>
                  </a:extLst>
                </p:cNvPr>
                <p:cNvGrpSpPr/>
                <p:nvPr/>
              </p:nvGrpSpPr>
              <p:grpSpPr>
                <a:xfrm>
                  <a:off x="3526457" y="1852102"/>
                  <a:ext cx="2828949" cy="2184874"/>
                  <a:chOff x="3527418" y="3278391"/>
                  <a:chExt cx="2828949" cy="2184874"/>
                </a:xfrm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A008DDFF-03D3-8F4C-8556-3045AB0C8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67200" y="3278391"/>
                    <a:ext cx="961" cy="2184874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973B60E4-8599-F841-B9CB-4226F0AABA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7418" y="3690369"/>
                        <a:ext cx="2828949" cy="7937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𝑘𝐽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sz="2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973B60E4-8599-F841-B9CB-4226F0AABA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27418" y="3690369"/>
                        <a:ext cx="2828949" cy="7937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ADB516E-C7F5-BD4B-BA6D-48E8DCE74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9430" y="3128927"/>
                      <a:ext cx="2828949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0.0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𝑘𝐽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ADB516E-C7F5-BD4B-BA6D-48E8DCE743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9430" y="3128927"/>
                      <a:ext cx="2828949" cy="79374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0091D4C-8E8E-F62F-A527-C19EA1225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8517" y="1232922"/>
                <a:ext cx="6479156" cy="27510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F26F40-F16B-A112-B5D5-DDC73836C407}"/>
                </a:ext>
              </a:extLst>
            </p:cNvPr>
            <p:cNvGrpSpPr/>
            <p:nvPr/>
          </p:nvGrpSpPr>
          <p:grpSpPr>
            <a:xfrm>
              <a:off x="529442" y="1388466"/>
              <a:ext cx="4090491" cy="3761480"/>
              <a:chOff x="529442" y="1388466"/>
              <a:chExt cx="4090491" cy="376148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1DF68B-7A79-72F6-54E2-81AEF3FF8121}"/>
                  </a:ext>
                </a:extLst>
              </p:cNvPr>
              <p:cNvGrpSpPr/>
              <p:nvPr/>
            </p:nvGrpSpPr>
            <p:grpSpPr>
              <a:xfrm>
                <a:off x="3628143" y="1388466"/>
                <a:ext cx="980158" cy="1818802"/>
                <a:chOff x="3628143" y="1388466"/>
                <a:chExt cx="980158" cy="1818802"/>
              </a:xfrm>
            </p:grpSpPr>
            <p:sp>
              <p:nvSpPr>
                <p:cNvPr id="43" name="Up Arrow 42">
                  <a:extLst>
                    <a:ext uri="{FF2B5EF4-FFF2-40B4-BE49-F238E27FC236}">
                      <a16:creationId xmlns:a16="http://schemas.microsoft.com/office/drawing/2014/main" id="{79B65B7A-E7A3-9FDF-5383-A09ACA95CA1B}"/>
                    </a:ext>
                  </a:extLst>
                </p:cNvPr>
                <p:cNvSpPr/>
                <p:nvPr/>
              </p:nvSpPr>
              <p:spPr>
                <a:xfrm>
                  <a:off x="3748391" y="1388466"/>
                  <a:ext cx="344392" cy="1818802"/>
                </a:xfrm>
                <a:prstGeom prst="up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660069F-5C96-0D02-DAA1-40D27C7C2D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8143" y="1708497"/>
                      <a:ext cx="980158" cy="490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660069F-5C96-0D02-DAA1-40D27C7C2D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8143" y="1708497"/>
                      <a:ext cx="980158" cy="4901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66" b="-4878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56ACC20-F506-AC82-D205-7036E08EE1CF}"/>
                  </a:ext>
                </a:extLst>
              </p:cNvPr>
              <p:cNvGrpSpPr/>
              <p:nvPr/>
            </p:nvGrpSpPr>
            <p:grpSpPr>
              <a:xfrm>
                <a:off x="529442" y="1533605"/>
                <a:ext cx="980158" cy="3616341"/>
                <a:chOff x="529442" y="1533605"/>
                <a:chExt cx="980158" cy="3616341"/>
              </a:xfrm>
            </p:grpSpPr>
            <p:sp>
              <p:nvSpPr>
                <p:cNvPr id="42" name="Up Arrow 41">
                  <a:extLst>
                    <a:ext uri="{FF2B5EF4-FFF2-40B4-BE49-F238E27FC236}">
                      <a16:creationId xmlns:a16="http://schemas.microsoft.com/office/drawing/2014/main" id="{4351A1E2-CA3F-2572-33C3-27D36DD90F4D}"/>
                    </a:ext>
                  </a:extLst>
                </p:cNvPr>
                <p:cNvSpPr/>
                <p:nvPr/>
              </p:nvSpPr>
              <p:spPr>
                <a:xfrm>
                  <a:off x="548641" y="1533605"/>
                  <a:ext cx="347302" cy="3616341"/>
                </a:xfrm>
                <a:prstGeom prst="up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996316E-D73A-B05E-ED9B-A653AB2703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442" y="2124912"/>
                      <a:ext cx="980158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996316E-D73A-B05E-ED9B-A653AB2703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442" y="2124912"/>
                      <a:ext cx="980158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66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4EE18CB-B347-3F34-3DE4-9AFC00B5DE9E}"/>
                  </a:ext>
                </a:extLst>
              </p:cNvPr>
              <p:cNvGrpSpPr/>
              <p:nvPr/>
            </p:nvGrpSpPr>
            <p:grpSpPr>
              <a:xfrm>
                <a:off x="3639775" y="3189778"/>
                <a:ext cx="980158" cy="1665812"/>
                <a:chOff x="3628143" y="1541456"/>
                <a:chExt cx="980158" cy="1665812"/>
              </a:xfrm>
            </p:grpSpPr>
            <p:sp>
              <p:nvSpPr>
                <p:cNvPr id="48" name="Up Arrow 47">
                  <a:extLst>
                    <a:ext uri="{FF2B5EF4-FFF2-40B4-BE49-F238E27FC236}">
                      <a16:creationId xmlns:a16="http://schemas.microsoft.com/office/drawing/2014/main" id="{83940C9C-34BE-6BC0-506F-77AF213CD3DF}"/>
                    </a:ext>
                  </a:extLst>
                </p:cNvPr>
                <p:cNvSpPr/>
                <p:nvPr/>
              </p:nvSpPr>
              <p:spPr>
                <a:xfrm>
                  <a:off x="3748391" y="1541456"/>
                  <a:ext cx="344390" cy="1665812"/>
                </a:xfrm>
                <a:prstGeom prst="up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411C375-2AF7-8A77-8C3B-FDF4F39A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8143" y="2033617"/>
                      <a:ext cx="980158" cy="491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411C375-2AF7-8A77-8C3B-FDF4F39AE0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8143" y="2033617"/>
                      <a:ext cx="980158" cy="49128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9756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/>
              <p:nvPr/>
            </p:nvSpPr>
            <p:spPr>
              <a:xfrm>
                <a:off x="548641" y="5906415"/>
                <a:ext cx="11241577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at a </a:t>
                </a:r>
                <a:r>
                  <a:rPr lang="en-US" sz="2400" b="1" dirty="0"/>
                  <a:t>lower temperature </a:t>
                </a:r>
                <a:r>
                  <a:rPr lang="en-US" sz="2400" dirty="0"/>
                  <a:t>(like in the Arctic Ocean)?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2400" dirty="0"/>
                  <a:t> at a (</a:t>
                </a:r>
                <a:r>
                  <a:rPr lang="en-US" sz="2400" b="1" dirty="0"/>
                  <a:t>much) lower temperature </a:t>
                </a:r>
                <a:r>
                  <a:rPr lang="en-US" sz="2400" dirty="0"/>
                  <a:t>(like on Mars!)?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1" y="5906415"/>
                <a:ext cx="11241577" cy="860620"/>
              </a:xfrm>
              <a:prstGeom prst="rect">
                <a:avLst/>
              </a:prstGeom>
              <a:blipFill>
                <a:blip r:embed="rId12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E6AAF8-82A9-D7D7-495E-1588F661F0F5}"/>
              </a:ext>
            </a:extLst>
          </p:cNvPr>
          <p:cNvSpPr txBox="1"/>
          <p:nvPr/>
        </p:nvSpPr>
        <p:spPr>
          <a:xfrm>
            <a:off x="1714807" y="5115599"/>
            <a:ext cx="118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273 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BC46F6-D660-8F80-10F3-E2611CE2F877}"/>
              </a:ext>
            </a:extLst>
          </p:cNvPr>
          <p:cNvGrpSpPr/>
          <p:nvPr/>
        </p:nvGrpSpPr>
        <p:grpSpPr>
          <a:xfrm>
            <a:off x="8274193" y="1281094"/>
            <a:ext cx="3794586" cy="3230768"/>
            <a:chOff x="8274193" y="1281094"/>
            <a:chExt cx="3794586" cy="32307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84E8F6-0D8C-B244-686B-124D2C2A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74193" y="1281094"/>
              <a:ext cx="3794586" cy="3230768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0AE709-94AE-6776-4484-CEE1400759E4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56" y="3981384"/>
              <a:ext cx="2589684" cy="6307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F6766-4F0E-E507-C356-BB65BA27881B}"/>
              </a:ext>
            </a:extLst>
          </p:cNvPr>
          <p:cNvCxnSpPr>
            <a:cxnSpLocks/>
          </p:cNvCxnSpPr>
          <p:nvPr/>
        </p:nvCxnSpPr>
        <p:spPr>
          <a:xfrm flipH="1">
            <a:off x="1099675" y="4511862"/>
            <a:ext cx="6371199" cy="603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3F9452-59BB-6DB4-10F5-6438A410F12A}"/>
                  </a:ext>
                </a:extLst>
              </p:cNvPr>
              <p:cNvSpPr txBox="1"/>
              <p:nvPr/>
            </p:nvSpPr>
            <p:spPr>
              <a:xfrm rot="21367020">
                <a:off x="4387864" y="3835420"/>
                <a:ext cx="2740042" cy="91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=38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3F9452-59BB-6DB4-10F5-6438A410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67020">
                <a:off x="4387864" y="3835420"/>
                <a:ext cx="2740042" cy="910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0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Changes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𝒇𝒖𝒔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𝒔𝒖𝒃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/>
              <p:nvPr/>
            </p:nvSpPr>
            <p:spPr>
              <a:xfrm>
                <a:off x="380476" y="4691180"/>
                <a:ext cx="11241577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at a higher pressure (and room temperature)?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6" y="4691180"/>
                <a:ext cx="11241577" cy="490199"/>
              </a:xfrm>
              <a:prstGeom prst="rect">
                <a:avLst/>
              </a:prstGeom>
              <a:blipFill>
                <a:blip r:embed="rId3"/>
                <a:stretch>
                  <a:fillRect l="-789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2E1CCF28-2743-A17B-B370-640BE1A8FB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" t="42615"/>
          <a:stretch/>
        </p:blipFill>
        <p:spPr>
          <a:xfrm>
            <a:off x="161185" y="2229607"/>
            <a:ext cx="8457035" cy="15744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09FAC0C-E0B2-2CD9-6C47-F1BC688BAC15}"/>
              </a:ext>
            </a:extLst>
          </p:cNvPr>
          <p:cNvGrpSpPr/>
          <p:nvPr/>
        </p:nvGrpSpPr>
        <p:grpSpPr>
          <a:xfrm>
            <a:off x="8261409" y="1281094"/>
            <a:ext cx="3807370" cy="3230768"/>
            <a:chOff x="8261409" y="1281094"/>
            <a:chExt cx="3807370" cy="32307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5265E2-0766-D745-087B-1743CD6138DC}"/>
                </a:ext>
              </a:extLst>
            </p:cNvPr>
            <p:cNvGrpSpPr/>
            <p:nvPr/>
          </p:nvGrpSpPr>
          <p:grpSpPr>
            <a:xfrm>
              <a:off x="8261409" y="1281094"/>
              <a:ext cx="3807370" cy="3230768"/>
              <a:chOff x="8261409" y="1281094"/>
              <a:chExt cx="3807370" cy="3230768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E0C27353-96B8-77BD-A44B-C02D8E763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4193" y="1281094"/>
                <a:ext cx="3794586" cy="3230768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3E98F2-DE02-AF30-9DAC-10B44E749305}"/>
                  </a:ext>
                </a:extLst>
              </p:cNvPr>
              <p:cNvSpPr txBox="1"/>
              <p:nvPr/>
            </p:nvSpPr>
            <p:spPr>
              <a:xfrm>
                <a:off x="8261409" y="3894063"/>
                <a:ext cx="44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10B6B-2A9D-1173-C288-B6BB288FAA73}"/>
                  </a:ext>
                </a:extLst>
              </p:cNvPr>
              <p:cNvSpPr txBox="1"/>
              <p:nvPr/>
            </p:nvSpPr>
            <p:spPr>
              <a:xfrm>
                <a:off x="8740492" y="2969189"/>
                <a:ext cx="445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8BEFE4A-54DF-D2C6-A4D3-3358D7E4E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711" y="3262489"/>
              <a:ext cx="443666" cy="707606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10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Changes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𝒇𝒖𝒔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𝒔𝒖𝒃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351398-FDBB-8380-C5C1-8CD481BC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96674"/>
              </a:xfrm>
              <a:prstGeom prst="rect">
                <a:avLst/>
              </a:prstGeom>
              <a:blipFill>
                <a:blip r:embed="rId2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/>
              <p:nvPr/>
            </p:nvSpPr>
            <p:spPr>
              <a:xfrm>
                <a:off x="380476" y="4691180"/>
                <a:ext cx="11241577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at a higher pressure (and room temperature)? Hint: Room temperature is below the inversion temperature for water,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going to be </a:t>
                </a:r>
                <a:r>
                  <a:rPr lang="en-US" sz="2400" b="1" dirty="0"/>
                  <a:t>negative</a:t>
                </a:r>
                <a:r>
                  <a:rPr lang="en-US" sz="2400" dirty="0"/>
                  <a:t>. In contrast,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𝑙𝑖𝑞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355BF2-0005-1F8A-08D2-BE952E6D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6" y="4691180"/>
                <a:ext cx="11241577" cy="1228863"/>
              </a:xfrm>
              <a:prstGeom prst="rect">
                <a:avLst/>
              </a:prstGeom>
              <a:blipFill>
                <a:blip r:embed="rId3"/>
                <a:stretch>
                  <a:fillRect l="-789" t="-4082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9FA2904-43A5-BBD0-B1B8-9A332A0FDF1B}"/>
              </a:ext>
            </a:extLst>
          </p:cNvPr>
          <p:cNvGrpSpPr/>
          <p:nvPr/>
        </p:nvGrpSpPr>
        <p:grpSpPr>
          <a:xfrm>
            <a:off x="8261409" y="1281094"/>
            <a:ext cx="3807370" cy="3230768"/>
            <a:chOff x="8261409" y="1281094"/>
            <a:chExt cx="3807370" cy="32307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5F64DD-36E8-2AB0-1E58-3D748866AAC2}"/>
                </a:ext>
              </a:extLst>
            </p:cNvPr>
            <p:cNvGrpSpPr/>
            <p:nvPr/>
          </p:nvGrpSpPr>
          <p:grpSpPr>
            <a:xfrm>
              <a:off x="8274193" y="1281094"/>
              <a:ext cx="3794586" cy="3230768"/>
              <a:chOff x="8274193" y="1281094"/>
              <a:chExt cx="3794586" cy="323076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99408B4-5276-C9A8-74C8-9D53C0F12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4193" y="1281094"/>
                <a:ext cx="3794586" cy="3230768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282191D-9D5B-6493-86DA-67D64C2FB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9711" y="3262489"/>
                <a:ext cx="443666" cy="70760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F9D69-4FA5-A31B-9026-4B99CF3466D2}"/>
                </a:ext>
              </a:extLst>
            </p:cNvPr>
            <p:cNvSpPr txBox="1"/>
            <p:nvPr/>
          </p:nvSpPr>
          <p:spPr>
            <a:xfrm>
              <a:off x="8261409" y="3894063"/>
              <a:ext cx="44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015DB1-914C-B97E-0C26-2FA7485D0D38}"/>
                </a:ext>
              </a:extLst>
            </p:cNvPr>
            <p:cNvSpPr txBox="1"/>
            <p:nvPr/>
          </p:nvSpPr>
          <p:spPr>
            <a:xfrm>
              <a:off x="8740492" y="2969189"/>
              <a:ext cx="44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48B2F9-BC9A-C041-FC7D-47071EC5AA2E}"/>
              </a:ext>
            </a:extLst>
          </p:cNvPr>
          <p:cNvCxnSpPr>
            <a:cxnSpLocks/>
          </p:cNvCxnSpPr>
          <p:nvPr/>
        </p:nvCxnSpPr>
        <p:spPr>
          <a:xfrm>
            <a:off x="1002581" y="3861461"/>
            <a:ext cx="5718259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0FE567-FAD0-8E5C-1703-825BC5D0EB0A}"/>
              </a:ext>
            </a:extLst>
          </p:cNvPr>
          <p:cNvSpPr txBox="1"/>
          <p:nvPr/>
        </p:nvSpPr>
        <p:spPr>
          <a:xfrm>
            <a:off x="744279" y="3944812"/>
            <a:ext cx="4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B4992-3A27-6B7D-E42E-741F7141820F}"/>
              </a:ext>
            </a:extLst>
          </p:cNvPr>
          <p:cNvSpPr txBox="1"/>
          <p:nvPr/>
        </p:nvSpPr>
        <p:spPr>
          <a:xfrm>
            <a:off x="6640830" y="3987515"/>
            <a:ext cx="44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5C9F1-0A52-5BC1-140D-216EC43D3B19}"/>
              </a:ext>
            </a:extLst>
          </p:cNvPr>
          <p:cNvSpPr txBox="1"/>
          <p:nvPr/>
        </p:nvSpPr>
        <p:spPr>
          <a:xfrm>
            <a:off x="3535428" y="3944812"/>
            <a:ext cx="10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--&gt;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1251DF-A64A-962A-957A-DBCCBAAF0B3B}"/>
              </a:ext>
            </a:extLst>
          </p:cNvPr>
          <p:cNvCxnSpPr>
            <a:cxnSpLocks/>
          </p:cNvCxnSpPr>
          <p:nvPr/>
        </p:nvCxnSpPr>
        <p:spPr>
          <a:xfrm>
            <a:off x="922571" y="1281094"/>
            <a:ext cx="5718259" cy="765420"/>
          </a:xfrm>
          <a:prstGeom prst="straightConnector1">
            <a:avLst/>
          </a:prstGeom>
          <a:ln w="635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F1932E-47BE-33BC-310E-7F658CC18CDB}"/>
                  </a:ext>
                </a:extLst>
              </p:cNvPr>
              <p:cNvSpPr txBox="1"/>
              <p:nvPr/>
            </p:nvSpPr>
            <p:spPr>
              <a:xfrm rot="21430325">
                <a:off x="2227209" y="2374699"/>
                <a:ext cx="2861488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F1932E-47BE-33BC-310E-7F658CC1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0325">
                <a:off x="2227209" y="2374699"/>
                <a:ext cx="2861488" cy="491225"/>
              </a:xfrm>
              <a:prstGeom prst="rect">
                <a:avLst/>
              </a:prstGeom>
              <a:blipFill>
                <a:blip r:embed="rId5"/>
                <a:stretch>
                  <a:fillRect l="-175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85610-64B3-8D38-F910-E50ED184D024}"/>
              </a:ext>
            </a:extLst>
          </p:cNvPr>
          <p:cNvCxnSpPr>
            <a:cxnSpLocks/>
          </p:cNvCxnSpPr>
          <p:nvPr/>
        </p:nvCxnSpPr>
        <p:spPr>
          <a:xfrm flipV="1">
            <a:off x="1002581" y="2759795"/>
            <a:ext cx="5718259" cy="209394"/>
          </a:xfrm>
          <a:prstGeom prst="straightConnector1">
            <a:avLst/>
          </a:prstGeom>
          <a:ln w="635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B3188E-A999-48A0-9980-684693223000}"/>
                  </a:ext>
                </a:extLst>
              </p:cNvPr>
              <p:cNvSpPr txBox="1"/>
              <p:nvPr/>
            </p:nvSpPr>
            <p:spPr>
              <a:xfrm rot="448155">
                <a:off x="1809623" y="1217544"/>
                <a:ext cx="484213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Vapor,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(if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B3188E-A999-48A0-9980-68469322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48155">
                <a:off x="1809623" y="1217544"/>
                <a:ext cx="4842137" cy="484043"/>
              </a:xfrm>
              <a:prstGeom prst="rect">
                <a:avLst/>
              </a:prstGeom>
              <a:blipFill>
                <a:blip r:embed="rId6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2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Kirchoff’s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1FB67-DDE8-8E47-AF8D-2B0B3A705D16}"/>
                  </a:ext>
                </a:extLst>
              </p:cNvPr>
              <p:cNvSpPr txBox="1"/>
              <p:nvPr/>
            </p:nvSpPr>
            <p:spPr>
              <a:xfrm>
                <a:off x="607242" y="2167259"/>
                <a:ext cx="7687244" cy="281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where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1FB67-DDE8-8E47-AF8D-2B0B3A705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2" y="2167259"/>
                <a:ext cx="7687244" cy="2818592"/>
              </a:xfrm>
              <a:prstGeom prst="rect">
                <a:avLst/>
              </a:prstGeom>
              <a:blipFill>
                <a:blip r:embed="rId3"/>
                <a:stretch>
                  <a:fillRect l="-330" t="-25561" b="-38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CCF447-B0D3-D4D9-524B-E44909502F6C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1322198"/>
            <a:chExt cx="3420141" cy="2450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7C7003-01E1-2D50-320E-563685CF569D}"/>
                </a:ext>
              </a:extLst>
            </p:cNvPr>
            <p:cNvGrpSpPr/>
            <p:nvPr/>
          </p:nvGrpSpPr>
          <p:grpSpPr>
            <a:xfrm>
              <a:off x="7975518" y="1322198"/>
              <a:ext cx="3420141" cy="2450039"/>
              <a:chOff x="7975518" y="1299338"/>
              <a:chExt cx="3420141" cy="245003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4786ED0-2691-7121-62BD-9089D83634E1}"/>
                  </a:ext>
                </a:extLst>
              </p:cNvPr>
              <p:cNvGrpSpPr/>
              <p:nvPr/>
            </p:nvGrpSpPr>
            <p:grpSpPr>
              <a:xfrm>
                <a:off x="7975518" y="1299338"/>
                <a:ext cx="3420141" cy="2450039"/>
                <a:chOff x="8605537" y="1833465"/>
                <a:chExt cx="3420141" cy="245003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B6E7083-C67B-8B8E-10E7-932BFB5B9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05537" y="1833465"/>
                  <a:ext cx="3420141" cy="2450039"/>
                </a:xfrm>
                <a:prstGeom prst="rect">
                  <a:avLst/>
                </a:prstGeom>
              </p:spPr>
            </p:pic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A37DC0B-0FB2-4E99-B144-6A5E4F482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4776" y="3670300"/>
                  <a:ext cx="1706224" cy="243339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F7E70E4-9BC1-E476-F4C9-629C9DC69C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0475" y="2404533"/>
                <a:ext cx="0" cy="719433"/>
              </a:xfrm>
              <a:prstGeom prst="straightConnector1">
                <a:avLst/>
              </a:prstGeom>
              <a:ln w="63500">
                <a:solidFill>
                  <a:schemeClr val="accent3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525827-5889-5947-E328-559F3AD38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5274" y="1648177"/>
              <a:ext cx="0" cy="40619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5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208085-00FA-E71E-ACD3-CB017497D9FE}"/>
                  </a:ext>
                </a:extLst>
              </p:cNvPr>
              <p:cNvSpPr txBox="1"/>
              <p:nvPr/>
            </p:nvSpPr>
            <p:spPr>
              <a:xfrm rot="20166424">
                <a:off x="8540917" y="3708924"/>
                <a:ext cx="2374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208085-00FA-E71E-ACD3-CB017497D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6424">
                <a:off x="8540917" y="3708924"/>
                <a:ext cx="23743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EE600-BDF4-337B-78A2-55DDFA9EBC74}"/>
                  </a:ext>
                </a:extLst>
              </p:cNvPr>
              <p:cNvSpPr txBox="1"/>
              <p:nvPr/>
            </p:nvSpPr>
            <p:spPr>
              <a:xfrm rot="19155835">
                <a:off x="9077905" y="4364881"/>
                <a:ext cx="1980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𝑟𝑒𝑎𝑐𝑡𝑎𝑛𝑡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EE600-BDF4-337B-78A2-55DDFA9EB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5835">
                <a:off x="9077905" y="4364881"/>
                <a:ext cx="1980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0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Generalized 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&amp; pressure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generalization of </a:t>
            </a:r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4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C4DEA12-3AE9-F5FD-5491-02DF018A958E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CCF447-B0D3-D4D9-524B-E44909502F6C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C7C7003-01E1-2D50-320E-563685CF569D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24786ED0-2691-7121-62BD-9089D83634E1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8B6E7083-C67B-8B8E-10E7-932BFB5B9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EA37DC0B-0FB2-4E99-B144-6A5E4F482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F7E70E4-9BC1-E476-F4C9-629C9DC69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E525827-5889-5947-E328-559F3AD38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CB960-5A83-8768-0C32-50E654BF7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607242" y="2167259"/>
                <a:ext cx="7687244" cy="2879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where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2" y="2167259"/>
                <a:ext cx="7687244" cy="2879827"/>
              </a:xfrm>
              <a:prstGeom prst="rect">
                <a:avLst/>
              </a:prstGeom>
              <a:blipFill>
                <a:blip r:embed="rId8"/>
                <a:stretch>
                  <a:fillRect l="-330" t="-25000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5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Generalized 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&amp; pressure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generalization of </a:t>
            </a:r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4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607242" y="2167259"/>
                <a:ext cx="7687244" cy="244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where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2" y="2167259"/>
                <a:ext cx="7687244" cy="2449260"/>
              </a:xfrm>
              <a:prstGeom prst="rect">
                <a:avLst/>
              </a:prstGeom>
              <a:blipFill>
                <a:blip r:embed="rId7"/>
                <a:stretch>
                  <a:fillRect l="-330" t="-29381" b="-5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06E76E-7D3F-ACAA-D4DE-7773CB7F9A96}"/>
                  </a:ext>
                </a:extLst>
              </p:cNvPr>
              <p:cNvSpPr txBox="1"/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06E76E-7D3F-ACAA-D4DE-7773CB7F9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blipFill>
                <a:blip r:embed="rId9"/>
                <a:stretch>
                  <a:fillRect l="-8841" t="-144872" b="-2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6819E-BDE2-AC7B-5831-809D3EACCB03}"/>
              </a:ext>
            </a:extLst>
          </p:cNvPr>
          <p:cNvCxnSpPr>
            <a:cxnSpLocks/>
          </p:cNvCxnSpPr>
          <p:nvPr/>
        </p:nvCxnSpPr>
        <p:spPr>
          <a:xfrm flipH="1">
            <a:off x="1683657" y="3893590"/>
            <a:ext cx="595086" cy="827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68F8B27-C662-0D75-85BE-826A216E0DDC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33EBD5-BF30-C8F7-38DA-1F5A6142C3EE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4B5D750-012A-736B-1D9A-511554298336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E803787-D995-107A-E0B6-BDBA8D681BF7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B9AD03FE-0510-1E18-B7F5-6D77227426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E7196D58-3BF3-6796-C2DC-7A3955728E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B7B0B59-2D87-2E6A-10A6-E92ADD4B4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E937687-9D25-05DA-0A42-F081A7F5C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DB62BA-0F5F-342E-85FE-364FA3FE9EA6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DB62BA-0F5F-342E-85FE-364FA3FE9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742AC1-54F8-E5FE-FF28-2CCEB08F71F6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742AC1-54F8-E5FE-FF28-2CCEB08F7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B4E041-85B6-3C07-49C7-6F0123F8E3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7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Generalized 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Law </a:t>
                </a:r>
                <a:r>
                  <a:rPr lang="en-US" sz="2400" dirty="0"/>
                  <a:t>is all about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at a new temperature &amp; pressure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61665"/>
              </a:xfrm>
              <a:prstGeom prst="rect">
                <a:avLst/>
              </a:prstGeom>
              <a:blipFill>
                <a:blip r:embed="rId2"/>
                <a:stretch>
                  <a:fillRect l="-8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0" y="184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generalization of </a:t>
            </a:r>
            <a:r>
              <a:rPr lang="en-US" sz="2400" b="1" dirty="0" err="1">
                <a:solidFill>
                  <a:schemeClr val="tx1"/>
                </a:solidFill>
              </a:rPr>
              <a:t>Kirchoff’s</a:t>
            </a:r>
            <a:r>
              <a:rPr lang="en-US" sz="2400" b="1" dirty="0">
                <a:solidFill>
                  <a:schemeClr val="tx1"/>
                </a:solidFill>
              </a:rPr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4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607242" y="2167259"/>
                <a:ext cx="7687244" cy="2449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where</a:t>
                </a: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2" y="2167259"/>
                <a:ext cx="7687244" cy="2449260"/>
              </a:xfrm>
              <a:prstGeom prst="rect">
                <a:avLst/>
              </a:prstGeom>
              <a:blipFill>
                <a:blip r:embed="rId7"/>
                <a:stretch>
                  <a:fillRect l="-330" t="-29381" b="-5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06E76E-7D3F-ACAA-D4DE-7773CB7F9A96}"/>
                  </a:ext>
                </a:extLst>
              </p:cNvPr>
              <p:cNvSpPr txBox="1"/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06E76E-7D3F-ACAA-D4DE-7773CB7F9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blipFill>
                <a:blip r:embed="rId9"/>
                <a:stretch>
                  <a:fillRect l="-8841" t="-144872" b="-2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E97314-B763-12B1-1457-03AD90275B75}"/>
              </a:ext>
            </a:extLst>
          </p:cNvPr>
          <p:cNvCxnSpPr>
            <a:cxnSpLocks/>
          </p:cNvCxnSpPr>
          <p:nvPr/>
        </p:nvCxnSpPr>
        <p:spPr>
          <a:xfrm flipH="1">
            <a:off x="1683657" y="3893590"/>
            <a:ext cx="595086" cy="827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4C0F48B-0A39-3FC7-AB6F-AE0AD842F500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A19057-ED42-0CA0-1965-B98FE373F393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093BD8-595A-4329-0C74-F78CF8EFD69C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85C5BDB-C618-9EA5-FF8B-D0155A83C979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48944139-139E-7762-E348-ECB33BAAC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7CA9A2CD-BF56-4243-2122-A995671051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C69DD8B-598F-24F8-6048-57983BF5C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6015B95-8D13-352F-D39C-994E5BA0C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020CD6-CF8F-DDB5-1539-52940CF3DBF6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020CD6-CF8F-DDB5-1539-52940CF3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DEB6BC-0831-C626-D4FD-C641DE0A5709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DEB6BC-0831-C626-D4FD-C641DE0A5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35CCB0-27B9-F5F5-29BE-0A9DC8D7E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768</Words>
  <Application>Microsoft Macintosh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34</cp:revision>
  <dcterms:created xsi:type="dcterms:W3CDTF">2021-10-22T12:25:35Z</dcterms:created>
  <dcterms:modified xsi:type="dcterms:W3CDTF">2022-10-21T22:32:35Z</dcterms:modified>
</cp:coreProperties>
</file>